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28"/>
  </p:notesMasterIdLst>
  <p:sldIdLst>
    <p:sldId id="261" r:id="rId3"/>
    <p:sldId id="4388" r:id="rId4"/>
    <p:sldId id="4367" r:id="rId5"/>
    <p:sldId id="4389" r:id="rId6"/>
    <p:sldId id="876" r:id="rId7"/>
    <p:sldId id="4368" r:id="rId8"/>
    <p:sldId id="4391" r:id="rId9"/>
    <p:sldId id="2370" r:id="rId10"/>
    <p:sldId id="4370" r:id="rId11"/>
    <p:sldId id="4361" r:id="rId12"/>
    <p:sldId id="4362" r:id="rId13"/>
    <p:sldId id="4363" r:id="rId14"/>
    <p:sldId id="4364" r:id="rId15"/>
    <p:sldId id="4365" r:id="rId16"/>
    <p:sldId id="4366" r:id="rId17"/>
    <p:sldId id="4390" r:id="rId18"/>
    <p:sldId id="1581" r:id="rId19"/>
    <p:sldId id="1583" r:id="rId20"/>
    <p:sldId id="1582" r:id="rId21"/>
    <p:sldId id="4377" r:id="rId22"/>
    <p:sldId id="4373" r:id="rId23"/>
    <p:sldId id="4383" r:id="rId24"/>
    <p:sldId id="4384" r:id="rId25"/>
    <p:sldId id="4385" r:id="rId26"/>
    <p:sldId id="4386"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1E0F53-0A52-4E45-86C4-DD98EC7223AF}">
          <p14:sldIdLst>
            <p14:sldId id="261"/>
            <p14:sldId id="4388"/>
            <p14:sldId id="4367"/>
            <p14:sldId id="4389"/>
            <p14:sldId id="876"/>
            <p14:sldId id="4368"/>
            <p14:sldId id="4391"/>
            <p14:sldId id="2370"/>
            <p14:sldId id="4370"/>
            <p14:sldId id="4361"/>
            <p14:sldId id="4362"/>
            <p14:sldId id="4363"/>
            <p14:sldId id="4364"/>
            <p14:sldId id="4365"/>
            <p14:sldId id="4366"/>
            <p14:sldId id="4390"/>
            <p14:sldId id="1581"/>
            <p14:sldId id="1583"/>
            <p14:sldId id="1582"/>
          </p14:sldIdLst>
        </p14:section>
        <p14:section name="Appendix" id="{FE1FB8C1-246E-42F6-A0B4-B3E5284643D6}">
          <p14:sldIdLst>
            <p14:sldId id="4377"/>
            <p14:sldId id="4373"/>
            <p14:sldId id="4383"/>
            <p14:sldId id="4384"/>
            <p14:sldId id="4385"/>
            <p14:sldId id="4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65D76-043F-4131-994A-ECCA1DE33163}" v="108" dt="2019-01-24T13:46:41.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79135" autoAdjust="0"/>
  </p:normalViewPr>
  <p:slideViewPr>
    <p:cSldViewPr snapToGrid="0">
      <p:cViewPr varScale="1">
        <p:scale>
          <a:sx n="123" d="100"/>
          <a:sy n="123" d="100"/>
        </p:scale>
        <p:origin x="108"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Van Horenbeeck" userId="6078a54e-22e3-489b-9561-c1291828334e" providerId="ADAL" clId="{B1165D76-043F-4131-994A-ECCA1DE33163}"/>
    <pc:docChg chg="custSel addSld delSld modSld sldOrd modSection">
      <pc:chgData name="Michael Van Horenbeeck" userId="6078a54e-22e3-489b-9561-c1291828334e" providerId="ADAL" clId="{B1165D76-043F-4131-994A-ECCA1DE33163}" dt="2019-01-24T13:46:41.087" v="105" actId="20577"/>
      <pc:docMkLst>
        <pc:docMk/>
      </pc:docMkLst>
      <pc:sldChg chg="del">
        <pc:chgData name="Michael Van Horenbeeck" userId="6078a54e-22e3-489b-9561-c1291828334e" providerId="ADAL" clId="{B1165D76-043F-4131-994A-ECCA1DE33163}" dt="2019-01-24T13:45:32.622" v="22" actId="2696"/>
        <pc:sldMkLst>
          <pc:docMk/>
          <pc:sldMk cId="2448697854" sldId="256"/>
        </pc:sldMkLst>
      </pc:sldChg>
      <pc:sldChg chg="modSp">
        <pc:chgData name="Michael Van Horenbeeck" userId="6078a54e-22e3-489b-9561-c1291828334e" providerId="ADAL" clId="{B1165D76-043F-4131-994A-ECCA1DE33163}" dt="2019-01-24T13:46:06.248" v="66" actId="20577"/>
        <pc:sldMkLst>
          <pc:docMk/>
          <pc:sldMk cId="1895135917" sldId="261"/>
        </pc:sldMkLst>
        <pc:spChg chg="mod">
          <ac:chgData name="Michael Van Horenbeeck" userId="6078a54e-22e3-489b-9561-c1291828334e" providerId="ADAL" clId="{B1165D76-043F-4131-994A-ECCA1DE33163}" dt="2019-01-24T13:46:06.248" v="66" actId="20577"/>
          <ac:spMkLst>
            <pc:docMk/>
            <pc:sldMk cId="1895135917" sldId="261"/>
            <ac:spMk id="10" creationId="{3818F624-6109-4AC7-A5CE-9B3616B5D90E}"/>
          </ac:spMkLst>
        </pc:spChg>
        <pc:spChg chg="mod">
          <ac:chgData name="Michael Van Horenbeeck" userId="6078a54e-22e3-489b-9561-c1291828334e" providerId="ADAL" clId="{B1165D76-043F-4131-994A-ECCA1DE33163}" dt="2019-01-24T13:46:03.072" v="55" actId="20577"/>
          <ac:spMkLst>
            <pc:docMk/>
            <pc:sldMk cId="1895135917" sldId="261"/>
            <ac:spMk id="11" creationId="{0D5A8381-9155-4ED7-83C1-CF43F499DD84}"/>
          </ac:spMkLst>
        </pc:spChg>
      </pc:sldChg>
      <pc:sldChg chg="add">
        <pc:chgData name="Michael Van Horenbeeck" userId="6078a54e-22e3-489b-9561-c1291828334e" providerId="ADAL" clId="{B1165D76-043F-4131-994A-ECCA1DE33163}" dt="2019-01-24T13:41:26.342" v="7"/>
        <pc:sldMkLst>
          <pc:docMk/>
          <pc:sldMk cId="3877056620" sldId="876"/>
        </pc:sldMkLst>
      </pc:sldChg>
      <pc:sldChg chg="modSp add del setBg">
        <pc:chgData name="Michael Van Horenbeeck" userId="6078a54e-22e3-489b-9561-c1291828334e" providerId="ADAL" clId="{B1165D76-043F-4131-994A-ECCA1DE33163}" dt="2019-01-24T13:40:56.155" v="4" actId="2696"/>
        <pc:sldMkLst>
          <pc:docMk/>
          <pc:sldMk cId="3144646921" sldId="891"/>
        </pc:sldMkLst>
        <pc:spChg chg="mod">
          <ac:chgData name="Michael Van Horenbeeck" userId="6078a54e-22e3-489b-9561-c1291828334e" providerId="ADAL" clId="{B1165D76-043F-4131-994A-ECCA1DE33163}" dt="2019-01-24T13:40:45.239" v="2" actId="27636"/>
          <ac:spMkLst>
            <pc:docMk/>
            <pc:sldMk cId="3144646921" sldId="891"/>
            <ac:spMk id="2" creationId="{3368B237-2B3F-4D03-B86F-B8CACE351589}"/>
          </ac:spMkLst>
        </pc:spChg>
        <pc:spChg chg="mod">
          <ac:chgData name="Michael Van Horenbeeck" userId="6078a54e-22e3-489b-9561-c1291828334e" providerId="ADAL" clId="{B1165D76-043F-4131-994A-ECCA1DE33163}" dt="2019-01-24T13:40:45.239" v="1" actId="27636"/>
          <ac:spMkLst>
            <pc:docMk/>
            <pc:sldMk cId="3144646921" sldId="891"/>
            <ac:spMk id="3" creationId="{54DC0CE1-F050-458E-9BB5-30E5158089B1}"/>
          </ac:spMkLst>
        </pc:spChg>
      </pc:sldChg>
      <pc:sldChg chg="add">
        <pc:chgData name="Michael Van Horenbeeck" userId="6078a54e-22e3-489b-9561-c1291828334e" providerId="ADAL" clId="{B1165D76-043F-4131-994A-ECCA1DE33163}" dt="2019-01-24T13:41:57.416" v="10"/>
        <pc:sldMkLst>
          <pc:docMk/>
          <pc:sldMk cId="4083012790" sldId="1581"/>
        </pc:sldMkLst>
      </pc:sldChg>
      <pc:sldChg chg="add">
        <pc:chgData name="Michael Van Horenbeeck" userId="6078a54e-22e3-489b-9561-c1291828334e" providerId="ADAL" clId="{B1165D76-043F-4131-994A-ECCA1DE33163}" dt="2019-01-24T13:41:57.416" v="10"/>
        <pc:sldMkLst>
          <pc:docMk/>
          <pc:sldMk cId="1106940199" sldId="1582"/>
        </pc:sldMkLst>
      </pc:sldChg>
      <pc:sldChg chg="add">
        <pc:chgData name="Michael Van Horenbeeck" userId="6078a54e-22e3-489b-9561-c1291828334e" providerId="ADAL" clId="{B1165D76-043F-4131-994A-ECCA1DE33163}" dt="2019-01-24T13:41:57.416" v="10"/>
        <pc:sldMkLst>
          <pc:docMk/>
          <pc:sldMk cId="3735722469" sldId="1583"/>
        </pc:sldMkLst>
      </pc:sldChg>
      <pc:sldChg chg="modSp add">
        <pc:chgData name="Michael Van Horenbeeck" userId="6078a54e-22e3-489b-9561-c1291828334e" providerId="ADAL" clId="{B1165D76-043F-4131-994A-ECCA1DE33163}" dt="2019-01-24T13:46:26.620" v="69" actId="27636"/>
        <pc:sldMkLst>
          <pc:docMk/>
          <pc:sldMk cId="3900470895" sldId="2370"/>
        </pc:sldMkLst>
        <pc:spChg chg="mod">
          <ac:chgData name="Michael Van Horenbeeck" userId="6078a54e-22e3-489b-9561-c1291828334e" providerId="ADAL" clId="{B1165D76-043F-4131-994A-ECCA1DE33163}" dt="2019-01-24T13:46:26.620" v="69" actId="27636"/>
          <ac:spMkLst>
            <pc:docMk/>
            <pc:sldMk cId="3900470895" sldId="2370"/>
            <ac:spMk id="98" creationId="{ED28E343-C213-4522-A88E-45A6E35E7F8C}"/>
          </ac:spMkLst>
        </pc:spChg>
      </pc:sldChg>
      <pc:sldChg chg="del">
        <pc:chgData name="Michael Van Horenbeeck" userId="6078a54e-22e3-489b-9561-c1291828334e" providerId="ADAL" clId="{B1165D76-043F-4131-994A-ECCA1DE33163}" dt="2019-01-24T13:46:09.805" v="67" actId="2696"/>
        <pc:sldMkLst>
          <pc:docMk/>
          <pc:sldMk cId="2123520234" sldId="4357"/>
        </pc:sldMkLst>
      </pc:sldChg>
      <pc:sldChg chg="modSp">
        <pc:chgData name="Michael Van Horenbeeck" userId="6078a54e-22e3-489b-9561-c1291828334e" providerId="ADAL" clId="{B1165D76-043F-4131-994A-ECCA1DE33163}" dt="2019-01-24T13:41:04.622" v="6" actId="1076"/>
        <pc:sldMkLst>
          <pc:docMk/>
          <pc:sldMk cId="2673455108" sldId="4367"/>
        </pc:sldMkLst>
        <pc:spChg chg="mod">
          <ac:chgData name="Michael Van Horenbeeck" userId="6078a54e-22e3-489b-9561-c1291828334e" providerId="ADAL" clId="{B1165D76-043F-4131-994A-ECCA1DE33163}" dt="2019-01-24T13:41:04.622" v="6" actId="1076"/>
          <ac:spMkLst>
            <pc:docMk/>
            <pc:sldMk cId="2673455108" sldId="4367"/>
            <ac:spMk id="45" creationId="{8D2F070C-32CC-4870-B145-48BA3455B609}"/>
          </ac:spMkLst>
        </pc:spChg>
      </pc:sldChg>
      <pc:sldChg chg="modTransition">
        <pc:chgData name="Michael Van Horenbeeck" userId="6078a54e-22e3-489b-9561-c1291828334e" providerId="ADAL" clId="{B1165D76-043F-4131-994A-ECCA1DE33163}" dt="2019-01-24T13:41:29.788" v="8"/>
        <pc:sldMkLst>
          <pc:docMk/>
          <pc:sldMk cId="2845800199" sldId="4368"/>
        </pc:sldMkLst>
      </pc:sldChg>
      <pc:sldChg chg="ord">
        <pc:chgData name="Michael Van Horenbeeck" userId="6078a54e-22e3-489b-9561-c1291828334e" providerId="ADAL" clId="{B1165D76-043F-4131-994A-ECCA1DE33163}" dt="2019-01-24T13:45:42.560" v="23"/>
        <pc:sldMkLst>
          <pc:docMk/>
          <pc:sldMk cId="1915085399" sldId="4373"/>
        </pc:sldMkLst>
      </pc:sldChg>
      <pc:sldChg chg="ord">
        <pc:chgData name="Michael Van Horenbeeck" userId="6078a54e-22e3-489b-9561-c1291828334e" providerId="ADAL" clId="{B1165D76-043F-4131-994A-ECCA1DE33163}" dt="2019-01-24T13:45:42.560" v="23"/>
        <pc:sldMkLst>
          <pc:docMk/>
          <pc:sldMk cId="1419146168" sldId="4377"/>
        </pc:sldMkLst>
      </pc:sldChg>
      <pc:sldChg chg="ord">
        <pc:chgData name="Michael Van Horenbeeck" userId="6078a54e-22e3-489b-9561-c1291828334e" providerId="ADAL" clId="{B1165D76-043F-4131-994A-ECCA1DE33163}" dt="2019-01-24T13:45:42.560" v="23"/>
        <pc:sldMkLst>
          <pc:docMk/>
          <pc:sldMk cId="1721241049" sldId="4383"/>
        </pc:sldMkLst>
      </pc:sldChg>
      <pc:sldChg chg="ord">
        <pc:chgData name="Michael Van Horenbeeck" userId="6078a54e-22e3-489b-9561-c1291828334e" providerId="ADAL" clId="{B1165D76-043F-4131-994A-ECCA1DE33163}" dt="2019-01-24T13:45:42.560" v="23"/>
        <pc:sldMkLst>
          <pc:docMk/>
          <pc:sldMk cId="3289188873" sldId="4384"/>
        </pc:sldMkLst>
      </pc:sldChg>
      <pc:sldChg chg="ord">
        <pc:chgData name="Michael Van Horenbeeck" userId="6078a54e-22e3-489b-9561-c1291828334e" providerId="ADAL" clId="{B1165D76-043F-4131-994A-ECCA1DE33163}" dt="2019-01-24T13:45:42.560" v="23"/>
        <pc:sldMkLst>
          <pc:docMk/>
          <pc:sldMk cId="3832117217" sldId="4385"/>
        </pc:sldMkLst>
      </pc:sldChg>
      <pc:sldChg chg="ord">
        <pc:chgData name="Michael Van Horenbeeck" userId="6078a54e-22e3-489b-9561-c1291828334e" providerId="ADAL" clId="{B1165D76-043F-4131-994A-ECCA1DE33163}" dt="2019-01-24T13:45:42.560" v="23"/>
        <pc:sldMkLst>
          <pc:docMk/>
          <pc:sldMk cId="3231552154" sldId="4386"/>
        </pc:sldMkLst>
      </pc:sldChg>
      <pc:sldChg chg="add">
        <pc:chgData name="Michael Van Horenbeeck" userId="6078a54e-22e3-489b-9561-c1291828334e" providerId="ADAL" clId="{B1165D76-043F-4131-994A-ECCA1DE33163}" dt="2019-01-24T13:40:50.011" v="3"/>
        <pc:sldMkLst>
          <pc:docMk/>
          <pc:sldMk cId="2039194706" sldId="4389"/>
        </pc:sldMkLst>
      </pc:sldChg>
      <pc:sldChg chg="addSp modSp add modTransition">
        <pc:chgData name="Michael Van Horenbeeck" userId="6078a54e-22e3-489b-9561-c1291828334e" providerId="ADAL" clId="{B1165D76-043F-4131-994A-ECCA1DE33163}" dt="2019-01-24T13:42:05.591" v="21" actId="20577"/>
        <pc:sldMkLst>
          <pc:docMk/>
          <pc:sldMk cId="1958313056" sldId="4390"/>
        </pc:sldMkLst>
        <pc:spChg chg="add mod">
          <ac:chgData name="Michael Van Horenbeeck" userId="6078a54e-22e3-489b-9561-c1291828334e" providerId="ADAL" clId="{B1165D76-043F-4131-994A-ECCA1DE33163}" dt="2019-01-24T13:42:03.615" v="14" actId="20577"/>
          <ac:spMkLst>
            <pc:docMk/>
            <pc:sldMk cId="1958313056" sldId="4390"/>
            <ac:spMk id="2" creationId="{68052429-FC1B-44F7-92F5-3874C1077255}"/>
          </ac:spMkLst>
        </pc:spChg>
        <pc:spChg chg="add mod">
          <ac:chgData name="Michael Van Horenbeeck" userId="6078a54e-22e3-489b-9561-c1291828334e" providerId="ADAL" clId="{B1165D76-043F-4131-994A-ECCA1DE33163}" dt="2019-01-24T13:42:05.591" v="21" actId="20577"/>
          <ac:spMkLst>
            <pc:docMk/>
            <pc:sldMk cId="1958313056" sldId="4390"/>
            <ac:spMk id="3" creationId="{C389D775-EA69-458C-80AE-7619D2C01CA6}"/>
          </ac:spMkLst>
        </pc:spChg>
      </pc:sldChg>
      <pc:sldChg chg="addSp delSp modSp add">
        <pc:chgData name="Michael Van Horenbeeck" userId="6078a54e-22e3-489b-9561-c1291828334e" providerId="ADAL" clId="{B1165D76-043F-4131-994A-ECCA1DE33163}" dt="2019-01-24T13:46:41.087" v="105" actId="20577"/>
        <pc:sldMkLst>
          <pc:docMk/>
          <pc:sldMk cId="1162487978" sldId="4391"/>
        </pc:sldMkLst>
        <pc:spChg chg="del">
          <ac:chgData name="Michael Van Horenbeeck" userId="6078a54e-22e3-489b-9561-c1291828334e" providerId="ADAL" clId="{B1165D76-043F-4131-994A-ECCA1DE33163}" dt="2019-01-24T13:46:35.873" v="71"/>
          <ac:spMkLst>
            <pc:docMk/>
            <pc:sldMk cId="1162487978" sldId="4391"/>
            <ac:spMk id="2" creationId="{DAC2F85E-4C7A-4418-BFA2-D4F6EB22664C}"/>
          </ac:spMkLst>
        </pc:spChg>
        <pc:spChg chg="add mod">
          <ac:chgData name="Michael Van Horenbeeck" userId="6078a54e-22e3-489b-9561-c1291828334e" providerId="ADAL" clId="{B1165D76-043F-4131-994A-ECCA1DE33163}" dt="2019-01-24T13:46:41.087" v="105" actId="20577"/>
          <ac:spMkLst>
            <pc:docMk/>
            <pc:sldMk cId="1162487978" sldId="4391"/>
            <ac:spMk id="3" creationId="{E37DF932-A49E-450E-8F48-2D5832EEAD1C}"/>
          </ac:spMkLst>
        </pc:spChg>
        <pc:spChg chg="add mod">
          <ac:chgData name="Michael Van Horenbeeck" userId="6078a54e-22e3-489b-9561-c1291828334e" providerId="ADAL" clId="{B1165D76-043F-4131-994A-ECCA1DE33163}" dt="2019-01-24T13:46:35.873" v="71"/>
          <ac:spMkLst>
            <pc:docMk/>
            <pc:sldMk cId="1162487978" sldId="4391"/>
            <ac:spMk id="4" creationId="{3C56821F-6DB7-4D7C-A8DC-4BB5F9296F46}"/>
          </ac:spMkLst>
        </pc:spChg>
      </pc:sldChg>
      <pc:sldMasterChg chg="delSldLayout">
        <pc:chgData name="Michael Van Horenbeeck" userId="6078a54e-22e3-489b-9561-c1291828334e" providerId="ADAL" clId="{B1165D76-043F-4131-994A-ECCA1DE33163}" dt="2019-01-24T13:40:56.156" v="5" actId="2696"/>
        <pc:sldMasterMkLst>
          <pc:docMk/>
          <pc:sldMasterMk cId="2426152136" sldId="2147483648"/>
        </pc:sldMasterMkLst>
        <pc:sldLayoutChg chg="del">
          <pc:chgData name="Michael Van Horenbeeck" userId="6078a54e-22e3-489b-9561-c1291828334e" providerId="ADAL" clId="{B1165D76-043F-4131-994A-ECCA1DE33163}" dt="2019-01-24T13:40:56.156" v="5" actId="2696"/>
          <pc:sldLayoutMkLst>
            <pc:docMk/>
            <pc:sldMasterMk cId="2426152136" sldId="2147483648"/>
            <pc:sldLayoutMk cId="3058883469" sldId="214748366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15C6E-649E-4C5E-BB1C-80FD64360CE5}" type="datetimeFigureOut">
              <a:rPr lang="en-BE" smtClean="0"/>
              <a:t>24/01/2019</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4F8CC-9812-42B6-883D-08FFAAD3F727}" type="slidenum">
              <a:rPr lang="en-BE" smtClean="0"/>
              <a:t>‹#›</a:t>
            </a:fld>
            <a:endParaRPr lang="en-BE"/>
          </a:p>
        </p:txBody>
      </p:sp>
    </p:spTree>
    <p:extLst>
      <p:ext uri="{BB962C8B-B14F-4D97-AF65-F5344CB8AC3E}">
        <p14:creationId xmlns:p14="http://schemas.microsoft.com/office/powerpoint/2010/main" val="3101148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8910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1/24/2019 2:38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214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1/24/2019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4984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08932-DA94-40F9-947F-93874A6402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2850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08932-DA94-40F9-947F-93874A6402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5381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08932-DA94-40F9-947F-93874A6402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45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0407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1/24/2019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35568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155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8D6099-AD68-4E01-B240-5F243D1BDEA1}" type="slidenum">
              <a:rPr lang="en-US" smtClean="0"/>
              <a:t>25</a:t>
            </a:fld>
            <a:endParaRPr lang="en-US"/>
          </a:p>
        </p:txBody>
      </p:sp>
    </p:spTree>
    <p:extLst>
      <p:ext uri="{BB962C8B-B14F-4D97-AF65-F5344CB8AC3E}">
        <p14:creationId xmlns:p14="http://schemas.microsoft.com/office/powerpoint/2010/main" val="3567392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1/24/2019</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93686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2:40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077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97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13723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95E9B-D11F-4802-B2FB-0D5C5584E645}"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8795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pPr lvl="0"/>
            <a:endParaRPr lang="en-US" noProof="0"/>
          </a:p>
        </p:txBody>
      </p:sp>
      <p:sp>
        <p:nvSpPr>
          <p:cNvPr id="5" name="Footer Placeholder 4"/>
          <p:cNvSpPr>
            <a:spLocks noGrp="1"/>
          </p:cNvSpPr>
          <p:nvPr>
            <p:ph type="ftr" sz="quarter" idx="11"/>
          </p:nvPr>
        </p:nvSpPr>
        <p:spPr/>
        <p:txBody>
          <a:bodyPr/>
          <a:lstStyle/>
          <a:p>
            <a:pPr lvl="0"/>
            <a:r>
              <a:rPr lang="en-US" noProof="0"/>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lvl="0"/>
            <a:fld id="{8E17E502-8396-4838-992A-2DDC2A0AB520}" type="datetime1">
              <a:rPr lang="en-US" noProof="0" smtClean="0"/>
              <a:pPr lvl="0"/>
              <a:t>1/24/2019</a:t>
            </a:fld>
            <a:endParaRPr lang="en-US" noProof="0"/>
          </a:p>
        </p:txBody>
      </p:sp>
      <p:sp>
        <p:nvSpPr>
          <p:cNvPr id="8" name="Slide Number Placeholder 7"/>
          <p:cNvSpPr>
            <a:spLocks noGrp="1"/>
          </p:cNvSpPr>
          <p:nvPr>
            <p:ph type="sldNum" sz="quarter" idx="13"/>
          </p:nvPr>
        </p:nvSpPr>
        <p:spPr/>
        <p:txBody>
          <a:bodyPr/>
          <a:lstStyle/>
          <a:p>
            <a:fld id="{8A6B70A6-6008-47FD-9CA9-C2B8B348C4A2}" type="slidenum">
              <a:rPr lang="en-US" smtClean="0"/>
              <a:pPr/>
              <a:t>9</a:t>
            </a:fld>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56992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BD8C4959-C1DC-4967-A5AA-8DD89F8F5555}" type="datetime1">
              <a:rPr lang="en-US" smtClean="0"/>
              <a:pPr/>
              <a:t>1/24/2019</a:t>
            </a:fld>
            <a:endParaRPr lang="en-US"/>
          </a:p>
        </p:txBody>
      </p:sp>
      <p:sp>
        <p:nvSpPr>
          <p:cNvPr id="6" name="Footer Placeholder 5"/>
          <p:cNvSpPr>
            <a:spLocks noGrp="1"/>
          </p:cNvSpPr>
          <p:nvPr>
            <p:ph type="ftr" sz="quarter" idx="11"/>
          </p:nvPr>
        </p:nvSpPr>
        <p:spPr/>
        <p:txBody>
          <a:bodyPr/>
          <a:lstStyle/>
          <a:p>
            <a:r>
              <a:rPr lang="en-US"/>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10</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526014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1/24/2019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615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A41D-F40E-4A5B-B349-C962D13FCA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59C74014-8E74-425D-B355-E0B78BDC1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94C751DC-9C27-4E5E-8CEF-65BE0C9B530B}"/>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5" name="Footer Placeholder 4">
            <a:extLst>
              <a:ext uri="{FF2B5EF4-FFF2-40B4-BE49-F238E27FC236}">
                <a16:creationId xmlns:a16="http://schemas.microsoft.com/office/drawing/2014/main" id="{01573B15-A595-458A-BF5D-E5A855ADAF7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45B5C5-2B3A-46AE-89A0-B40821F41B41}"/>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286329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76D5-D0E2-4F19-9414-57796B19716C}"/>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3E3302AE-D689-4431-8486-909FAB3A2C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A4ACEC6F-BB3F-42C9-8800-AA1908241BF3}"/>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5" name="Footer Placeholder 4">
            <a:extLst>
              <a:ext uri="{FF2B5EF4-FFF2-40B4-BE49-F238E27FC236}">
                <a16:creationId xmlns:a16="http://schemas.microsoft.com/office/drawing/2014/main" id="{AEC6FC2B-E167-4553-A51C-15D0DB940B77}"/>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C97C00E-F6A0-4F3D-85F8-2F6E5169DDAA}"/>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410297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8B6394-68E7-44BC-AA07-1E3A83481F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86B1DCB4-4D3D-4220-A315-82AF8FFBEA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3A8BA920-A967-4792-919D-899863F9272B}"/>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5" name="Footer Placeholder 4">
            <a:extLst>
              <a:ext uri="{FF2B5EF4-FFF2-40B4-BE49-F238E27FC236}">
                <a16:creationId xmlns:a16="http://schemas.microsoft.com/office/drawing/2014/main" id="{D3C3EE6C-6A02-4246-8CE4-B463C7DE5437}"/>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5216B84-6137-4659-A5E0-3652A1BE5CD6}"/>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2472220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733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16082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668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15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470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394637"/>
            <a:ext cx="10757098" cy="2158375"/>
          </a:xfrm>
        </p:spPr>
        <p:txBody>
          <a:bodyPr/>
          <a:lstStyle>
            <a:lvl1pPr>
              <a:defRPr sz="2745">
                <a:gradFill>
                  <a:gsLst>
                    <a:gs pos="1250">
                      <a:schemeClr val="tx1"/>
                    </a:gs>
                    <a:gs pos="100000">
                      <a:schemeClr val="tx1"/>
                    </a:gs>
                  </a:gsLst>
                  <a:lin ang="5400000" scaled="0"/>
                </a:gradFill>
                <a:latin typeface="+mj-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6746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Content Non-Bulleted Text-blue">
    <p:bg bwMode="lt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4705">
                <a:solidFill>
                  <a:schemeClr val="bg1"/>
                </a:solidFill>
              </a:defRPr>
            </a:lvl1pPr>
          </a:lstStyle>
          <a:p>
            <a:r>
              <a:rPr lang="en-US"/>
              <a:t>Click to edit Master title style</a:t>
            </a:r>
          </a:p>
        </p:txBody>
      </p:sp>
      <p:sp>
        <p:nvSpPr>
          <p:cNvPr id="5" name="Content Placeholder 3"/>
          <p:cNvSpPr>
            <a:spLocks noGrp="1"/>
          </p:cNvSpPr>
          <p:nvPr>
            <p:ph sz="quarter" idx="10"/>
          </p:nvPr>
        </p:nvSpPr>
        <p:spPr>
          <a:xfrm>
            <a:off x="306590" y="1394637"/>
            <a:ext cx="10757098" cy="1889074"/>
          </a:xfrm>
        </p:spPr>
        <p:txBody>
          <a:bodyPr/>
          <a:lstStyle>
            <a:lvl1pPr marL="0" indent="0">
              <a:buFontTx/>
              <a:buNone/>
              <a:defRPr sz="2745">
                <a:solidFill>
                  <a:schemeClr val="bg1"/>
                </a:solidFill>
                <a:latin typeface="+mj-lt"/>
              </a:defRPr>
            </a:lvl1pPr>
            <a:lvl2pPr marL="336145" indent="0">
              <a:buFontTx/>
              <a:buNone/>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760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470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394637"/>
            <a:ext cx="10757098" cy="1892441"/>
          </a:xfrm>
        </p:spPr>
        <p:txBody>
          <a:bodyPr/>
          <a:lstStyle>
            <a:lvl1pPr>
              <a:defRPr sz="2745">
                <a:gradFill>
                  <a:gsLst>
                    <a:gs pos="1250">
                      <a:schemeClr val="tx1"/>
                    </a:gs>
                    <a:gs pos="100000">
                      <a:schemeClr val="tx1"/>
                    </a:gs>
                  </a:gsLst>
                  <a:lin ang="5400000" scaled="0"/>
                </a:gradFill>
                <a:latin typeface="+mj-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256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Content Bulleted Text-blue">
    <p:bg bwMode="lt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4705">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269239" y="1394637"/>
            <a:ext cx="10757098" cy="1889074"/>
          </a:xfrm>
        </p:spPr>
        <p:txBody>
          <a:bodyPr/>
          <a:lstStyle>
            <a:lvl1pPr>
              <a:buSzPct val="80000"/>
              <a:defRPr sz="2745">
                <a:solidFill>
                  <a:schemeClr val="bg1"/>
                </a:solidFill>
                <a:latin typeface="+mj-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3557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638E-3FE2-4086-AC0D-1DDABF49D0FF}"/>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1772B1FF-4749-4192-B7A2-5C799A5435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349C63F-9BAE-4A3B-8732-11A61A340B03}"/>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5" name="Footer Placeholder 4">
            <a:extLst>
              <a:ext uri="{FF2B5EF4-FFF2-40B4-BE49-F238E27FC236}">
                <a16:creationId xmlns:a16="http://schemas.microsoft.com/office/drawing/2014/main" id="{A398DAB4-81D8-46CF-8007-0C2541A9224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48A568C-4034-4BE3-88CE-CDB0BB03CD5B}"/>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35874704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53763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blue">
    <p:bg bwMode="gray">
      <p:bgPr>
        <a:solidFill>
          <a:srgbClr val="0072C6"/>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516931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7556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38211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640348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7941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2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6" name="Text Placeholder 5">
            <a:extLst/>
          </p:cNvPr>
          <p:cNvSpPr>
            <a:spLocks noGrp="1"/>
          </p:cNvSpPr>
          <p:nvPr>
            <p:ph type="body" sz="quarter" idx="10"/>
          </p:nvPr>
        </p:nvSpPr>
        <p:spPr>
          <a:xfrm>
            <a:off x="269239" y="1189177"/>
            <a:ext cx="11653523" cy="201305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959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A3E9-4EE0-4FA7-8198-2BB00F3185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6552145E-4721-45FF-9614-E64329C2CE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E56687-2364-4FA3-8613-EFD23D857861}"/>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5" name="Footer Placeholder 4">
            <a:extLst>
              <a:ext uri="{FF2B5EF4-FFF2-40B4-BE49-F238E27FC236}">
                <a16:creationId xmlns:a16="http://schemas.microsoft.com/office/drawing/2014/main" id="{2BCCF06A-CD8E-40F2-BF17-28AB4BF1D4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C4CEBB0-1D79-42FC-BCED-524EF1EEC000}"/>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1947504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B8A1-5558-4B14-BB1C-9C98FF5BC73D}"/>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D337A240-4435-4681-98BD-DCA0A909BF8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F1A936C1-53F2-4CB7-8E00-974F1BF3EC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26541160-51DC-4847-A12C-A73CA989E65E}"/>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6" name="Footer Placeholder 5">
            <a:extLst>
              <a:ext uri="{FF2B5EF4-FFF2-40B4-BE49-F238E27FC236}">
                <a16:creationId xmlns:a16="http://schemas.microsoft.com/office/drawing/2014/main" id="{D2525587-F6A7-41A5-A9DC-628FFE44B75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2425A06-7BAA-4B85-94DE-DD898A30E6C4}"/>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337023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054A-F79B-4998-8F12-935789F9E65E}"/>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3E7923DD-8B3E-4821-8EE4-4BFE78A030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9BB7EA-2D4C-492F-8100-A73C64340D2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C180D983-E04D-492B-B4EE-4E7C01414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A57939-5B3B-4DB5-8159-94EA43A91A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B1356FA4-261E-42E2-82A7-31D6585E2E2A}"/>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8" name="Footer Placeholder 7">
            <a:extLst>
              <a:ext uri="{FF2B5EF4-FFF2-40B4-BE49-F238E27FC236}">
                <a16:creationId xmlns:a16="http://schemas.microsoft.com/office/drawing/2014/main" id="{A1E5499C-3A49-437E-9DD3-947853A19A6A}"/>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1D766AE-563B-430E-A7F1-B8B82FED99A4}"/>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1202609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C340-2DFB-4D98-B54B-041AC9281F1C}"/>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6825DC60-8DE1-404D-BC01-0F62D3D10F2B}"/>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4" name="Footer Placeholder 3">
            <a:extLst>
              <a:ext uri="{FF2B5EF4-FFF2-40B4-BE49-F238E27FC236}">
                <a16:creationId xmlns:a16="http://schemas.microsoft.com/office/drawing/2014/main" id="{F9EF01FA-B4DA-4605-96C7-89B65C6DE03D}"/>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893CFD9-83A5-47BE-A007-CEB4907773D0}"/>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1024739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A502A-EC21-40B7-8583-4D9CDED416FD}"/>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3" name="Footer Placeholder 2">
            <a:extLst>
              <a:ext uri="{FF2B5EF4-FFF2-40B4-BE49-F238E27FC236}">
                <a16:creationId xmlns:a16="http://schemas.microsoft.com/office/drawing/2014/main" id="{016634FA-21AB-40D1-9A81-D64F916F6E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751F9869-DEBB-426B-B006-99D8DD91CB61}"/>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50222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A03E-8383-4AE1-93AC-C559FCE71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113AFD8A-5879-457B-90C9-BB0CDE3298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4CEFE361-1BFA-45D6-9BDE-881CEC41B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C69D39-CC20-43B8-92FB-57142FFDA8D8}"/>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6" name="Footer Placeholder 5">
            <a:extLst>
              <a:ext uri="{FF2B5EF4-FFF2-40B4-BE49-F238E27FC236}">
                <a16:creationId xmlns:a16="http://schemas.microsoft.com/office/drawing/2014/main" id="{CE04EAA7-07F4-4BA4-81DD-41D21310904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0EB5765-2881-4F13-8A29-B276520B75CA}"/>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272672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7A60-F8AF-4FD7-8460-ACB45EEED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4AAEE39D-D843-481D-B642-EB550EB550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7F77585-4375-497A-AA8A-FD6EB5F5B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9AF4CE-F28C-4B95-9699-B920D6E9BE1A}"/>
              </a:ext>
            </a:extLst>
          </p:cNvPr>
          <p:cNvSpPr>
            <a:spLocks noGrp="1"/>
          </p:cNvSpPr>
          <p:nvPr>
            <p:ph type="dt" sz="half" idx="10"/>
          </p:nvPr>
        </p:nvSpPr>
        <p:spPr/>
        <p:txBody>
          <a:bodyPr/>
          <a:lstStyle/>
          <a:p>
            <a:fld id="{8C2D517E-907F-418B-B913-11A8CDF124B4}" type="datetimeFigureOut">
              <a:rPr lang="en-BE" smtClean="0"/>
              <a:t>24/01/2019</a:t>
            </a:fld>
            <a:endParaRPr lang="en-BE"/>
          </a:p>
        </p:txBody>
      </p:sp>
      <p:sp>
        <p:nvSpPr>
          <p:cNvPr id="6" name="Footer Placeholder 5">
            <a:extLst>
              <a:ext uri="{FF2B5EF4-FFF2-40B4-BE49-F238E27FC236}">
                <a16:creationId xmlns:a16="http://schemas.microsoft.com/office/drawing/2014/main" id="{6684EF24-130F-4B6C-B5FE-29B1229D086A}"/>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96987FF-AE18-4A60-BDC5-A6E78CB477D6}"/>
              </a:ext>
            </a:extLst>
          </p:cNvPr>
          <p:cNvSpPr>
            <a:spLocks noGrp="1"/>
          </p:cNvSpPr>
          <p:nvPr>
            <p:ph type="sldNum" sz="quarter" idx="12"/>
          </p:nvPr>
        </p:nvSpPr>
        <p:spPr/>
        <p:txBody>
          <a:bodyPr/>
          <a:lstStyle/>
          <a:p>
            <a:fld id="{8B081197-86B1-41F9-A0B5-6A4FBD5984C2}" type="slidenum">
              <a:rPr lang="en-BE" smtClean="0"/>
              <a:t>‹#›</a:t>
            </a:fld>
            <a:endParaRPr lang="en-BE"/>
          </a:p>
        </p:txBody>
      </p:sp>
    </p:spTree>
    <p:extLst>
      <p:ext uri="{BB962C8B-B14F-4D97-AF65-F5344CB8AC3E}">
        <p14:creationId xmlns:p14="http://schemas.microsoft.com/office/powerpoint/2010/main" val="41205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517EC6-B49A-42D1-9487-BB4A012E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784D575-6A20-4014-81EF-6438E4EA6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7434C8C9-3B25-4943-8A45-549B57A7FA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D517E-907F-418B-B913-11A8CDF124B4}" type="datetimeFigureOut">
              <a:rPr lang="en-BE" smtClean="0"/>
              <a:t>24/01/2019</a:t>
            </a:fld>
            <a:endParaRPr lang="en-BE"/>
          </a:p>
        </p:txBody>
      </p:sp>
      <p:sp>
        <p:nvSpPr>
          <p:cNvPr id="5" name="Footer Placeholder 4">
            <a:extLst>
              <a:ext uri="{FF2B5EF4-FFF2-40B4-BE49-F238E27FC236}">
                <a16:creationId xmlns:a16="http://schemas.microsoft.com/office/drawing/2014/main" id="{505B18B5-D994-4127-A5A2-0D77B2DB9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80588752-B953-4D2A-B0D1-AAAC949897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81197-86B1-41F9-A0B5-6A4FBD5984C2}" type="slidenum">
              <a:rPr lang="en-BE" smtClean="0"/>
              <a:t>‹#›</a:t>
            </a:fld>
            <a:endParaRPr lang="en-BE"/>
          </a:p>
        </p:txBody>
      </p:sp>
    </p:spTree>
    <p:extLst>
      <p:ext uri="{BB962C8B-B14F-4D97-AF65-F5344CB8AC3E}">
        <p14:creationId xmlns:p14="http://schemas.microsoft.com/office/powerpoint/2010/main" val="242615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7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617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6500809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aka.ms/wip-dev-guide"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18" Type="http://schemas.openxmlformats.org/officeDocument/2006/relationships/image" Target="../media/image48.emf"/><Relationship Id="rId3" Type="http://schemas.openxmlformats.org/officeDocument/2006/relationships/image" Target="../media/image35.emf"/><Relationship Id="rId7" Type="http://schemas.openxmlformats.org/officeDocument/2006/relationships/image" Target="../media/image10.png"/><Relationship Id="rId12" Type="http://schemas.microsoft.com/office/2007/relationships/hdphoto" Target="../media/hdphoto2.wdp"/><Relationship Id="rId17" Type="http://schemas.openxmlformats.org/officeDocument/2006/relationships/image" Target="../media/image47.png"/><Relationship Id="rId2" Type="http://schemas.openxmlformats.org/officeDocument/2006/relationships/image" Target="../media/image34.emf"/><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8.emf"/><Relationship Id="rId11" Type="http://schemas.openxmlformats.org/officeDocument/2006/relationships/image" Target="../media/image42.png"/><Relationship Id="rId5" Type="http://schemas.openxmlformats.org/officeDocument/2006/relationships/image" Target="../media/image37.emf"/><Relationship Id="rId15" Type="http://schemas.openxmlformats.org/officeDocument/2006/relationships/image" Target="../media/image45.emf"/><Relationship Id="rId10" Type="http://schemas.openxmlformats.org/officeDocument/2006/relationships/image" Target="../media/image41.png"/><Relationship Id="rId4" Type="http://schemas.openxmlformats.org/officeDocument/2006/relationships/image" Target="../media/image36.emf"/><Relationship Id="rId9" Type="http://schemas.openxmlformats.org/officeDocument/2006/relationships/image" Target="../media/image40.emf"/><Relationship Id="rId1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EDC7A3-F883-466C-BB44-AB1CA551FAB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7685" r="29797" b="-2"/>
          <a:stretch/>
        </p:blipFill>
        <p:spPr>
          <a:xfrm>
            <a:off x="-305" y="-1"/>
            <a:ext cx="6423053" cy="6858001"/>
          </a:xfrm>
          <a:prstGeom prst="rect">
            <a:avLst/>
          </a:prstGeom>
        </p:spPr>
      </p:pic>
      <p:pic>
        <p:nvPicPr>
          <p:cNvPr id="16" name="Picture 15">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3">
            <a:extLst>
              <a:ext uri="{FF2B5EF4-FFF2-40B4-BE49-F238E27FC236}">
                <a16:creationId xmlns:a16="http://schemas.microsoft.com/office/drawing/2014/main" id="{3818F624-6109-4AC7-A5CE-9B3616B5D90E}"/>
              </a:ext>
            </a:extLst>
          </p:cNvPr>
          <p:cNvSpPr txBox="1">
            <a:spLocks/>
          </p:cNvSpPr>
          <p:nvPr/>
        </p:nvSpPr>
        <p:spPr>
          <a:xfrm>
            <a:off x="6748272" y="3992591"/>
            <a:ext cx="4800261" cy="164459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BE" sz="4400" dirty="0">
                <a:solidFill>
                  <a:srgbClr val="000000"/>
                </a:solidFill>
              </a:rPr>
              <a:t>Demystified</a:t>
            </a:r>
            <a:endParaRPr lang="en-BE" sz="4400" dirty="0">
              <a:solidFill>
                <a:srgbClr val="000000"/>
              </a:solidFill>
            </a:endParaRPr>
          </a:p>
        </p:txBody>
      </p:sp>
      <p:sp>
        <p:nvSpPr>
          <p:cNvPr id="11" name="Subtitle 4">
            <a:extLst>
              <a:ext uri="{FF2B5EF4-FFF2-40B4-BE49-F238E27FC236}">
                <a16:creationId xmlns:a16="http://schemas.microsoft.com/office/drawing/2014/main" id="{0D5A8381-9155-4ED7-83C1-CF43F499DD84}"/>
              </a:ext>
            </a:extLst>
          </p:cNvPr>
          <p:cNvSpPr>
            <a:spLocks noGrp="1"/>
          </p:cNvSpPr>
          <p:nvPr>
            <p:ph type="subTitle" idx="1"/>
          </p:nvPr>
        </p:nvSpPr>
        <p:spPr>
          <a:xfrm>
            <a:off x="6748272" y="3153758"/>
            <a:ext cx="4711745" cy="838831"/>
          </a:xfrm>
        </p:spPr>
        <p:txBody>
          <a:bodyPr anchor="b">
            <a:normAutofit/>
          </a:bodyPr>
          <a:lstStyle/>
          <a:p>
            <a:pPr algn="l"/>
            <a:r>
              <a:rPr lang="fr-BE" sz="1800" dirty="0">
                <a:solidFill>
                  <a:srgbClr val="000000"/>
                </a:solidFill>
              </a:rPr>
              <a:t>Microsoft Information Protection</a:t>
            </a:r>
            <a:endParaRPr lang="en-BE" sz="1800" dirty="0">
              <a:solidFill>
                <a:srgbClr val="000000"/>
              </a:solidFill>
            </a:endParaRPr>
          </a:p>
        </p:txBody>
      </p:sp>
      <p:pic>
        <p:nvPicPr>
          <p:cNvPr id="17" name="Picture 2" descr="http://www.be-com.eu/wp-content/uploads/2016/01/cropped-Be-Com-v3.png">
            <a:extLst>
              <a:ext uri="{FF2B5EF4-FFF2-40B4-BE49-F238E27FC236}">
                <a16:creationId xmlns:a16="http://schemas.microsoft.com/office/drawing/2014/main" id="{5A6E8D64-016F-43EC-9CCA-D644319CE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311" y="190774"/>
            <a:ext cx="36195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13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176"/>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2586" b="18290"/>
          <a:stretch/>
        </p:blipFill>
        <p:spPr>
          <a:xfrm>
            <a:off x="-622" y="-136"/>
            <a:ext cx="12191377" cy="6857650"/>
          </a:xfrm>
          <a:prstGeom prst="rect">
            <a:avLst/>
          </a:prstGeom>
        </p:spPr>
      </p:pic>
      <p:pic>
        <p:nvPicPr>
          <p:cNvPr id="178" name="Picture 177"/>
          <p:cNvPicPr>
            <a:picLocks noChangeAspect="1"/>
          </p:cNvPicPr>
          <p:nvPr/>
        </p:nvPicPr>
        <p:blipFill rotWithShape="1">
          <a:blip r:embed="rId5"/>
          <a:srcRect t="-2586" b="18290"/>
          <a:stretch/>
        </p:blipFill>
        <p:spPr>
          <a:xfrm>
            <a:off x="1" y="-136"/>
            <a:ext cx="12191377" cy="6857650"/>
          </a:xfrm>
          <a:prstGeom prst="rect">
            <a:avLst/>
          </a:prstGeom>
        </p:spPr>
      </p:pic>
      <p:sp>
        <p:nvSpPr>
          <p:cNvPr id="179" name="Rectangle 178"/>
          <p:cNvSpPr/>
          <p:nvPr/>
        </p:nvSpPr>
        <p:spPr bwMode="auto">
          <a:xfrm>
            <a:off x="-622" y="786"/>
            <a:ext cx="12192000" cy="14403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Title 974"/>
          <p:cNvSpPr txBox="1">
            <a:spLocks/>
          </p:cNvSpPr>
          <p:nvPr/>
        </p:nvSpPr>
        <p:spPr>
          <a:xfrm>
            <a:off x="222604" y="262691"/>
            <a:ext cx="11772554" cy="107555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588"/>
              </a:spcAft>
            </a:pPr>
            <a:r>
              <a:rPr sz="2941" cap="all" spc="294" dirty="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Windows information protection</a:t>
            </a:r>
          </a:p>
        </p:txBody>
      </p:sp>
      <p:sp>
        <p:nvSpPr>
          <p:cNvPr id="181" name="Rectangle 180"/>
          <p:cNvSpPr/>
          <p:nvPr/>
        </p:nvSpPr>
        <p:spPr bwMode="auto">
          <a:xfrm>
            <a:off x="1" y="1441158"/>
            <a:ext cx="12191377"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p:cNvSpPr/>
          <p:nvPr/>
        </p:nvSpPr>
        <p:spPr bwMode="auto">
          <a:xfrm>
            <a:off x="7244868" y="5203704"/>
            <a:ext cx="3778098" cy="1267251"/>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224106" tIns="143428" rIns="448212" bIns="143428" numCol="1" spcCol="0" rtlCol="0" fromWordArt="0" anchor="t" anchorCtr="0" forceAA="0" compatLnSpc="1">
            <a:prstTxWarp prst="textNoShape">
              <a:avLst/>
            </a:prstTxWarp>
            <a:spAutoFit/>
          </a:bodyPr>
          <a:lstStyle/>
          <a:p>
            <a:pPr defTabSz="932291">
              <a:lnSpc>
                <a:spcPct val="90000"/>
              </a:lnSpc>
              <a:spcAft>
                <a:spcPts val="600"/>
              </a:spcAft>
              <a:defRPr/>
            </a:pPr>
            <a:r>
              <a:rPr lang="en-US" kern="0">
                <a:solidFill>
                  <a:srgbClr val="FFFFFF"/>
                </a:solidFill>
                <a:latin typeface="Segoe UI Semibold" panose="020B0702040204020203" pitchFamily="34" charset="0"/>
                <a:cs typeface="Segoe UI Semibold" panose="020B0702040204020203" pitchFamily="34" charset="0"/>
              </a:rPr>
              <a:t>Prevents unauthorized apps from accessing business data and users from leaking data via copy and paste protection.</a:t>
            </a:r>
          </a:p>
        </p:txBody>
      </p:sp>
      <p:grpSp>
        <p:nvGrpSpPr>
          <p:cNvPr id="183" name="Group 182"/>
          <p:cNvGrpSpPr/>
          <p:nvPr/>
        </p:nvGrpSpPr>
        <p:grpSpPr>
          <a:xfrm>
            <a:off x="10649088" y="5899271"/>
            <a:ext cx="698180" cy="677299"/>
            <a:chOff x="10862624" y="6017067"/>
            <a:chExt cx="712180" cy="690880"/>
          </a:xfrm>
          <a:solidFill>
            <a:srgbClr val="E6E6E6"/>
          </a:solidFill>
        </p:grpSpPr>
        <p:sp>
          <p:nvSpPr>
            <p:cNvPr id="184" name="Oval 183"/>
            <p:cNvSpPr/>
            <p:nvPr/>
          </p:nvSpPr>
          <p:spPr bwMode="auto">
            <a:xfrm>
              <a:off x="10862624" y="6017067"/>
              <a:ext cx="712180" cy="69088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Freeform 163"/>
            <p:cNvSpPr>
              <a:spLocks/>
            </p:cNvSpPr>
            <p:nvPr/>
          </p:nvSpPr>
          <p:spPr bwMode="auto">
            <a:xfrm>
              <a:off x="11045557" y="6185048"/>
              <a:ext cx="354918" cy="354918"/>
            </a:xfrm>
            <a:custGeom>
              <a:avLst/>
              <a:gdLst>
                <a:gd name="T0" fmla="*/ 25 w 76"/>
                <a:gd name="T1" fmla="*/ 76 h 76"/>
                <a:gd name="T2" fmla="*/ 21 w 76"/>
                <a:gd name="T3" fmla="*/ 74 h 76"/>
                <a:gd name="T4" fmla="*/ 2 w 76"/>
                <a:gd name="T5" fmla="*/ 55 h 76"/>
                <a:gd name="T6" fmla="*/ 0 w 76"/>
                <a:gd name="T7" fmla="*/ 51 h 76"/>
                <a:gd name="T8" fmla="*/ 0 w 76"/>
                <a:gd name="T9" fmla="*/ 25 h 76"/>
                <a:gd name="T10" fmla="*/ 2 w 76"/>
                <a:gd name="T11" fmla="*/ 21 h 76"/>
                <a:gd name="T12" fmla="*/ 21 w 76"/>
                <a:gd name="T13" fmla="*/ 2 h 76"/>
                <a:gd name="T14" fmla="*/ 25 w 76"/>
                <a:gd name="T15" fmla="*/ 0 h 76"/>
                <a:gd name="T16" fmla="*/ 51 w 76"/>
                <a:gd name="T17" fmla="*/ 0 h 76"/>
                <a:gd name="T18" fmla="*/ 55 w 76"/>
                <a:gd name="T19" fmla="*/ 2 h 76"/>
                <a:gd name="T20" fmla="*/ 74 w 76"/>
                <a:gd name="T21" fmla="*/ 21 h 76"/>
                <a:gd name="T22" fmla="*/ 76 w 76"/>
                <a:gd name="T23" fmla="*/ 25 h 76"/>
                <a:gd name="T24" fmla="*/ 76 w 76"/>
                <a:gd name="T25" fmla="*/ 51 h 76"/>
                <a:gd name="T26" fmla="*/ 74 w 76"/>
                <a:gd name="T27" fmla="*/ 55 h 76"/>
                <a:gd name="T28" fmla="*/ 55 w 76"/>
                <a:gd name="T29" fmla="*/ 74 h 76"/>
                <a:gd name="T30" fmla="*/ 51 w 76"/>
                <a:gd name="T31" fmla="*/ 76 h 76"/>
                <a:gd name="T32" fmla="*/ 25 w 76"/>
                <a:gd name="T3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25" y="76"/>
                  </a:moveTo>
                  <a:cubicBezTo>
                    <a:pt x="23" y="76"/>
                    <a:pt x="21" y="75"/>
                    <a:pt x="21" y="74"/>
                  </a:cubicBezTo>
                  <a:cubicBezTo>
                    <a:pt x="2" y="55"/>
                    <a:pt x="2" y="55"/>
                    <a:pt x="2" y="55"/>
                  </a:cubicBezTo>
                  <a:cubicBezTo>
                    <a:pt x="1" y="54"/>
                    <a:pt x="0" y="53"/>
                    <a:pt x="0" y="51"/>
                  </a:cubicBezTo>
                  <a:cubicBezTo>
                    <a:pt x="0" y="25"/>
                    <a:pt x="0" y="25"/>
                    <a:pt x="0" y="25"/>
                  </a:cubicBezTo>
                  <a:cubicBezTo>
                    <a:pt x="0" y="23"/>
                    <a:pt x="1" y="21"/>
                    <a:pt x="2" y="21"/>
                  </a:cubicBezTo>
                  <a:cubicBezTo>
                    <a:pt x="21" y="2"/>
                    <a:pt x="21" y="2"/>
                    <a:pt x="21" y="2"/>
                  </a:cubicBezTo>
                  <a:cubicBezTo>
                    <a:pt x="21" y="1"/>
                    <a:pt x="23" y="0"/>
                    <a:pt x="25" y="0"/>
                  </a:cubicBezTo>
                  <a:cubicBezTo>
                    <a:pt x="51" y="0"/>
                    <a:pt x="51" y="0"/>
                    <a:pt x="51" y="0"/>
                  </a:cubicBezTo>
                  <a:cubicBezTo>
                    <a:pt x="53" y="0"/>
                    <a:pt x="54" y="1"/>
                    <a:pt x="55" y="2"/>
                  </a:cubicBezTo>
                  <a:cubicBezTo>
                    <a:pt x="74" y="21"/>
                    <a:pt x="74" y="21"/>
                    <a:pt x="74" y="21"/>
                  </a:cubicBezTo>
                  <a:cubicBezTo>
                    <a:pt x="75" y="21"/>
                    <a:pt x="76" y="23"/>
                    <a:pt x="76" y="25"/>
                  </a:cubicBezTo>
                  <a:cubicBezTo>
                    <a:pt x="76" y="51"/>
                    <a:pt x="76" y="51"/>
                    <a:pt x="76" y="51"/>
                  </a:cubicBezTo>
                  <a:cubicBezTo>
                    <a:pt x="76" y="53"/>
                    <a:pt x="75" y="54"/>
                    <a:pt x="74" y="55"/>
                  </a:cubicBezTo>
                  <a:cubicBezTo>
                    <a:pt x="55" y="74"/>
                    <a:pt x="55" y="74"/>
                    <a:pt x="55" y="74"/>
                  </a:cubicBezTo>
                  <a:cubicBezTo>
                    <a:pt x="54" y="75"/>
                    <a:pt x="53" y="76"/>
                    <a:pt x="51" y="76"/>
                  </a:cubicBezTo>
                  <a:lnTo>
                    <a:pt x="25" y="76"/>
                  </a:lnTo>
                  <a:close/>
                </a:path>
              </a:pathLst>
            </a:cu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186" name="Line 227"/>
            <p:cNvSpPr>
              <a:spLocks noChangeShapeType="1"/>
            </p:cNvSpPr>
            <p:nvPr/>
          </p:nvSpPr>
          <p:spPr bwMode="auto">
            <a:xfrm>
              <a:off x="11128043" y="6264360"/>
              <a:ext cx="196296" cy="196296"/>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187" name="Line 228"/>
            <p:cNvSpPr>
              <a:spLocks noChangeShapeType="1"/>
            </p:cNvSpPr>
            <p:nvPr/>
          </p:nvSpPr>
          <p:spPr bwMode="auto">
            <a:xfrm flipV="1">
              <a:off x="11128043" y="6264359"/>
              <a:ext cx="196296" cy="196296"/>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grpSp>
      <p:sp>
        <p:nvSpPr>
          <p:cNvPr id="188" name="Rectangle 187"/>
          <p:cNvSpPr/>
          <p:nvPr/>
        </p:nvSpPr>
        <p:spPr bwMode="auto">
          <a:xfrm>
            <a:off x="3144396" y="5515551"/>
            <a:ext cx="3530546" cy="1022853"/>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403391" tIns="143428" rIns="179285" bIns="143428" numCol="1" spcCol="0" rtlCol="0" fromWordArt="0" anchor="ctr" anchorCtr="0" forceAA="0" compatLnSpc="1">
            <a:prstTxWarp prst="textNoShape">
              <a:avLst/>
            </a:prstTxWarp>
            <a:spAutoFit/>
          </a:bodyPr>
          <a:lstStyle/>
          <a:p>
            <a:pPr defTabSz="932291">
              <a:lnSpc>
                <a:spcPct val="90000"/>
              </a:lnSpc>
              <a:spcAft>
                <a:spcPts val="600"/>
              </a:spcAft>
              <a:defRPr/>
            </a:pPr>
            <a:r>
              <a:rPr lang="en-US" kern="0">
                <a:solidFill>
                  <a:srgbClr val="FFFFFF"/>
                </a:solidFill>
                <a:latin typeface="Segoe UI Semibold" panose="020B0702040204020203" pitchFamily="34" charset="0"/>
                <a:cs typeface="Segoe UI Semibold" panose="020B0702040204020203" pitchFamily="34" charset="0"/>
              </a:rPr>
              <a:t>Seamless integration into the platform, No mode switching and use any app.</a:t>
            </a:r>
          </a:p>
        </p:txBody>
      </p:sp>
      <p:grpSp>
        <p:nvGrpSpPr>
          <p:cNvPr id="189" name="Group 188"/>
          <p:cNvGrpSpPr/>
          <p:nvPr/>
        </p:nvGrpSpPr>
        <p:grpSpPr>
          <a:xfrm>
            <a:off x="2820094" y="6019918"/>
            <a:ext cx="677299" cy="677299"/>
            <a:chOff x="2876642" y="6140133"/>
            <a:chExt cx="690880" cy="690880"/>
          </a:xfrm>
          <a:solidFill>
            <a:srgbClr val="E6E6E6"/>
          </a:solidFill>
        </p:grpSpPr>
        <p:sp>
          <p:nvSpPr>
            <p:cNvPr id="190" name="Oval 189"/>
            <p:cNvSpPr/>
            <p:nvPr/>
          </p:nvSpPr>
          <p:spPr bwMode="auto">
            <a:xfrm>
              <a:off x="2876642" y="6140133"/>
              <a:ext cx="690880" cy="69088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2940431" y="6285134"/>
              <a:ext cx="566345" cy="400877"/>
              <a:chOff x="6959481" y="6062906"/>
              <a:chExt cx="566345" cy="400877"/>
            </a:xfrm>
            <a:grpFill/>
          </p:grpSpPr>
          <p:sp>
            <p:nvSpPr>
              <p:cNvPr id="192" name="Freeform 8"/>
              <p:cNvSpPr>
                <a:spLocks/>
              </p:cNvSpPr>
              <p:nvPr/>
            </p:nvSpPr>
            <p:spPr bwMode="auto">
              <a:xfrm>
                <a:off x="7191730" y="6379622"/>
                <a:ext cx="170735" cy="4656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sp>
            <p:nvSpPr>
              <p:cNvPr id="193" name="Line 54"/>
              <p:cNvSpPr>
                <a:spLocks noChangeShapeType="1"/>
              </p:cNvSpPr>
              <p:nvPr/>
            </p:nvSpPr>
            <p:spPr bwMode="auto">
              <a:xfrm>
                <a:off x="7129644" y="6365700"/>
                <a:ext cx="294908" cy="0"/>
              </a:xfrm>
              <a:prstGeom prst="line">
                <a:avLst/>
              </a:pr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sp>
            <p:nvSpPr>
              <p:cNvPr id="194" name="Rectangle 56"/>
              <p:cNvSpPr>
                <a:spLocks noChangeArrowheads="1"/>
              </p:cNvSpPr>
              <p:nvPr/>
            </p:nvSpPr>
            <p:spPr bwMode="auto">
              <a:xfrm>
                <a:off x="7116710" y="6062906"/>
                <a:ext cx="318190" cy="193665"/>
              </a:xfrm>
              <a:prstGeom prst="rect">
                <a:avLst/>
              </a:pr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sp>
            <p:nvSpPr>
              <p:cNvPr id="195" name="Freeform 57"/>
              <p:cNvSpPr>
                <a:spLocks/>
              </p:cNvSpPr>
              <p:nvPr/>
            </p:nvSpPr>
            <p:spPr bwMode="auto">
              <a:xfrm>
                <a:off x="7062384" y="6330470"/>
                <a:ext cx="429426" cy="95717"/>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grpSp>
            <p:nvGrpSpPr>
              <p:cNvPr id="196" name="Group 195"/>
              <p:cNvGrpSpPr/>
              <p:nvPr/>
            </p:nvGrpSpPr>
            <p:grpSpPr>
              <a:xfrm>
                <a:off x="6959481" y="6197156"/>
                <a:ext cx="213298" cy="266627"/>
                <a:chOff x="6971440" y="6174975"/>
                <a:chExt cx="235874" cy="294848"/>
              </a:xfrm>
              <a:grpFill/>
            </p:grpSpPr>
            <p:grpSp>
              <p:nvGrpSpPr>
                <p:cNvPr id="201" name="Group 200"/>
                <p:cNvGrpSpPr/>
                <p:nvPr/>
              </p:nvGrpSpPr>
              <p:grpSpPr>
                <a:xfrm>
                  <a:off x="6971440" y="6177030"/>
                  <a:ext cx="235874" cy="292793"/>
                  <a:chOff x="6692681" y="6072907"/>
                  <a:chExt cx="235874" cy="292793"/>
                </a:xfrm>
                <a:grpFill/>
              </p:grpSpPr>
              <p:sp>
                <p:nvSpPr>
                  <p:cNvPr id="203" name="Freeform 52"/>
                  <p:cNvSpPr>
                    <a:spLocks/>
                  </p:cNvSpPr>
                  <p:nvPr/>
                </p:nvSpPr>
                <p:spPr bwMode="auto">
                  <a:xfrm>
                    <a:off x="6692681" y="6072907"/>
                    <a:ext cx="235874" cy="292793"/>
                  </a:xfrm>
                  <a:custGeom>
                    <a:avLst/>
                    <a:gdLst>
                      <a:gd name="T0" fmla="*/ 52 w 52"/>
                      <a:gd name="T1" fmla="*/ 5 h 68"/>
                      <a:gd name="T2" fmla="*/ 47 w 52"/>
                      <a:gd name="T3" fmla="*/ 0 h 68"/>
                      <a:gd name="T4" fmla="*/ 5 w 52"/>
                      <a:gd name="T5" fmla="*/ 0 h 68"/>
                      <a:gd name="T6" fmla="*/ 0 w 52"/>
                      <a:gd name="T7" fmla="*/ 5 h 68"/>
                      <a:gd name="T8" fmla="*/ 0 w 52"/>
                      <a:gd name="T9" fmla="*/ 63 h 68"/>
                      <a:gd name="T10" fmla="*/ 5 w 52"/>
                      <a:gd name="T11" fmla="*/ 68 h 68"/>
                      <a:gd name="T12" fmla="*/ 47 w 52"/>
                      <a:gd name="T13" fmla="*/ 68 h 68"/>
                      <a:gd name="T14" fmla="*/ 52 w 52"/>
                      <a:gd name="T15" fmla="*/ 63 h 68"/>
                      <a:gd name="T16" fmla="*/ 52 w 52"/>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8">
                        <a:moveTo>
                          <a:pt x="52" y="5"/>
                        </a:moveTo>
                        <a:cubicBezTo>
                          <a:pt x="52" y="2"/>
                          <a:pt x="50" y="0"/>
                          <a:pt x="47" y="0"/>
                        </a:cubicBezTo>
                        <a:cubicBezTo>
                          <a:pt x="5" y="0"/>
                          <a:pt x="5" y="0"/>
                          <a:pt x="5" y="0"/>
                        </a:cubicBezTo>
                        <a:cubicBezTo>
                          <a:pt x="2" y="0"/>
                          <a:pt x="0" y="2"/>
                          <a:pt x="0" y="5"/>
                        </a:cubicBezTo>
                        <a:cubicBezTo>
                          <a:pt x="0" y="63"/>
                          <a:pt x="0" y="63"/>
                          <a:pt x="0" y="63"/>
                        </a:cubicBezTo>
                        <a:cubicBezTo>
                          <a:pt x="0" y="66"/>
                          <a:pt x="2" y="68"/>
                          <a:pt x="5" y="68"/>
                        </a:cubicBezTo>
                        <a:cubicBezTo>
                          <a:pt x="47" y="68"/>
                          <a:pt x="47" y="68"/>
                          <a:pt x="47" y="68"/>
                        </a:cubicBezTo>
                        <a:cubicBezTo>
                          <a:pt x="50" y="68"/>
                          <a:pt x="52" y="66"/>
                          <a:pt x="52" y="63"/>
                        </a:cubicBezTo>
                        <a:lnTo>
                          <a:pt x="52" y="5"/>
                        </a:lnTo>
                        <a:close/>
                      </a:path>
                    </a:pathLst>
                  </a:cu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sp>
                <p:nvSpPr>
                  <p:cNvPr id="204" name="Line 53"/>
                  <p:cNvSpPr>
                    <a:spLocks noChangeShapeType="1"/>
                  </p:cNvSpPr>
                  <p:nvPr/>
                </p:nvSpPr>
                <p:spPr bwMode="auto">
                  <a:xfrm>
                    <a:off x="6702271" y="6331147"/>
                    <a:ext cx="216697" cy="0"/>
                  </a:xfrm>
                  <a:prstGeom prst="line">
                    <a:avLst/>
                  </a:pr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grpSp>
            <p:sp>
              <p:nvSpPr>
                <p:cNvPr id="202" name="Line 53"/>
                <p:cNvSpPr>
                  <a:spLocks noChangeShapeType="1"/>
                </p:cNvSpPr>
                <p:nvPr/>
              </p:nvSpPr>
              <p:spPr bwMode="auto">
                <a:xfrm flipV="1">
                  <a:off x="7164236" y="6174975"/>
                  <a:ext cx="43078" cy="181642"/>
                </a:xfrm>
                <a:prstGeom prst="line">
                  <a:avLst/>
                </a:pr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grpSp>
          <p:grpSp>
            <p:nvGrpSpPr>
              <p:cNvPr id="197" name="Group 196"/>
              <p:cNvGrpSpPr/>
              <p:nvPr/>
            </p:nvGrpSpPr>
            <p:grpSpPr>
              <a:xfrm>
                <a:off x="7424552" y="6296644"/>
                <a:ext cx="101274" cy="163368"/>
                <a:chOff x="6308384" y="6165168"/>
                <a:chExt cx="128611" cy="207466"/>
              </a:xfrm>
              <a:grpFill/>
            </p:grpSpPr>
            <p:sp>
              <p:nvSpPr>
                <p:cNvPr id="198" name="Freeform 49"/>
                <p:cNvSpPr>
                  <a:spLocks/>
                </p:cNvSpPr>
                <p:nvPr/>
              </p:nvSpPr>
              <p:spPr bwMode="auto">
                <a:xfrm>
                  <a:off x="6308384" y="6165168"/>
                  <a:ext cx="128611" cy="207466"/>
                </a:xfrm>
                <a:custGeom>
                  <a:avLst/>
                  <a:gdLst>
                    <a:gd name="T0" fmla="*/ 40 w 40"/>
                    <a:gd name="T1" fmla="*/ 4 h 72"/>
                    <a:gd name="T2" fmla="*/ 36 w 40"/>
                    <a:gd name="T3" fmla="*/ 0 h 72"/>
                    <a:gd name="T4" fmla="*/ 4 w 40"/>
                    <a:gd name="T5" fmla="*/ 0 h 72"/>
                    <a:gd name="T6" fmla="*/ 0 w 40"/>
                    <a:gd name="T7" fmla="*/ 4 h 72"/>
                    <a:gd name="T8" fmla="*/ 0 w 40"/>
                    <a:gd name="T9" fmla="*/ 68 h 72"/>
                    <a:gd name="T10" fmla="*/ 4 w 40"/>
                    <a:gd name="T11" fmla="*/ 72 h 72"/>
                    <a:gd name="T12" fmla="*/ 36 w 40"/>
                    <a:gd name="T13" fmla="*/ 72 h 72"/>
                    <a:gd name="T14" fmla="*/ 40 w 40"/>
                    <a:gd name="T15" fmla="*/ 68 h 72"/>
                    <a:gd name="T16" fmla="*/ 40 w 40"/>
                    <a:gd name="T17"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72">
                      <a:moveTo>
                        <a:pt x="40" y="4"/>
                      </a:moveTo>
                      <a:cubicBezTo>
                        <a:pt x="40" y="2"/>
                        <a:pt x="38" y="0"/>
                        <a:pt x="36" y="0"/>
                      </a:cubicBezTo>
                      <a:cubicBezTo>
                        <a:pt x="4" y="0"/>
                        <a:pt x="4" y="0"/>
                        <a:pt x="4" y="0"/>
                      </a:cubicBezTo>
                      <a:cubicBezTo>
                        <a:pt x="2" y="0"/>
                        <a:pt x="0" y="2"/>
                        <a:pt x="0" y="4"/>
                      </a:cubicBezTo>
                      <a:cubicBezTo>
                        <a:pt x="0" y="68"/>
                        <a:pt x="0" y="68"/>
                        <a:pt x="0" y="68"/>
                      </a:cubicBezTo>
                      <a:cubicBezTo>
                        <a:pt x="0" y="70"/>
                        <a:pt x="2" y="72"/>
                        <a:pt x="4" y="72"/>
                      </a:cubicBezTo>
                      <a:cubicBezTo>
                        <a:pt x="36" y="72"/>
                        <a:pt x="36" y="72"/>
                        <a:pt x="36" y="72"/>
                      </a:cubicBezTo>
                      <a:cubicBezTo>
                        <a:pt x="38" y="72"/>
                        <a:pt x="40" y="70"/>
                        <a:pt x="40" y="68"/>
                      </a:cubicBezTo>
                      <a:lnTo>
                        <a:pt x="40" y="4"/>
                      </a:lnTo>
                      <a:close/>
                    </a:path>
                  </a:pathLst>
                </a:cu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sp>
              <p:nvSpPr>
                <p:cNvPr id="199" name="Line 50"/>
                <p:cNvSpPr>
                  <a:spLocks noChangeShapeType="1"/>
                </p:cNvSpPr>
                <p:nvPr/>
              </p:nvSpPr>
              <p:spPr bwMode="auto">
                <a:xfrm>
                  <a:off x="6315153" y="6349581"/>
                  <a:ext cx="115072" cy="0"/>
                </a:xfrm>
                <a:prstGeom prst="line">
                  <a:avLst/>
                </a:pr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sp>
              <p:nvSpPr>
                <p:cNvPr id="200" name="Line 51"/>
                <p:cNvSpPr>
                  <a:spLocks noChangeShapeType="1"/>
                </p:cNvSpPr>
                <p:nvPr/>
              </p:nvSpPr>
              <p:spPr bwMode="auto">
                <a:xfrm>
                  <a:off x="6315153" y="6188220"/>
                  <a:ext cx="115072" cy="0"/>
                </a:xfrm>
                <a:prstGeom prst="line">
                  <a:avLst/>
                </a:prstGeom>
                <a:grpFill/>
                <a:ln w="9525" cap="rnd">
                  <a:solidFill>
                    <a:srgbClr val="0078D7"/>
                  </a:solidFill>
                  <a:prstDash val="solid"/>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kern="0">
                    <a:solidFill>
                      <a:srgbClr val="505050"/>
                    </a:solidFill>
                  </a:endParaRPr>
                </a:p>
              </p:txBody>
            </p:sp>
          </p:grpSp>
        </p:grpSp>
      </p:grpSp>
      <p:sp>
        <p:nvSpPr>
          <p:cNvPr id="205" name="Title 1"/>
          <p:cNvSpPr txBox="1">
            <a:spLocks/>
          </p:cNvSpPr>
          <p:nvPr/>
        </p:nvSpPr>
        <p:spPr>
          <a:xfrm>
            <a:off x="1138705" y="934026"/>
            <a:ext cx="9860897" cy="271554"/>
          </a:xfrm>
          <a:prstGeom prst="rect">
            <a:avLst/>
          </a:prstGeom>
          <a:noFill/>
        </p:spPr>
        <p:txBody>
          <a:bodyPr vert="horz" wrap="square" lIns="0" tIns="0" rIns="0" bIns="0" rtlCol="0" anchor="t">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algn="ctr" defTabSz="878610">
              <a:spcBef>
                <a:spcPts val="576"/>
              </a:spcBef>
            </a:pPr>
            <a:r>
              <a:rPr sz="1961" spc="0">
                <a:solidFill>
                  <a:srgbClr val="0078D7"/>
                </a:solidFill>
                <a:latin typeface="Segoe UI" panose="020B0502040204020203" pitchFamily="34" charset="0"/>
                <a:cs typeface="Segoe UI" panose="020B0502040204020203" pitchFamily="34" charset="0"/>
              </a:rPr>
              <a:t>Integrated protection against accidental data leaks</a:t>
            </a:r>
          </a:p>
        </p:txBody>
      </p:sp>
      <p:sp>
        <p:nvSpPr>
          <p:cNvPr id="206" name="Rectangle 205"/>
          <p:cNvSpPr/>
          <p:nvPr/>
        </p:nvSpPr>
        <p:spPr bwMode="auto">
          <a:xfrm>
            <a:off x="591767" y="4312162"/>
            <a:ext cx="3791210" cy="534083"/>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358570" tIns="143428" rIns="179285" bIns="143428" numCol="1" spcCol="0" rtlCol="0" fromWordArt="0" anchor="t" anchorCtr="0" forceAA="0" compatLnSpc="1">
            <a:prstTxWarp prst="textNoShape">
              <a:avLst/>
            </a:prstTxWarp>
            <a:spAutoFit/>
          </a:bodyPr>
          <a:lstStyle/>
          <a:p>
            <a:pPr defTabSz="932291">
              <a:lnSpc>
                <a:spcPct val="90000"/>
              </a:lnSpc>
              <a:spcAft>
                <a:spcPts val="600"/>
              </a:spcAft>
              <a:defRPr/>
            </a:pPr>
            <a:r>
              <a:rPr lang="en-US" kern="0" dirty="0">
                <a:solidFill>
                  <a:srgbClr val="FFFFFF"/>
                </a:solidFill>
                <a:latin typeface="Segoe UI Semibold" panose="020B0702040204020203" pitchFamily="34" charset="0"/>
                <a:cs typeface="Segoe UI Semibold" panose="020B0702040204020203" pitchFamily="34" charset="0"/>
              </a:rPr>
              <a:t>Since Windows 10 Version 1607</a:t>
            </a:r>
          </a:p>
        </p:txBody>
      </p:sp>
      <p:grpSp>
        <p:nvGrpSpPr>
          <p:cNvPr id="207" name="Group 206"/>
          <p:cNvGrpSpPr/>
          <p:nvPr/>
        </p:nvGrpSpPr>
        <p:grpSpPr>
          <a:xfrm>
            <a:off x="222604" y="4023095"/>
            <a:ext cx="677299" cy="677299"/>
            <a:chOff x="227067" y="4103270"/>
            <a:chExt cx="690880" cy="690880"/>
          </a:xfrm>
          <a:solidFill>
            <a:srgbClr val="E6E6E6"/>
          </a:solidFill>
        </p:grpSpPr>
        <p:sp>
          <p:nvSpPr>
            <p:cNvPr id="208" name="Oval 207"/>
            <p:cNvSpPr/>
            <p:nvPr/>
          </p:nvSpPr>
          <p:spPr bwMode="auto">
            <a:xfrm>
              <a:off x="227067" y="4103270"/>
              <a:ext cx="690880" cy="69088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Line 436"/>
            <p:cNvSpPr>
              <a:spLocks noChangeShapeType="1"/>
            </p:cNvSpPr>
            <p:nvPr/>
          </p:nvSpPr>
          <p:spPr bwMode="auto">
            <a:xfrm>
              <a:off x="383670" y="4327661"/>
              <a:ext cx="379250" cy="0"/>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0" name="Line 437"/>
            <p:cNvSpPr>
              <a:spLocks noChangeShapeType="1"/>
            </p:cNvSpPr>
            <p:nvPr/>
          </p:nvSpPr>
          <p:spPr bwMode="auto">
            <a:xfrm>
              <a:off x="515582" y="4259348"/>
              <a:ext cx="113068" cy="0"/>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1" name="Line 438"/>
            <p:cNvSpPr>
              <a:spLocks noChangeShapeType="1"/>
            </p:cNvSpPr>
            <p:nvPr/>
          </p:nvSpPr>
          <p:spPr bwMode="auto">
            <a:xfrm flipV="1">
              <a:off x="482604" y="4226370"/>
              <a:ext cx="0" cy="68313"/>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2" name="Line 439"/>
            <p:cNvSpPr>
              <a:spLocks noChangeShapeType="1"/>
            </p:cNvSpPr>
            <p:nvPr/>
          </p:nvSpPr>
          <p:spPr bwMode="auto">
            <a:xfrm flipV="1">
              <a:off x="661628" y="4226370"/>
              <a:ext cx="0" cy="68313"/>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3" name="Freeform 440"/>
            <p:cNvSpPr>
              <a:spLocks/>
            </p:cNvSpPr>
            <p:nvPr/>
          </p:nvSpPr>
          <p:spPr bwMode="auto">
            <a:xfrm>
              <a:off x="371891" y="4259348"/>
              <a:ext cx="400449" cy="379250"/>
            </a:xfrm>
            <a:custGeom>
              <a:avLst/>
              <a:gdLst>
                <a:gd name="T0" fmla="*/ 14 w 72"/>
                <a:gd name="T1" fmla="*/ 0 h 68"/>
                <a:gd name="T2" fmla="*/ 2 w 72"/>
                <a:gd name="T3" fmla="*/ 0 h 68"/>
                <a:gd name="T4" fmla="*/ 0 w 72"/>
                <a:gd name="T5" fmla="*/ 2 h 68"/>
                <a:gd name="T6" fmla="*/ 0 w 72"/>
                <a:gd name="T7" fmla="*/ 66 h 68"/>
                <a:gd name="T8" fmla="*/ 2 w 72"/>
                <a:gd name="T9" fmla="*/ 68 h 68"/>
                <a:gd name="T10" fmla="*/ 70 w 72"/>
                <a:gd name="T11" fmla="*/ 68 h 68"/>
                <a:gd name="T12" fmla="*/ 72 w 72"/>
                <a:gd name="T13" fmla="*/ 66 h 68"/>
                <a:gd name="T14" fmla="*/ 72 w 72"/>
                <a:gd name="T15" fmla="*/ 2 h 68"/>
                <a:gd name="T16" fmla="*/ 70 w 72"/>
                <a:gd name="T17" fmla="*/ 0 h 68"/>
                <a:gd name="T18" fmla="*/ 58 w 72"/>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8">
                  <a:moveTo>
                    <a:pt x="14" y="0"/>
                  </a:moveTo>
                  <a:cubicBezTo>
                    <a:pt x="2" y="0"/>
                    <a:pt x="2" y="0"/>
                    <a:pt x="2" y="0"/>
                  </a:cubicBezTo>
                  <a:cubicBezTo>
                    <a:pt x="1" y="0"/>
                    <a:pt x="0" y="1"/>
                    <a:pt x="0" y="2"/>
                  </a:cubicBezTo>
                  <a:cubicBezTo>
                    <a:pt x="0" y="66"/>
                    <a:pt x="0" y="66"/>
                    <a:pt x="0" y="66"/>
                  </a:cubicBezTo>
                  <a:cubicBezTo>
                    <a:pt x="0" y="67"/>
                    <a:pt x="1" y="68"/>
                    <a:pt x="2" y="68"/>
                  </a:cubicBezTo>
                  <a:cubicBezTo>
                    <a:pt x="70" y="68"/>
                    <a:pt x="70" y="68"/>
                    <a:pt x="70" y="68"/>
                  </a:cubicBezTo>
                  <a:cubicBezTo>
                    <a:pt x="71" y="68"/>
                    <a:pt x="72" y="67"/>
                    <a:pt x="72" y="66"/>
                  </a:cubicBezTo>
                  <a:cubicBezTo>
                    <a:pt x="72" y="2"/>
                    <a:pt x="72" y="2"/>
                    <a:pt x="72" y="2"/>
                  </a:cubicBezTo>
                  <a:cubicBezTo>
                    <a:pt x="72" y="1"/>
                    <a:pt x="71" y="0"/>
                    <a:pt x="70" y="0"/>
                  </a:cubicBezTo>
                  <a:cubicBezTo>
                    <a:pt x="58" y="0"/>
                    <a:pt x="58" y="0"/>
                    <a:pt x="58" y="0"/>
                  </a:cubicBezTo>
                </a:path>
              </a:pathLst>
            </a:cu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4" name="Rectangle 441"/>
            <p:cNvSpPr>
              <a:spLocks noChangeArrowheads="1"/>
            </p:cNvSpPr>
            <p:nvPr/>
          </p:nvSpPr>
          <p:spPr bwMode="auto">
            <a:xfrm>
              <a:off x="506160" y="4372416"/>
              <a:ext cx="44757"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5" name="Rectangle 442"/>
            <p:cNvSpPr>
              <a:spLocks noChangeArrowheads="1"/>
            </p:cNvSpPr>
            <p:nvPr/>
          </p:nvSpPr>
          <p:spPr bwMode="auto">
            <a:xfrm>
              <a:off x="595672" y="4372416"/>
              <a:ext cx="42400"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6" name="Rectangle 443"/>
            <p:cNvSpPr>
              <a:spLocks noChangeArrowheads="1"/>
            </p:cNvSpPr>
            <p:nvPr/>
          </p:nvSpPr>
          <p:spPr bwMode="auto">
            <a:xfrm>
              <a:off x="682828" y="4372416"/>
              <a:ext cx="44757"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7" name="Rectangle 444"/>
            <p:cNvSpPr>
              <a:spLocks noChangeArrowheads="1"/>
            </p:cNvSpPr>
            <p:nvPr/>
          </p:nvSpPr>
          <p:spPr bwMode="auto">
            <a:xfrm>
              <a:off x="416648" y="4461928"/>
              <a:ext cx="44757"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8" name="Rectangle 445"/>
            <p:cNvSpPr>
              <a:spLocks noChangeArrowheads="1"/>
            </p:cNvSpPr>
            <p:nvPr/>
          </p:nvSpPr>
          <p:spPr bwMode="auto">
            <a:xfrm>
              <a:off x="506160" y="4461928"/>
              <a:ext cx="44757"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19" name="Rectangle 446"/>
            <p:cNvSpPr>
              <a:spLocks noChangeArrowheads="1"/>
            </p:cNvSpPr>
            <p:nvPr/>
          </p:nvSpPr>
          <p:spPr bwMode="auto">
            <a:xfrm>
              <a:off x="595672" y="4461928"/>
              <a:ext cx="42400"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20" name="Rectangle 447"/>
            <p:cNvSpPr>
              <a:spLocks noChangeArrowheads="1"/>
            </p:cNvSpPr>
            <p:nvPr/>
          </p:nvSpPr>
          <p:spPr bwMode="auto">
            <a:xfrm>
              <a:off x="682828" y="4461928"/>
              <a:ext cx="44757" cy="44757"/>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21" name="Rectangle 448"/>
            <p:cNvSpPr>
              <a:spLocks noChangeArrowheads="1"/>
            </p:cNvSpPr>
            <p:nvPr/>
          </p:nvSpPr>
          <p:spPr bwMode="auto">
            <a:xfrm>
              <a:off x="416648" y="4551441"/>
              <a:ext cx="44757" cy="42401"/>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22" name="Rectangle 449"/>
            <p:cNvSpPr>
              <a:spLocks noChangeArrowheads="1"/>
            </p:cNvSpPr>
            <p:nvPr/>
          </p:nvSpPr>
          <p:spPr bwMode="auto">
            <a:xfrm>
              <a:off x="506160" y="4551441"/>
              <a:ext cx="44757" cy="42401"/>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23" name="Rectangle 450"/>
            <p:cNvSpPr>
              <a:spLocks noChangeArrowheads="1"/>
            </p:cNvSpPr>
            <p:nvPr/>
          </p:nvSpPr>
          <p:spPr bwMode="auto">
            <a:xfrm>
              <a:off x="595672" y="4551441"/>
              <a:ext cx="42400" cy="42401"/>
            </a:xfrm>
            <a:prstGeom prst="rect">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grpSp>
      <p:sp>
        <p:nvSpPr>
          <p:cNvPr id="224" name="Rectangle 223"/>
          <p:cNvSpPr/>
          <p:nvPr/>
        </p:nvSpPr>
        <p:spPr bwMode="auto">
          <a:xfrm>
            <a:off x="735845" y="1975013"/>
            <a:ext cx="3791210" cy="778454"/>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spAutoFit/>
          </a:bodyPr>
          <a:lstStyle/>
          <a:p>
            <a:pPr defTabSz="932291">
              <a:lnSpc>
                <a:spcPct val="90000"/>
              </a:lnSpc>
              <a:spcAft>
                <a:spcPts val="600"/>
              </a:spcAft>
              <a:defRPr/>
            </a:pPr>
            <a:r>
              <a:rPr lang="en-US" kern="0">
                <a:solidFill>
                  <a:srgbClr val="FFFFFF"/>
                </a:solidFill>
                <a:latin typeface="Segoe UI Semibold" panose="020B0702040204020203" pitchFamily="34" charset="0"/>
                <a:cs typeface="Segoe UI Semibold" panose="020B0702040204020203" pitchFamily="34" charset="0"/>
              </a:rPr>
              <a:t>Protects data at rest locally and on removable storage. </a:t>
            </a:r>
          </a:p>
        </p:txBody>
      </p:sp>
      <p:grpSp>
        <p:nvGrpSpPr>
          <p:cNvPr id="225" name="Group 224"/>
          <p:cNvGrpSpPr/>
          <p:nvPr/>
        </p:nvGrpSpPr>
        <p:grpSpPr>
          <a:xfrm>
            <a:off x="343268" y="1761562"/>
            <a:ext cx="677299" cy="677299"/>
            <a:chOff x="350151" y="1796389"/>
            <a:chExt cx="690880" cy="690880"/>
          </a:xfrm>
          <a:solidFill>
            <a:srgbClr val="E6E6E6"/>
          </a:solidFill>
        </p:grpSpPr>
        <p:sp>
          <p:nvSpPr>
            <p:cNvPr id="226" name="Oval 225"/>
            <p:cNvSpPr/>
            <p:nvPr/>
          </p:nvSpPr>
          <p:spPr bwMode="auto">
            <a:xfrm>
              <a:off x="350151" y="1796389"/>
              <a:ext cx="690880" cy="69088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Freeform 112"/>
            <p:cNvSpPr>
              <a:spLocks/>
            </p:cNvSpPr>
            <p:nvPr/>
          </p:nvSpPr>
          <p:spPr bwMode="auto">
            <a:xfrm>
              <a:off x="576422" y="1918616"/>
              <a:ext cx="226566" cy="189249"/>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28" name="Freeform 113"/>
            <p:cNvSpPr>
              <a:spLocks noEditPoints="1"/>
            </p:cNvSpPr>
            <p:nvPr/>
          </p:nvSpPr>
          <p:spPr bwMode="auto">
            <a:xfrm>
              <a:off x="549767" y="2145182"/>
              <a:ext cx="279875" cy="202575"/>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grpSp>
      <p:sp>
        <p:nvSpPr>
          <p:cNvPr id="229" name="Rectangle 228"/>
          <p:cNvSpPr/>
          <p:nvPr/>
        </p:nvSpPr>
        <p:spPr bwMode="auto">
          <a:xfrm>
            <a:off x="3283707" y="3026895"/>
            <a:ext cx="3630583" cy="1022853"/>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spAutoFit/>
          </a:bodyPr>
          <a:lstStyle/>
          <a:p>
            <a:pPr defTabSz="932291">
              <a:lnSpc>
                <a:spcPct val="90000"/>
              </a:lnSpc>
              <a:spcAft>
                <a:spcPts val="600"/>
              </a:spcAft>
              <a:defRPr/>
            </a:pPr>
            <a:r>
              <a:rPr lang="en-US" kern="0">
                <a:solidFill>
                  <a:srgbClr val="FFFFFF"/>
                </a:solidFill>
                <a:latin typeface="Segoe UI Semibold" panose="020B0702040204020203" pitchFamily="34" charset="0"/>
                <a:cs typeface="Segoe UI Semibold" panose="020B0702040204020203" pitchFamily="34" charset="0"/>
              </a:rPr>
              <a:t>Common experience across all Windows 10 devices with copy and paste protection.</a:t>
            </a:r>
          </a:p>
        </p:txBody>
      </p:sp>
      <p:grpSp>
        <p:nvGrpSpPr>
          <p:cNvPr id="230" name="Group 229"/>
          <p:cNvGrpSpPr/>
          <p:nvPr/>
        </p:nvGrpSpPr>
        <p:grpSpPr>
          <a:xfrm>
            <a:off x="2891130" y="2935644"/>
            <a:ext cx="677299" cy="677299"/>
            <a:chOff x="2949103" y="2994013"/>
            <a:chExt cx="690880" cy="690880"/>
          </a:xfrm>
          <a:solidFill>
            <a:schemeClr val="bg1">
              <a:lumMod val="95000"/>
            </a:schemeClr>
          </a:solidFill>
        </p:grpSpPr>
        <p:sp>
          <p:nvSpPr>
            <p:cNvPr id="231" name="Oval 230"/>
            <p:cNvSpPr/>
            <p:nvPr/>
          </p:nvSpPr>
          <p:spPr bwMode="auto">
            <a:xfrm>
              <a:off x="2949103" y="2994013"/>
              <a:ext cx="690880" cy="69088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Freeform 97"/>
            <p:cNvSpPr>
              <a:spLocks/>
            </p:cNvSpPr>
            <p:nvPr/>
          </p:nvSpPr>
          <p:spPr bwMode="auto">
            <a:xfrm>
              <a:off x="3114475" y="3119184"/>
              <a:ext cx="320187" cy="405871"/>
            </a:xfrm>
            <a:custGeom>
              <a:avLst/>
              <a:gdLst>
                <a:gd name="T0" fmla="*/ 56 w 60"/>
                <a:gd name="T1" fmla="*/ 76 h 76"/>
                <a:gd name="T2" fmla="*/ 60 w 60"/>
                <a:gd name="T3" fmla="*/ 51 h 76"/>
                <a:gd name="T4" fmla="*/ 60 w 60"/>
                <a:gd name="T5" fmla="*/ 44 h 76"/>
                <a:gd name="T6" fmla="*/ 56 w 60"/>
                <a:gd name="T7" fmla="*/ 35 h 76"/>
                <a:gd name="T8" fmla="*/ 30 w 60"/>
                <a:gd name="T9" fmla="*/ 28 h 76"/>
                <a:gd name="T10" fmla="*/ 28 w 60"/>
                <a:gd name="T11" fmla="*/ 27 h 76"/>
                <a:gd name="T12" fmla="*/ 25 w 60"/>
                <a:gd name="T13" fmla="*/ 1 h 76"/>
                <a:gd name="T14" fmla="*/ 18 w 60"/>
                <a:gd name="T15" fmla="*/ 1 h 76"/>
                <a:gd name="T16" fmla="*/ 16 w 60"/>
                <a:gd name="T17" fmla="*/ 26 h 76"/>
                <a:gd name="T18" fmla="*/ 16 w 60"/>
                <a:gd name="T19" fmla="*/ 31 h 76"/>
                <a:gd name="T20" fmla="*/ 17 w 60"/>
                <a:gd name="T21" fmla="*/ 39 h 76"/>
                <a:gd name="T22" fmla="*/ 11 w 60"/>
                <a:gd name="T23" fmla="*/ 32 h 76"/>
                <a:gd name="T24" fmla="*/ 1 w 60"/>
                <a:gd name="T25" fmla="*/ 33 h 76"/>
                <a:gd name="T26" fmla="*/ 0 w 60"/>
                <a:gd name="T27" fmla="*/ 34 h 76"/>
                <a:gd name="T28" fmla="*/ 2 w 60"/>
                <a:gd name="T29" fmla="*/ 37 h 76"/>
                <a:gd name="T30" fmla="*/ 14 w 60"/>
                <a:gd name="T31" fmla="*/ 57 h 76"/>
                <a:gd name="T32" fmla="*/ 20 w 60"/>
                <a:gd name="T33" fmla="*/ 76 h 76"/>
                <a:gd name="T34" fmla="*/ 20 w 60"/>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76">
                  <a:moveTo>
                    <a:pt x="56" y="76"/>
                  </a:moveTo>
                  <a:cubicBezTo>
                    <a:pt x="56" y="62"/>
                    <a:pt x="60" y="62"/>
                    <a:pt x="60" y="51"/>
                  </a:cubicBezTo>
                  <a:cubicBezTo>
                    <a:pt x="60" y="44"/>
                    <a:pt x="60" y="44"/>
                    <a:pt x="60" y="44"/>
                  </a:cubicBezTo>
                  <a:cubicBezTo>
                    <a:pt x="60" y="38"/>
                    <a:pt x="58" y="37"/>
                    <a:pt x="56" y="35"/>
                  </a:cubicBezTo>
                  <a:cubicBezTo>
                    <a:pt x="51" y="32"/>
                    <a:pt x="39" y="29"/>
                    <a:pt x="30" y="28"/>
                  </a:cubicBezTo>
                  <a:cubicBezTo>
                    <a:pt x="29" y="27"/>
                    <a:pt x="28" y="29"/>
                    <a:pt x="28" y="27"/>
                  </a:cubicBezTo>
                  <a:cubicBezTo>
                    <a:pt x="28" y="25"/>
                    <a:pt x="26" y="2"/>
                    <a:pt x="25" y="1"/>
                  </a:cubicBezTo>
                  <a:cubicBezTo>
                    <a:pt x="24" y="0"/>
                    <a:pt x="19" y="0"/>
                    <a:pt x="18" y="1"/>
                  </a:cubicBezTo>
                  <a:cubicBezTo>
                    <a:pt x="15" y="3"/>
                    <a:pt x="16" y="25"/>
                    <a:pt x="16" y="26"/>
                  </a:cubicBezTo>
                  <a:cubicBezTo>
                    <a:pt x="16" y="26"/>
                    <a:pt x="16" y="27"/>
                    <a:pt x="16" y="31"/>
                  </a:cubicBezTo>
                  <a:cubicBezTo>
                    <a:pt x="16" y="37"/>
                    <a:pt x="17" y="39"/>
                    <a:pt x="17" y="39"/>
                  </a:cubicBezTo>
                  <a:cubicBezTo>
                    <a:pt x="16" y="38"/>
                    <a:pt x="15" y="34"/>
                    <a:pt x="11" y="32"/>
                  </a:cubicBezTo>
                  <a:cubicBezTo>
                    <a:pt x="8" y="30"/>
                    <a:pt x="5" y="29"/>
                    <a:pt x="1" y="33"/>
                  </a:cubicBezTo>
                  <a:cubicBezTo>
                    <a:pt x="0" y="34"/>
                    <a:pt x="0" y="34"/>
                    <a:pt x="0" y="34"/>
                  </a:cubicBezTo>
                  <a:cubicBezTo>
                    <a:pt x="0" y="35"/>
                    <a:pt x="1" y="36"/>
                    <a:pt x="2" y="37"/>
                  </a:cubicBezTo>
                  <a:cubicBezTo>
                    <a:pt x="9" y="42"/>
                    <a:pt x="11" y="51"/>
                    <a:pt x="14" y="57"/>
                  </a:cubicBezTo>
                  <a:cubicBezTo>
                    <a:pt x="16" y="62"/>
                    <a:pt x="16" y="64"/>
                    <a:pt x="20" y="76"/>
                  </a:cubicBezTo>
                  <a:cubicBezTo>
                    <a:pt x="20" y="76"/>
                    <a:pt x="20" y="76"/>
                    <a:pt x="20" y="76"/>
                  </a:cubicBezTo>
                </a:path>
              </a:pathLst>
            </a:cu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grpSp>
      <p:sp>
        <p:nvSpPr>
          <p:cNvPr id="233" name="Rectangle 232"/>
          <p:cNvSpPr/>
          <p:nvPr/>
        </p:nvSpPr>
        <p:spPr bwMode="auto">
          <a:xfrm>
            <a:off x="7976975" y="3657555"/>
            <a:ext cx="3690992" cy="1022853"/>
          </a:xfrm>
          <a:prstGeom prst="rect">
            <a:avLst/>
          </a:prstGeom>
          <a:solidFill>
            <a:srgbClr val="0078D7">
              <a:alpha val="90000"/>
            </a:srgbClr>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268927" tIns="143428" rIns="179285" bIns="143428" numCol="1" spcCol="0" rtlCol="0" fromWordArt="0" anchor="t" anchorCtr="0" forceAA="0" compatLnSpc="1">
            <a:prstTxWarp prst="textNoShape">
              <a:avLst/>
            </a:prstTxWarp>
            <a:spAutoFit/>
          </a:bodyPr>
          <a:lstStyle/>
          <a:p>
            <a:pPr defTabSz="932291">
              <a:lnSpc>
                <a:spcPct val="90000"/>
              </a:lnSpc>
              <a:spcAft>
                <a:spcPts val="600"/>
              </a:spcAft>
              <a:defRPr/>
            </a:pPr>
            <a:r>
              <a:rPr lang="en-US" kern="0" dirty="0">
                <a:solidFill>
                  <a:srgbClr val="FFFFFF"/>
                </a:solidFill>
                <a:latin typeface="Segoe UI Semibold" panose="020B0702040204020203" pitchFamily="34" charset="0"/>
                <a:cs typeface="Segoe UI Semibold" panose="020B0702040204020203" pitchFamily="34" charset="0"/>
              </a:rPr>
              <a:t>Corporate vs personal data identifiable wherever it rests on the device and can be wiped.</a:t>
            </a:r>
          </a:p>
        </p:txBody>
      </p:sp>
      <p:grpSp>
        <p:nvGrpSpPr>
          <p:cNvPr id="234" name="Group 233"/>
          <p:cNvGrpSpPr/>
          <p:nvPr/>
        </p:nvGrpSpPr>
        <p:grpSpPr>
          <a:xfrm>
            <a:off x="11317859" y="4280806"/>
            <a:ext cx="677299" cy="677299"/>
            <a:chOff x="11544805" y="4366149"/>
            <a:chExt cx="690880" cy="690880"/>
          </a:xfrm>
          <a:solidFill>
            <a:srgbClr val="E6E6E6"/>
          </a:solidFill>
        </p:grpSpPr>
        <p:sp>
          <p:nvSpPr>
            <p:cNvPr id="235" name="Oval 234"/>
            <p:cNvSpPr/>
            <p:nvPr/>
          </p:nvSpPr>
          <p:spPr bwMode="auto">
            <a:xfrm>
              <a:off x="11544805" y="4366149"/>
              <a:ext cx="690880" cy="69088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Freeform 277"/>
            <p:cNvSpPr>
              <a:spLocks/>
            </p:cNvSpPr>
            <p:nvPr/>
          </p:nvSpPr>
          <p:spPr bwMode="auto">
            <a:xfrm>
              <a:off x="11688569" y="4651254"/>
              <a:ext cx="396815" cy="241338"/>
            </a:xfrm>
            <a:custGeom>
              <a:avLst/>
              <a:gdLst>
                <a:gd name="T0" fmla="*/ 22 w 72"/>
                <a:gd name="T1" fmla="*/ 0 h 44"/>
                <a:gd name="T2" fmla="*/ 2 w 72"/>
                <a:gd name="T3" fmla="*/ 0 h 44"/>
                <a:gd name="T4" fmla="*/ 0 w 72"/>
                <a:gd name="T5" fmla="*/ 4 h 44"/>
                <a:gd name="T6" fmla="*/ 0 w 72"/>
                <a:gd name="T7" fmla="*/ 9 h 44"/>
                <a:gd name="T8" fmla="*/ 2 w 72"/>
                <a:gd name="T9" fmla="*/ 12 h 44"/>
                <a:gd name="T10" fmla="*/ 4 w 72"/>
                <a:gd name="T11" fmla="*/ 12 h 44"/>
                <a:gd name="T12" fmla="*/ 7 w 72"/>
                <a:gd name="T13" fmla="*/ 14 h 44"/>
                <a:gd name="T14" fmla="*/ 14 w 72"/>
                <a:gd name="T15" fmla="*/ 42 h 44"/>
                <a:gd name="T16" fmla="*/ 17 w 72"/>
                <a:gd name="T17" fmla="*/ 44 h 44"/>
                <a:gd name="T18" fmla="*/ 55 w 72"/>
                <a:gd name="T19" fmla="*/ 44 h 44"/>
                <a:gd name="T20" fmla="*/ 58 w 72"/>
                <a:gd name="T21" fmla="*/ 42 h 44"/>
                <a:gd name="T22" fmla="*/ 65 w 72"/>
                <a:gd name="T23" fmla="*/ 14 h 44"/>
                <a:gd name="T24" fmla="*/ 68 w 72"/>
                <a:gd name="T25" fmla="*/ 12 h 44"/>
                <a:gd name="T26" fmla="*/ 70 w 72"/>
                <a:gd name="T27" fmla="*/ 12 h 44"/>
                <a:gd name="T28" fmla="*/ 72 w 72"/>
                <a:gd name="T29" fmla="*/ 9 h 44"/>
                <a:gd name="T30" fmla="*/ 72 w 72"/>
                <a:gd name="T31" fmla="*/ 4 h 44"/>
                <a:gd name="T32" fmla="*/ 70 w 72"/>
                <a:gd name="T33" fmla="*/ 0 h 44"/>
                <a:gd name="T34" fmla="*/ 50 w 72"/>
                <a:gd name="T3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44">
                  <a:moveTo>
                    <a:pt x="22" y="0"/>
                  </a:moveTo>
                  <a:cubicBezTo>
                    <a:pt x="2" y="0"/>
                    <a:pt x="2" y="0"/>
                    <a:pt x="2" y="0"/>
                  </a:cubicBezTo>
                  <a:cubicBezTo>
                    <a:pt x="1" y="0"/>
                    <a:pt x="0" y="3"/>
                    <a:pt x="0" y="4"/>
                  </a:cubicBezTo>
                  <a:cubicBezTo>
                    <a:pt x="0" y="9"/>
                    <a:pt x="0" y="9"/>
                    <a:pt x="0" y="9"/>
                  </a:cubicBezTo>
                  <a:cubicBezTo>
                    <a:pt x="0" y="10"/>
                    <a:pt x="1" y="12"/>
                    <a:pt x="2" y="12"/>
                  </a:cubicBezTo>
                  <a:cubicBezTo>
                    <a:pt x="4" y="12"/>
                    <a:pt x="4" y="12"/>
                    <a:pt x="4" y="12"/>
                  </a:cubicBezTo>
                  <a:cubicBezTo>
                    <a:pt x="5" y="12"/>
                    <a:pt x="6" y="13"/>
                    <a:pt x="7" y="14"/>
                  </a:cubicBezTo>
                  <a:cubicBezTo>
                    <a:pt x="14" y="42"/>
                    <a:pt x="14" y="42"/>
                    <a:pt x="14" y="42"/>
                  </a:cubicBezTo>
                  <a:cubicBezTo>
                    <a:pt x="14" y="44"/>
                    <a:pt x="15" y="44"/>
                    <a:pt x="17" y="44"/>
                  </a:cubicBezTo>
                  <a:cubicBezTo>
                    <a:pt x="55" y="44"/>
                    <a:pt x="55" y="44"/>
                    <a:pt x="55" y="44"/>
                  </a:cubicBezTo>
                  <a:cubicBezTo>
                    <a:pt x="57" y="44"/>
                    <a:pt x="58" y="43"/>
                    <a:pt x="58" y="42"/>
                  </a:cubicBezTo>
                  <a:cubicBezTo>
                    <a:pt x="65" y="14"/>
                    <a:pt x="65" y="14"/>
                    <a:pt x="65" y="14"/>
                  </a:cubicBezTo>
                  <a:cubicBezTo>
                    <a:pt x="66" y="12"/>
                    <a:pt x="67" y="12"/>
                    <a:pt x="68" y="12"/>
                  </a:cubicBezTo>
                  <a:cubicBezTo>
                    <a:pt x="70" y="12"/>
                    <a:pt x="70" y="12"/>
                    <a:pt x="70" y="12"/>
                  </a:cubicBezTo>
                  <a:cubicBezTo>
                    <a:pt x="71" y="12"/>
                    <a:pt x="72" y="10"/>
                    <a:pt x="72" y="9"/>
                  </a:cubicBezTo>
                  <a:cubicBezTo>
                    <a:pt x="72" y="4"/>
                    <a:pt x="72" y="4"/>
                    <a:pt x="72" y="4"/>
                  </a:cubicBezTo>
                  <a:cubicBezTo>
                    <a:pt x="72" y="3"/>
                    <a:pt x="71" y="0"/>
                    <a:pt x="70" y="0"/>
                  </a:cubicBezTo>
                  <a:cubicBezTo>
                    <a:pt x="50" y="0"/>
                    <a:pt x="50" y="0"/>
                    <a:pt x="50" y="0"/>
                  </a:cubicBezTo>
                </a:path>
              </a:pathLst>
            </a:cu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37" name="Line 278"/>
            <p:cNvSpPr>
              <a:spLocks noChangeShapeType="1"/>
            </p:cNvSpPr>
            <p:nvPr/>
          </p:nvSpPr>
          <p:spPr bwMode="auto">
            <a:xfrm flipV="1">
              <a:off x="11799955" y="4727832"/>
              <a:ext cx="0" cy="111387"/>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38" name="Line 279"/>
            <p:cNvSpPr>
              <a:spLocks noChangeShapeType="1"/>
            </p:cNvSpPr>
            <p:nvPr/>
          </p:nvSpPr>
          <p:spPr bwMode="auto">
            <a:xfrm flipV="1">
              <a:off x="11844047" y="4727832"/>
              <a:ext cx="0" cy="111387"/>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39" name="Line 280"/>
            <p:cNvSpPr>
              <a:spLocks noChangeShapeType="1"/>
            </p:cNvSpPr>
            <p:nvPr/>
          </p:nvSpPr>
          <p:spPr bwMode="auto">
            <a:xfrm flipV="1">
              <a:off x="11885817" y="4727832"/>
              <a:ext cx="0" cy="111387"/>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40" name="Line 281"/>
            <p:cNvSpPr>
              <a:spLocks noChangeShapeType="1"/>
            </p:cNvSpPr>
            <p:nvPr/>
          </p:nvSpPr>
          <p:spPr bwMode="auto">
            <a:xfrm flipV="1">
              <a:off x="11929906" y="4727832"/>
              <a:ext cx="0" cy="111387"/>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41" name="Line 282"/>
            <p:cNvSpPr>
              <a:spLocks noChangeShapeType="1"/>
            </p:cNvSpPr>
            <p:nvPr/>
          </p:nvSpPr>
          <p:spPr bwMode="auto">
            <a:xfrm flipV="1">
              <a:off x="11844047" y="4530585"/>
              <a:ext cx="0" cy="132273"/>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42" name="Line 283"/>
            <p:cNvSpPr>
              <a:spLocks noChangeShapeType="1"/>
            </p:cNvSpPr>
            <p:nvPr/>
          </p:nvSpPr>
          <p:spPr bwMode="auto">
            <a:xfrm flipV="1">
              <a:off x="11929906" y="4530585"/>
              <a:ext cx="0" cy="132273"/>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sp>
          <p:nvSpPr>
            <p:cNvPr id="243" name="Line 284"/>
            <p:cNvSpPr>
              <a:spLocks noChangeShapeType="1"/>
            </p:cNvSpPr>
            <p:nvPr/>
          </p:nvSpPr>
          <p:spPr bwMode="auto">
            <a:xfrm flipV="1">
              <a:off x="11973998" y="4727832"/>
              <a:ext cx="0" cy="111387"/>
            </a:xfrm>
            <a:prstGeom prst="line">
              <a:avLst/>
            </a:prstGeom>
            <a:grpFill/>
            <a:ln w="11113"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endParaRPr>
            </a:p>
          </p:txBody>
        </p:sp>
      </p:grpSp>
    </p:spTree>
    <p:extLst>
      <p:ext uri="{BB962C8B-B14F-4D97-AF65-F5344CB8AC3E}">
        <p14:creationId xmlns:p14="http://schemas.microsoft.com/office/powerpoint/2010/main" val="2752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nodeType="withEffect">
                                  <p:stCondLst>
                                    <p:cond delay="30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500"/>
                                        <p:tgtEl>
                                          <p:spTgt spid="230"/>
                                        </p:tgtEl>
                                      </p:cBhvr>
                                    </p:animEffect>
                                  </p:childTnLst>
                                </p:cTn>
                              </p:par>
                              <p:par>
                                <p:cTn id="11" presetID="10" presetClass="entr" presetSubtype="0" fill="hold" nodeType="withEffect">
                                  <p:stCondLst>
                                    <p:cond delay="60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par>
                                <p:cTn id="14" presetID="10" presetClass="entr" presetSubtype="0" fill="hold" nodeType="withEffect">
                                  <p:stCondLst>
                                    <p:cond delay="900"/>
                                  </p:stCondLst>
                                  <p:childTnLst>
                                    <p:set>
                                      <p:cBhvr>
                                        <p:cTn id="15" dur="1" fill="hold">
                                          <p:stCondLst>
                                            <p:cond delay="0"/>
                                          </p:stCondLst>
                                        </p:cTn>
                                        <p:tgtEl>
                                          <p:spTgt spid="189"/>
                                        </p:tgtEl>
                                        <p:attrNameLst>
                                          <p:attrName>style.visibility</p:attrName>
                                        </p:attrNameLst>
                                      </p:cBhvr>
                                      <p:to>
                                        <p:strVal val="visible"/>
                                      </p:to>
                                    </p:set>
                                    <p:animEffect transition="in" filter="fade">
                                      <p:cBhvr>
                                        <p:cTn id="16" dur="500"/>
                                        <p:tgtEl>
                                          <p:spTgt spid="189"/>
                                        </p:tgtEl>
                                      </p:cBhvr>
                                    </p:animEffect>
                                  </p:childTnLst>
                                </p:cTn>
                              </p:par>
                              <p:par>
                                <p:cTn id="17" presetID="10" presetClass="entr" presetSubtype="0" fill="hold" nodeType="withEffect">
                                  <p:stCondLst>
                                    <p:cond delay="1200"/>
                                  </p:stCondLst>
                                  <p:childTnLst>
                                    <p:set>
                                      <p:cBhvr>
                                        <p:cTn id="18" dur="1" fill="hold">
                                          <p:stCondLst>
                                            <p:cond delay="0"/>
                                          </p:stCondLst>
                                        </p:cTn>
                                        <p:tgtEl>
                                          <p:spTgt spid="183"/>
                                        </p:tgtEl>
                                        <p:attrNameLst>
                                          <p:attrName>style.visibility</p:attrName>
                                        </p:attrNameLst>
                                      </p:cBhvr>
                                      <p:to>
                                        <p:strVal val="visible"/>
                                      </p:to>
                                    </p:set>
                                    <p:animEffect transition="in" filter="fade">
                                      <p:cBhvr>
                                        <p:cTn id="19" dur="500"/>
                                        <p:tgtEl>
                                          <p:spTgt spid="183"/>
                                        </p:tgtEl>
                                      </p:cBhvr>
                                    </p:animEffect>
                                  </p:childTnLst>
                                </p:cTn>
                              </p:par>
                              <p:par>
                                <p:cTn id="20" presetID="10" presetClass="entr" presetSubtype="0" fill="hold" nodeType="withEffect">
                                  <p:stCondLst>
                                    <p:cond delay="150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78"/>
                                        </p:tgtEl>
                                      </p:cBhvr>
                                    </p:animEffect>
                                    <p:set>
                                      <p:cBhvr>
                                        <p:cTn id="27" dur="1" fill="hold">
                                          <p:stCondLst>
                                            <p:cond delay="499"/>
                                          </p:stCondLst>
                                        </p:cTn>
                                        <p:tgtEl>
                                          <p:spTgt spid="178"/>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33"/>
                                        </p:tgtEl>
                                        <p:attrNameLst>
                                          <p:attrName>style.visibility</p:attrName>
                                        </p:attrNameLst>
                                      </p:cBhvr>
                                      <p:to>
                                        <p:strVal val="visible"/>
                                      </p:to>
                                    </p:set>
                                    <p:animEffect transition="in" filter="wipe(left)">
                                      <p:cBhvr>
                                        <p:cTn id="31" dur="500"/>
                                        <p:tgtEl>
                                          <p:spTgt spid="2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4"/>
                                        </p:tgtEl>
                                        <p:attrNameLst>
                                          <p:attrName>style.visibility</p:attrName>
                                        </p:attrNameLst>
                                      </p:cBhvr>
                                      <p:to>
                                        <p:strVal val="visible"/>
                                      </p:to>
                                    </p:set>
                                    <p:animEffect transition="in" filter="wipe(left)">
                                      <p:cBhvr>
                                        <p:cTn id="36" dur="500"/>
                                        <p:tgtEl>
                                          <p:spTgt spid="2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wipe(left)">
                                      <p:cBhvr>
                                        <p:cTn id="41" dur="500"/>
                                        <p:tgtEl>
                                          <p:spTgt spid="18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9"/>
                                        </p:tgtEl>
                                        <p:attrNameLst>
                                          <p:attrName>style.visibility</p:attrName>
                                        </p:attrNameLst>
                                      </p:cBhvr>
                                      <p:to>
                                        <p:strVal val="visible"/>
                                      </p:to>
                                    </p:set>
                                    <p:animEffect transition="in" filter="wipe(left)">
                                      <p:cBhvr>
                                        <p:cTn id="46" dur="500"/>
                                        <p:tgtEl>
                                          <p:spTgt spid="2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8"/>
                                        </p:tgtEl>
                                        <p:attrNameLst>
                                          <p:attrName>style.visibility</p:attrName>
                                        </p:attrNameLst>
                                      </p:cBhvr>
                                      <p:to>
                                        <p:strVal val="visible"/>
                                      </p:to>
                                    </p:set>
                                    <p:animEffect transition="in" filter="wipe(left)">
                                      <p:cBhvr>
                                        <p:cTn id="51" dur="500"/>
                                        <p:tgtEl>
                                          <p:spTgt spid="18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wipe(left)">
                                      <p:cBhvr>
                                        <p:cTn id="56"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8" grpId="0" animBg="1"/>
      <p:bldP spid="206" grpId="0" animBg="1"/>
      <p:bldP spid="224" grpId="0" animBg="1"/>
      <p:bldP spid="229" grpId="0" animBg="1"/>
      <p:bldP spid="23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Enlightened Applications</a:t>
            </a:r>
          </a:p>
        </p:txBody>
      </p:sp>
      <p:pic>
        <p:nvPicPr>
          <p:cNvPr id="3" name="Picture 2">
            <a:extLst>
              <a:ext uri="{FF2B5EF4-FFF2-40B4-BE49-F238E27FC236}">
                <a16:creationId xmlns:a16="http://schemas.microsoft.com/office/drawing/2014/main" id="{88195D01-9F47-46BB-A1F2-32F59F9E7200}"/>
              </a:ext>
            </a:extLst>
          </p:cNvPr>
          <p:cNvPicPr>
            <a:picLocks noChangeAspect="1"/>
          </p:cNvPicPr>
          <p:nvPr/>
        </p:nvPicPr>
        <p:blipFill>
          <a:blip r:embed="rId3"/>
          <a:stretch>
            <a:fillRect/>
          </a:stretch>
        </p:blipFill>
        <p:spPr>
          <a:xfrm>
            <a:off x="1995044" y="3173742"/>
            <a:ext cx="1544627" cy="1490429"/>
          </a:xfrm>
          <a:prstGeom prst="rect">
            <a:avLst/>
          </a:prstGeom>
        </p:spPr>
      </p:pic>
      <p:pic>
        <p:nvPicPr>
          <p:cNvPr id="5" name="Picture 4">
            <a:extLst>
              <a:ext uri="{FF2B5EF4-FFF2-40B4-BE49-F238E27FC236}">
                <a16:creationId xmlns:a16="http://schemas.microsoft.com/office/drawing/2014/main" id="{9C3FD4A1-20FC-41CA-ADCF-0573F2B8F5BA}"/>
              </a:ext>
            </a:extLst>
          </p:cNvPr>
          <p:cNvPicPr>
            <a:picLocks noChangeAspect="1"/>
          </p:cNvPicPr>
          <p:nvPr/>
        </p:nvPicPr>
        <p:blipFill>
          <a:blip r:embed="rId4"/>
          <a:stretch>
            <a:fillRect/>
          </a:stretch>
        </p:blipFill>
        <p:spPr>
          <a:xfrm>
            <a:off x="2861425" y="1358420"/>
            <a:ext cx="1589859" cy="1503920"/>
          </a:xfrm>
          <a:prstGeom prst="rect">
            <a:avLst/>
          </a:prstGeom>
        </p:spPr>
      </p:pic>
      <p:pic>
        <p:nvPicPr>
          <p:cNvPr id="8" name="Picture 7">
            <a:extLst>
              <a:ext uri="{FF2B5EF4-FFF2-40B4-BE49-F238E27FC236}">
                <a16:creationId xmlns:a16="http://schemas.microsoft.com/office/drawing/2014/main" id="{E53264C3-63DD-427E-89C4-10725E2926F5}"/>
              </a:ext>
            </a:extLst>
          </p:cNvPr>
          <p:cNvPicPr>
            <a:picLocks noChangeAspect="1"/>
          </p:cNvPicPr>
          <p:nvPr/>
        </p:nvPicPr>
        <p:blipFill>
          <a:blip r:embed="rId5"/>
          <a:stretch>
            <a:fillRect/>
          </a:stretch>
        </p:blipFill>
        <p:spPr>
          <a:xfrm>
            <a:off x="9435218" y="5101897"/>
            <a:ext cx="1406917" cy="1477263"/>
          </a:xfrm>
          <a:prstGeom prst="rect">
            <a:avLst/>
          </a:prstGeom>
        </p:spPr>
      </p:pic>
      <p:pic>
        <p:nvPicPr>
          <p:cNvPr id="10" name="Picture 9">
            <a:extLst>
              <a:ext uri="{FF2B5EF4-FFF2-40B4-BE49-F238E27FC236}">
                <a16:creationId xmlns:a16="http://schemas.microsoft.com/office/drawing/2014/main" id="{ED0CEB42-E1F4-45AD-80B5-AAB06265F430}"/>
              </a:ext>
            </a:extLst>
          </p:cNvPr>
          <p:cNvPicPr>
            <a:picLocks noChangeAspect="1"/>
          </p:cNvPicPr>
          <p:nvPr/>
        </p:nvPicPr>
        <p:blipFill>
          <a:blip r:embed="rId6"/>
          <a:stretch>
            <a:fillRect/>
          </a:stretch>
        </p:blipFill>
        <p:spPr>
          <a:xfrm>
            <a:off x="8452088" y="3117296"/>
            <a:ext cx="1490428" cy="1490428"/>
          </a:xfrm>
          <a:prstGeom prst="rect">
            <a:avLst/>
          </a:prstGeom>
        </p:spPr>
      </p:pic>
      <p:pic>
        <p:nvPicPr>
          <p:cNvPr id="16" name="Picture 15">
            <a:extLst>
              <a:ext uri="{FF2B5EF4-FFF2-40B4-BE49-F238E27FC236}">
                <a16:creationId xmlns:a16="http://schemas.microsoft.com/office/drawing/2014/main" id="{C3169D0E-7F05-4B07-86DB-8701DBAACD8B}"/>
              </a:ext>
            </a:extLst>
          </p:cNvPr>
          <p:cNvPicPr>
            <a:picLocks noChangeAspect="1"/>
          </p:cNvPicPr>
          <p:nvPr/>
        </p:nvPicPr>
        <p:blipFill>
          <a:blip r:embed="rId7"/>
          <a:stretch>
            <a:fillRect/>
          </a:stretch>
        </p:blipFill>
        <p:spPr>
          <a:xfrm>
            <a:off x="4191184" y="3170033"/>
            <a:ext cx="1490428" cy="1490428"/>
          </a:xfrm>
          <a:prstGeom prst="rect">
            <a:avLst/>
          </a:prstGeom>
        </p:spPr>
      </p:pic>
      <p:pic>
        <p:nvPicPr>
          <p:cNvPr id="21" name="Picture 20">
            <a:extLst>
              <a:ext uri="{FF2B5EF4-FFF2-40B4-BE49-F238E27FC236}">
                <a16:creationId xmlns:a16="http://schemas.microsoft.com/office/drawing/2014/main" id="{C33F6901-C925-4B35-B808-47EA33164C3C}"/>
              </a:ext>
            </a:extLst>
          </p:cNvPr>
          <p:cNvPicPr>
            <a:picLocks noChangeAspect="1"/>
          </p:cNvPicPr>
          <p:nvPr/>
        </p:nvPicPr>
        <p:blipFill>
          <a:blip r:embed="rId8"/>
          <a:stretch>
            <a:fillRect/>
          </a:stretch>
        </p:blipFill>
        <p:spPr>
          <a:xfrm>
            <a:off x="5957692" y="1362839"/>
            <a:ext cx="1884784" cy="1490429"/>
          </a:xfrm>
          <a:prstGeom prst="rect">
            <a:avLst/>
          </a:prstGeom>
        </p:spPr>
      </p:pic>
      <p:pic>
        <p:nvPicPr>
          <p:cNvPr id="23" name="Picture 22">
            <a:extLst>
              <a:ext uri="{FF2B5EF4-FFF2-40B4-BE49-F238E27FC236}">
                <a16:creationId xmlns:a16="http://schemas.microsoft.com/office/drawing/2014/main" id="{A3E0EAD8-7398-43E0-B632-9AE33990489B}"/>
              </a:ext>
            </a:extLst>
          </p:cNvPr>
          <p:cNvPicPr>
            <a:picLocks noChangeAspect="1"/>
          </p:cNvPicPr>
          <p:nvPr/>
        </p:nvPicPr>
        <p:blipFill>
          <a:blip r:embed="rId9"/>
          <a:stretch>
            <a:fillRect/>
          </a:stretch>
        </p:blipFill>
        <p:spPr>
          <a:xfrm>
            <a:off x="7982156" y="1456855"/>
            <a:ext cx="1405590" cy="1308997"/>
          </a:xfrm>
          <a:prstGeom prst="rect">
            <a:avLst/>
          </a:prstGeom>
        </p:spPr>
      </p:pic>
      <p:pic>
        <p:nvPicPr>
          <p:cNvPr id="25" name="Picture 24">
            <a:extLst>
              <a:ext uri="{FF2B5EF4-FFF2-40B4-BE49-F238E27FC236}">
                <a16:creationId xmlns:a16="http://schemas.microsoft.com/office/drawing/2014/main" id="{5425A988-CE87-4FEA-94B7-06652FF8B337}"/>
              </a:ext>
            </a:extLst>
          </p:cNvPr>
          <p:cNvPicPr>
            <a:picLocks noChangeAspect="1"/>
          </p:cNvPicPr>
          <p:nvPr/>
        </p:nvPicPr>
        <p:blipFill>
          <a:blip r:embed="rId10"/>
          <a:stretch>
            <a:fillRect/>
          </a:stretch>
        </p:blipFill>
        <p:spPr>
          <a:xfrm>
            <a:off x="6332515" y="3159013"/>
            <a:ext cx="1468670" cy="1490428"/>
          </a:xfrm>
          <a:prstGeom prst="rect">
            <a:avLst/>
          </a:prstGeom>
        </p:spPr>
      </p:pic>
      <p:pic>
        <p:nvPicPr>
          <p:cNvPr id="27" name="Picture 26">
            <a:extLst>
              <a:ext uri="{FF2B5EF4-FFF2-40B4-BE49-F238E27FC236}">
                <a16:creationId xmlns:a16="http://schemas.microsoft.com/office/drawing/2014/main" id="{24285920-90CD-4B39-A493-E73FBD7B70EB}"/>
              </a:ext>
            </a:extLst>
          </p:cNvPr>
          <p:cNvPicPr>
            <a:picLocks noChangeAspect="1"/>
          </p:cNvPicPr>
          <p:nvPr/>
        </p:nvPicPr>
        <p:blipFill>
          <a:blip r:embed="rId11"/>
          <a:stretch>
            <a:fillRect/>
          </a:stretch>
        </p:blipFill>
        <p:spPr>
          <a:xfrm>
            <a:off x="3228123" y="5101898"/>
            <a:ext cx="1495425" cy="1495425"/>
          </a:xfrm>
          <a:prstGeom prst="rect">
            <a:avLst/>
          </a:prstGeom>
        </p:spPr>
      </p:pic>
      <p:pic>
        <p:nvPicPr>
          <p:cNvPr id="29" name="Picture 28">
            <a:extLst>
              <a:ext uri="{FF2B5EF4-FFF2-40B4-BE49-F238E27FC236}">
                <a16:creationId xmlns:a16="http://schemas.microsoft.com/office/drawing/2014/main" id="{EF0482A9-A884-4D79-87A5-13229C6D2464}"/>
              </a:ext>
            </a:extLst>
          </p:cNvPr>
          <p:cNvPicPr>
            <a:picLocks noChangeAspect="1"/>
          </p:cNvPicPr>
          <p:nvPr/>
        </p:nvPicPr>
        <p:blipFill>
          <a:blip r:embed="rId12"/>
          <a:stretch>
            <a:fillRect/>
          </a:stretch>
        </p:blipFill>
        <p:spPr>
          <a:xfrm>
            <a:off x="1171008" y="5101897"/>
            <a:ext cx="1495425" cy="1495425"/>
          </a:xfrm>
          <a:prstGeom prst="rect">
            <a:avLst/>
          </a:prstGeom>
        </p:spPr>
      </p:pic>
      <p:pic>
        <p:nvPicPr>
          <p:cNvPr id="31" name="Picture 30">
            <a:extLst>
              <a:ext uri="{FF2B5EF4-FFF2-40B4-BE49-F238E27FC236}">
                <a16:creationId xmlns:a16="http://schemas.microsoft.com/office/drawing/2014/main" id="{21979062-FD8B-4F1A-A2BF-A7FAEAD6DB22}"/>
              </a:ext>
            </a:extLst>
          </p:cNvPr>
          <p:cNvPicPr>
            <a:picLocks noChangeAspect="1"/>
          </p:cNvPicPr>
          <p:nvPr/>
        </p:nvPicPr>
        <p:blipFill>
          <a:blip r:embed="rId13"/>
          <a:stretch>
            <a:fillRect/>
          </a:stretch>
        </p:blipFill>
        <p:spPr>
          <a:xfrm>
            <a:off x="4450088" y="1358420"/>
            <a:ext cx="1556834" cy="1490429"/>
          </a:xfrm>
          <a:prstGeom prst="rect">
            <a:avLst/>
          </a:prstGeom>
        </p:spPr>
      </p:pic>
      <p:pic>
        <p:nvPicPr>
          <p:cNvPr id="33" name="Picture 32">
            <a:extLst>
              <a:ext uri="{FF2B5EF4-FFF2-40B4-BE49-F238E27FC236}">
                <a16:creationId xmlns:a16="http://schemas.microsoft.com/office/drawing/2014/main" id="{80E69499-8B7C-41C2-A963-99FE645AC245}"/>
              </a:ext>
            </a:extLst>
          </p:cNvPr>
          <p:cNvPicPr>
            <a:picLocks noChangeAspect="1"/>
          </p:cNvPicPr>
          <p:nvPr/>
        </p:nvPicPr>
        <p:blipFill>
          <a:blip r:embed="rId14"/>
          <a:stretch>
            <a:fillRect/>
          </a:stretch>
        </p:blipFill>
        <p:spPr>
          <a:xfrm>
            <a:off x="1346656" y="1358420"/>
            <a:ext cx="1495425" cy="1495425"/>
          </a:xfrm>
          <a:prstGeom prst="rect">
            <a:avLst/>
          </a:prstGeom>
        </p:spPr>
      </p:pic>
      <p:pic>
        <p:nvPicPr>
          <p:cNvPr id="36" name="Picture 35">
            <a:extLst>
              <a:ext uri="{FF2B5EF4-FFF2-40B4-BE49-F238E27FC236}">
                <a16:creationId xmlns:a16="http://schemas.microsoft.com/office/drawing/2014/main" id="{6E62BF0C-98A9-4D13-AD22-3CDC43AB6977}"/>
              </a:ext>
            </a:extLst>
          </p:cNvPr>
          <p:cNvPicPr>
            <a:picLocks noChangeAspect="1"/>
          </p:cNvPicPr>
          <p:nvPr/>
        </p:nvPicPr>
        <p:blipFill>
          <a:blip r:embed="rId15"/>
          <a:stretch>
            <a:fillRect/>
          </a:stretch>
        </p:blipFill>
        <p:spPr>
          <a:xfrm>
            <a:off x="5306233" y="5101897"/>
            <a:ext cx="1495425" cy="1495425"/>
          </a:xfrm>
          <a:prstGeom prst="rect">
            <a:avLst/>
          </a:prstGeom>
        </p:spPr>
      </p:pic>
      <p:pic>
        <p:nvPicPr>
          <p:cNvPr id="41" name="Picture 40">
            <a:extLst>
              <a:ext uri="{FF2B5EF4-FFF2-40B4-BE49-F238E27FC236}">
                <a16:creationId xmlns:a16="http://schemas.microsoft.com/office/drawing/2014/main" id="{A1251A3B-54F2-42EC-92AD-CF6F3EE2256B}"/>
              </a:ext>
            </a:extLst>
          </p:cNvPr>
          <p:cNvPicPr>
            <a:picLocks noChangeAspect="1"/>
          </p:cNvPicPr>
          <p:nvPr/>
        </p:nvPicPr>
        <p:blipFill>
          <a:blip r:embed="rId16"/>
          <a:stretch>
            <a:fillRect/>
          </a:stretch>
        </p:blipFill>
        <p:spPr>
          <a:xfrm>
            <a:off x="7384343" y="5101897"/>
            <a:ext cx="1468190" cy="1468190"/>
          </a:xfrm>
          <a:prstGeom prst="rect">
            <a:avLst/>
          </a:prstGeom>
        </p:spPr>
      </p:pic>
      <p:pic>
        <p:nvPicPr>
          <p:cNvPr id="42" name="Picture 41">
            <a:extLst>
              <a:ext uri="{FF2B5EF4-FFF2-40B4-BE49-F238E27FC236}">
                <a16:creationId xmlns:a16="http://schemas.microsoft.com/office/drawing/2014/main" id="{10E25B79-863D-47AE-ABA2-0FCAD00B0994}"/>
              </a:ext>
            </a:extLst>
          </p:cNvPr>
          <p:cNvPicPr>
            <a:picLocks noChangeAspect="1"/>
          </p:cNvPicPr>
          <p:nvPr/>
        </p:nvPicPr>
        <p:blipFill>
          <a:blip r:embed="rId17"/>
          <a:stretch>
            <a:fillRect/>
          </a:stretch>
        </p:blipFill>
        <p:spPr>
          <a:xfrm>
            <a:off x="9681876" y="1358420"/>
            <a:ext cx="1495425" cy="1495425"/>
          </a:xfrm>
          <a:prstGeom prst="rect">
            <a:avLst/>
          </a:prstGeom>
        </p:spPr>
      </p:pic>
    </p:spTree>
    <p:extLst>
      <p:ext uri="{BB962C8B-B14F-4D97-AF65-F5344CB8AC3E}">
        <p14:creationId xmlns:p14="http://schemas.microsoft.com/office/powerpoint/2010/main" val="22215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57200"/>
            <a:ext cx="11018520" cy="553998"/>
          </a:xfrm>
        </p:spPr>
        <p:txBody>
          <a:bodyPr>
            <a:normAutofit fontScale="90000"/>
          </a:bodyPr>
          <a:lstStyle/>
          <a:p>
            <a:r>
              <a:rPr lang="en-US" dirty="0"/>
              <a:t>Unenlightened Applications – How to manage</a:t>
            </a:r>
            <a:endParaRPr lang="en-US" b="0" dirty="0"/>
          </a:p>
        </p:txBody>
      </p:sp>
      <p:sp>
        <p:nvSpPr>
          <p:cNvPr id="6" name="Text Placeholder 5"/>
          <p:cNvSpPr>
            <a:spLocks noGrp="1"/>
          </p:cNvSpPr>
          <p:nvPr>
            <p:ph type="body" sz="quarter" idx="10"/>
          </p:nvPr>
        </p:nvSpPr>
        <p:spPr>
          <a:xfrm>
            <a:off x="584200" y="1435497"/>
            <a:ext cx="11018520" cy="4789003"/>
          </a:xfrm>
        </p:spPr>
        <p:txBody>
          <a:bodyPr/>
          <a:lstStyle/>
          <a:p>
            <a:r>
              <a:rPr lang="en-US" dirty="0"/>
              <a:t>Option 1: Use Allow policy</a:t>
            </a:r>
          </a:p>
          <a:p>
            <a:pPr lvl="1"/>
            <a:r>
              <a:rPr lang="en-US" i="1" dirty="0"/>
              <a:t>Caution: </a:t>
            </a:r>
            <a:r>
              <a:rPr lang="en-US" dirty="0"/>
              <a:t>Auto-encrypts all files touched </a:t>
            </a:r>
          </a:p>
          <a:p>
            <a:pPr lvl="1"/>
            <a:r>
              <a:rPr lang="en-US" dirty="0"/>
              <a:t>Intended for Line of Business (LOB) apps</a:t>
            </a:r>
          </a:p>
          <a:p>
            <a:pPr lvl="1"/>
            <a:r>
              <a:rPr lang="en-US" dirty="0"/>
              <a:t>Can include in policy for fully managed devices</a:t>
            </a:r>
          </a:p>
          <a:p>
            <a:pPr marL="228600" lvl="1" indent="0">
              <a:buNone/>
            </a:pPr>
            <a:endParaRPr lang="en-US" dirty="0"/>
          </a:p>
          <a:p>
            <a:r>
              <a:rPr lang="en-US" dirty="0"/>
              <a:t>Option 2: Use Exempt policy </a:t>
            </a:r>
          </a:p>
          <a:p>
            <a:pPr lvl="1"/>
            <a:r>
              <a:rPr lang="en-US" dirty="0"/>
              <a:t>WIP rules don’t apply to the app</a:t>
            </a:r>
          </a:p>
          <a:p>
            <a:pPr lvl="1"/>
            <a:r>
              <a:rPr lang="en-US" dirty="0"/>
              <a:t>Access work without impacting personal data </a:t>
            </a:r>
          </a:p>
          <a:p>
            <a:pPr lvl="1"/>
            <a:endParaRPr lang="en-US" dirty="0"/>
          </a:p>
          <a:p>
            <a:r>
              <a:rPr lang="en-US" dirty="0"/>
              <a:t>Option 3: Enlighten the app</a:t>
            </a:r>
          </a:p>
          <a:p>
            <a:pPr lvl="1"/>
            <a:r>
              <a:rPr lang="en-US" dirty="0"/>
              <a:t>See: </a:t>
            </a:r>
            <a:r>
              <a:rPr lang="en-US" dirty="0">
                <a:hlinkClick r:id="rId3"/>
              </a:rPr>
              <a:t>http://aka.ms/wip-dev-guide</a:t>
            </a:r>
            <a:r>
              <a:rPr lang="en-US" dirty="0"/>
              <a:t> </a:t>
            </a:r>
          </a:p>
          <a:p>
            <a:pPr lvl="1"/>
            <a:endParaRPr lang="en-US" dirty="0"/>
          </a:p>
        </p:txBody>
      </p:sp>
    </p:spTree>
    <p:extLst>
      <p:ext uri="{BB962C8B-B14F-4D97-AF65-F5344CB8AC3E}">
        <p14:creationId xmlns:p14="http://schemas.microsoft.com/office/powerpoint/2010/main" val="329652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7711" y="290404"/>
            <a:ext cx="11653425" cy="899409"/>
          </a:xfrm>
        </p:spPr>
        <p:txBody>
          <a:bodyPr/>
          <a:lstStyle/>
          <a:p>
            <a:r>
              <a:rPr lang="en-US" sz="4705" dirty="0"/>
              <a:t>WIP &amp; AIP – v1703: USB roaming</a:t>
            </a:r>
            <a:endParaRPr lang="en-US" dirty="0"/>
          </a:p>
        </p:txBody>
      </p:sp>
      <p:sp>
        <p:nvSpPr>
          <p:cNvPr id="50" name="Rectangle 49"/>
          <p:cNvSpPr/>
          <p:nvPr/>
        </p:nvSpPr>
        <p:spPr bwMode="auto">
          <a:xfrm>
            <a:off x="866" y="1210300"/>
            <a:ext cx="12190271" cy="68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00"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866" y="6362476"/>
            <a:ext cx="12190271" cy="4945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00"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 Placeholder 5"/>
          <p:cNvSpPr txBox="1">
            <a:spLocks/>
          </p:cNvSpPr>
          <p:nvPr/>
        </p:nvSpPr>
        <p:spPr>
          <a:xfrm>
            <a:off x="537712" y="1278915"/>
            <a:ext cx="11650218" cy="532758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3136" b="1" dirty="0">
                <a:solidFill>
                  <a:srgbClr val="505050"/>
                </a:solidFill>
                <a:latin typeface="Segoe UI Light"/>
              </a:rPr>
              <a:t>What you get</a:t>
            </a:r>
          </a:p>
          <a:p>
            <a:pPr marL="336145" indent="-336145" defTabSz="914367">
              <a:defRPr/>
            </a:pPr>
            <a:r>
              <a:rPr lang="en-US" sz="3136" dirty="0">
                <a:solidFill>
                  <a:srgbClr val="505050"/>
                </a:solidFill>
                <a:latin typeface="Segoe UI Light"/>
              </a:rPr>
              <a:t>WIP uses Azure RMS key on removable storage</a:t>
            </a:r>
          </a:p>
          <a:p>
            <a:pPr marL="336145" indent="-336145" defTabSz="914367">
              <a:defRPr/>
            </a:pPr>
            <a:r>
              <a:rPr lang="en-US" sz="3136" dirty="0" err="1">
                <a:solidFill>
                  <a:srgbClr val="505050"/>
                </a:solidFill>
                <a:latin typeface="Segoe UI Light"/>
              </a:rPr>
              <a:t>Auth</a:t>
            </a:r>
            <a:r>
              <a:rPr lang="en-US" sz="3136" dirty="0">
                <a:solidFill>
                  <a:srgbClr val="505050"/>
                </a:solidFill>
                <a:latin typeface="Segoe UI Light"/>
              </a:rPr>
              <a:t> to Azure RMS, opens on v1703 and later PCs</a:t>
            </a:r>
          </a:p>
          <a:p>
            <a:pPr marL="336145" indent="-336145" defTabSz="914367">
              <a:defRPr/>
            </a:pPr>
            <a:r>
              <a:rPr lang="en-US" sz="3136" dirty="0">
                <a:solidFill>
                  <a:srgbClr val="505050"/>
                </a:solidFill>
                <a:latin typeface="Segoe UI Light"/>
              </a:rPr>
              <a:t>Tenant-wide user access by default</a:t>
            </a:r>
          </a:p>
          <a:p>
            <a:pPr marL="572691" lvl="1" indent="-236546" defTabSz="914367">
              <a:defRPr/>
            </a:pPr>
            <a:r>
              <a:rPr lang="en-US" sz="1961" dirty="0">
                <a:solidFill>
                  <a:srgbClr val="505050"/>
                </a:solidFill>
                <a:latin typeface="Segoe UI"/>
              </a:rPr>
              <a:t>Can adjust access with RMS templates</a:t>
            </a:r>
          </a:p>
          <a:p>
            <a:pPr marL="572691" lvl="1" indent="-236546" defTabSz="914367">
              <a:defRPr/>
            </a:pPr>
            <a:endParaRPr lang="en-US" sz="1961" dirty="0">
              <a:solidFill>
                <a:srgbClr val="505050"/>
              </a:solidFill>
              <a:latin typeface="Segoe UI"/>
            </a:endParaRPr>
          </a:p>
          <a:p>
            <a:pPr marL="0" indent="0" defTabSz="914367">
              <a:buNone/>
              <a:defRPr/>
            </a:pPr>
            <a:r>
              <a:rPr lang="en-US" sz="3136" b="1" dirty="0">
                <a:solidFill>
                  <a:srgbClr val="505050"/>
                </a:solidFill>
                <a:latin typeface="Segoe UI Light"/>
              </a:rPr>
              <a:t>What you need</a:t>
            </a:r>
          </a:p>
          <a:p>
            <a:pPr marL="336145" indent="-336145" defTabSz="914367">
              <a:defRPr/>
            </a:pPr>
            <a:r>
              <a:rPr lang="en-US" sz="3136" dirty="0">
                <a:solidFill>
                  <a:srgbClr val="505050"/>
                </a:solidFill>
                <a:latin typeface="Segoe UI Light"/>
              </a:rPr>
              <a:t>Configure WIP to use AIP for removable media (E3 subscription)</a:t>
            </a:r>
          </a:p>
          <a:p>
            <a:pPr marL="336145" indent="-336145" defTabSz="914367">
              <a:defRPr/>
            </a:pPr>
            <a:r>
              <a:rPr lang="en-US" sz="3136" dirty="0">
                <a:solidFill>
                  <a:srgbClr val="505050"/>
                </a:solidFill>
                <a:latin typeface="Segoe UI Light"/>
              </a:rPr>
              <a:t>Creators Update (v1703) or later client</a:t>
            </a:r>
          </a:p>
          <a:p>
            <a:pPr marL="236546" lvl="1" indent="0" defTabSz="914367">
              <a:buNone/>
              <a:defRPr/>
            </a:pPr>
            <a:endParaRPr lang="en-US" sz="1765" dirty="0">
              <a:solidFill>
                <a:srgbClr val="505050"/>
              </a:solidFill>
              <a:latin typeface="Segoe UI"/>
            </a:endParaRPr>
          </a:p>
          <a:p>
            <a:pPr marL="336145" indent="-336145" defTabSz="914367">
              <a:defRPr/>
            </a:pPr>
            <a:endParaRPr lang="en-US" sz="3333" dirty="0">
              <a:solidFill>
                <a:srgbClr val="505050"/>
              </a:solidFill>
              <a:latin typeface="Segoe UI Light"/>
            </a:endParaRPr>
          </a:p>
        </p:txBody>
      </p:sp>
    </p:spTree>
    <p:custDataLst>
      <p:tags r:id="rId1"/>
    </p:custDataLst>
    <p:extLst>
      <p:ext uri="{BB962C8B-B14F-4D97-AF65-F5344CB8AC3E}">
        <p14:creationId xmlns:p14="http://schemas.microsoft.com/office/powerpoint/2010/main" val="320669496"/>
      </p:ext>
    </p:extLst>
  </p:cSld>
  <p:clrMapOvr>
    <a:masterClrMapping/>
  </p:clrMapOvr>
  <p:transition advTm="19872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7711" y="290404"/>
            <a:ext cx="11653425" cy="899409"/>
          </a:xfrm>
        </p:spPr>
        <p:txBody>
          <a:bodyPr/>
          <a:lstStyle/>
          <a:p>
            <a:r>
              <a:rPr lang="en-US" sz="4705" dirty="0"/>
              <a:t>WIP &amp; AIP – v1809: WIP as label outcome</a:t>
            </a:r>
            <a:endParaRPr lang="en-US" dirty="0"/>
          </a:p>
        </p:txBody>
      </p:sp>
      <p:sp>
        <p:nvSpPr>
          <p:cNvPr id="50" name="Rectangle 49"/>
          <p:cNvSpPr/>
          <p:nvPr/>
        </p:nvSpPr>
        <p:spPr bwMode="auto">
          <a:xfrm>
            <a:off x="866" y="1210300"/>
            <a:ext cx="12190271" cy="68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00"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866" y="6362476"/>
            <a:ext cx="12190271" cy="4945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00"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 Placeholder 5"/>
          <p:cNvSpPr txBox="1">
            <a:spLocks/>
          </p:cNvSpPr>
          <p:nvPr/>
        </p:nvSpPr>
        <p:spPr>
          <a:xfrm>
            <a:off x="537712" y="1278915"/>
            <a:ext cx="11650218" cy="4994829"/>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3136" b="1" dirty="0">
                <a:solidFill>
                  <a:srgbClr val="505050"/>
                </a:solidFill>
                <a:latin typeface="Segoe UI Light"/>
              </a:rPr>
              <a:t>What you get</a:t>
            </a:r>
          </a:p>
          <a:p>
            <a:pPr marL="336145" indent="-336145" defTabSz="914367">
              <a:defRPr/>
            </a:pPr>
            <a:r>
              <a:rPr lang="en-US" sz="3136" dirty="0">
                <a:solidFill>
                  <a:srgbClr val="505050"/>
                </a:solidFill>
                <a:latin typeface="Segoe UI Light"/>
              </a:rPr>
              <a:t>WIP applied to labeled files on create/modify/arrival</a:t>
            </a:r>
          </a:p>
          <a:p>
            <a:pPr marL="336145" indent="-336145" defTabSz="914367">
              <a:defRPr/>
            </a:pPr>
            <a:r>
              <a:rPr lang="en-US" sz="3136" dirty="0">
                <a:solidFill>
                  <a:srgbClr val="505050"/>
                </a:solidFill>
                <a:latin typeface="Segoe UI Light"/>
              </a:rPr>
              <a:t>Set via Office/M365 Security &amp; Compliance Center (SCC)</a:t>
            </a:r>
          </a:p>
          <a:p>
            <a:pPr marL="572691" lvl="1" indent="-236546" defTabSz="914367">
              <a:defRPr/>
            </a:pPr>
            <a:endParaRPr lang="en-US" sz="1961" dirty="0">
              <a:solidFill>
                <a:srgbClr val="505050"/>
              </a:solidFill>
              <a:latin typeface="Segoe UI"/>
            </a:endParaRPr>
          </a:p>
          <a:p>
            <a:pPr marL="0" indent="0" defTabSz="914367">
              <a:buNone/>
              <a:defRPr/>
            </a:pPr>
            <a:r>
              <a:rPr lang="en-US" sz="3136" b="1" dirty="0">
                <a:solidFill>
                  <a:srgbClr val="505050"/>
                </a:solidFill>
                <a:latin typeface="Segoe UI Light"/>
              </a:rPr>
              <a:t>What you need</a:t>
            </a:r>
          </a:p>
          <a:p>
            <a:pPr marL="336145" indent="-336145" defTabSz="914367">
              <a:defRPr/>
            </a:pPr>
            <a:r>
              <a:rPr lang="en-US" sz="3136" dirty="0">
                <a:solidFill>
                  <a:srgbClr val="505050"/>
                </a:solidFill>
                <a:latin typeface="Segoe UI Light"/>
              </a:rPr>
              <a:t>Office/M365 Security &amp; Compliance Center</a:t>
            </a:r>
          </a:p>
          <a:p>
            <a:pPr marL="336145" indent="-336145" defTabSz="914367">
              <a:defRPr/>
            </a:pPr>
            <a:r>
              <a:rPr lang="en-US" sz="3136" dirty="0">
                <a:solidFill>
                  <a:srgbClr val="505050"/>
                </a:solidFill>
                <a:latin typeface="Segoe UI Light"/>
              </a:rPr>
              <a:t>Windows 10 v1809 client</a:t>
            </a:r>
          </a:p>
          <a:p>
            <a:pPr marL="336145" indent="-336145" defTabSz="914367">
              <a:defRPr/>
            </a:pPr>
            <a:r>
              <a:rPr lang="en-US" sz="3136" dirty="0">
                <a:solidFill>
                  <a:srgbClr val="505050"/>
                </a:solidFill>
                <a:latin typeface="Segoe UI Light"/>
              </a:rPr>
              <a:t>Windows Defender Advanced Threat Protection (E5 subscription)</a:t>
            </a:r>
          </a:p>
          <a:p>
            <a:pPr marL="236546" lvl="1" indent="0" defTabSz="914367">
              <a:buNone/>
              <a:defRPr/>
            </a:pPr>
            <a:endParaRPr lang="en-US" sz="1765" dirty="0">
              <a:solidFill>
                <a:srgbClr val="505050"/>
              </a:solidFill>
              <a:latin typeface="Segoe UI"/>
            </a:endParaRPr>
          </a:p>
          <a:p>
            <a:pPr marL="336145" indent="-336145" defTabSz="914367">
              <a:defRPr/>
            </a:pPr>
            <a:endParaRPr lang="en-US" sz="3333" dirty="0">
              <a:solidFill>
                <a:srgbClr val="505050"/>
              </a:solidFill>
              <a:latin typeface="Segoe UI Light"/>
            </a:endParaRPr>
          </a:p>
        </p:txBody>
      </p:sp>
    </p:spTree>
    <p:custDataLst>
      <p:tags r:id="rId1"/>
    </p:custDataLst>
    <p:extLst>
      <p:ext uri="{BB962C8B-B14F-4D97-AF65-F5344CB8AC3E}">
        <p14:creationId xmlns:p14="http://schemas.microsoft.com/office/powerpoint/2010/main" val="2262829136"/>
      </p:ext>
    </p:extLst>
  </p:cSld>
  <p:clrMapOvr>
    <a:masterClrMapping/>
  </p:clrMapOvr>
  <p:transition advTm="19872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9288" y="317543"/>
            <a:ext cx="11653425" cy="899409"/>
          </a:xfrm>
        </p:spPr>
        <p:txBody>
          <a:bodyPr/>
          <a:lstStyle/>
          <a:p>
            <a:r>
              <a:rPr lang="en-US" dirty="0"/>
              <a:t>Better Together Vision: WIP+AIP+</a:t>
            </a:r>
            <a:r>
              <a:rPr lang="en-US"/>
              <a:t>WD ATP  </a:t>
            </a:r>
            <a:endParaRPr lang="en-US" dirty="0"/>
          </a:p>
        </p:txBody>
      </p:sp>
      <p:sp>
        <p:nvSpPr>
          <p:cNvPr id="50" name="Rectangle 49"/>
          <p:cNvSpPr/>
          <p:nvPr/>
        </p:nvSpPr>
        <p:spPr bwMode="auto">
          <a:xfrm>
            <a:off x="866" y="1210300"/>
            <a:ext cx="12190271" cy="68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00"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866" y="6362476"/>
            <a:ext cx="12190271" cy="4945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00"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 Placeholder 5"/>
          <p:cNvSpPr txBox="1">
            <a:spLocks/>
          </p:cNvSpPr>
          <p:nvPr/>
        </p:nvSpPr>
        <p:spPr>
          <a:xfrm>
            <a:off x="194537" y="1486746"/>
            <a:ext cx="11802927" cy="588212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3529" dirty="0">
                <a:gradFill>
                  <a:gsLst>
                    <a:gs pos="1250">
                      <a:srgbClr val="505050"/>
                    </a:gs>
                    <a:gs pos="100000">
                      <a:srgbClr val="505050"/>
                    </a:gs>
                  </a:gsLst>
                  <a:lin ang="5400000" scaled="0"/>
                </a:gradFill>
                <a:latin typeface="Segoe UI Light"/>
              </a:rPr>
              <a:t>Going forward, AIP and WD ATP benefit WIP &amp; vice versa</a:t>
            </a:r>
          </a:p>
          <a:p>
            <a:pPr marL="0" indent="0" defTabSz="914367">
              <a:buNone/>
              <a:defRPr/>
            </a:pPr>
            <a:endParaRPr lang="en-US" sz="3529" dirty="0">
              <a:gradFill>
                <a:gsLst>
                  <a:gs pos="1250">
                    <a:srgbClr val="505050"/>
                  </a:gs>
                  <a:gs pos="100000">
                    <a:srgbClr val="505050"/>
                  </a:gs>
                </a:gsLst>
                <a:lin ang="5400000" scaled="0"/>
              </a:gradFill>
              <a:latin typeface="Segoe UI Light"/>
            </a:endParaRPr>
          </a:p>
          <a:p>
            <a:pPr marL="0" indent="0" defTabSz="914367">
              <a:buNone/>
              <a:defRPr/>
            </a:pPr>
            <a:r>
              <a:rPr lang="en-US" sz="3529" dirty="0">
                <a:gradFill>
                  <a:gsLst>
                    <a:gs pos="1250">
                      <a:srgbClr val="505050"/>
                    </a:gs>
                    <a:gs pos="100000">
                      <a:srgbClr val="505050"/>
                    </a:gs>
                  </a:gsLst>
                  <a:lin ang="5400000" scaled="0"/>
                </a:gradFill>
                <a:latin typeface="Segoe UI Light"/>
              </a:rPr>
              <a:t>Ideas:</a:t>
            </a:r>
          </a:p>
          <a:p>
            <a:pPr marL="336145" indent="-336145" defTabSz="914367">
              <a:defRPr/>
            </a:pPr>
            <a:r>
              <a:rPr lang="en-US" sz="3529" dirty="0">
                <a:gradFill>
                  <a:gsLst>
                    <a:gs pos="1250">
                      <a:srgbClr val="505050"/>
                    </a:gs>
                    <a:gs pos="100000">
                      <a:srgbClr val="505050"/>
                    </a:gs>
                  </a:gsLst>
                  <a:lin ang="5400000" scaled="0"/>
                </a:gradFill>
                <a:latin typeface="Segoe UI Light"/>
              </a:rPr>
              <a:t>WD ATP could use WIP for </a:t>
            </a:r>
            <a:br>
              <a:rPr lang="en-US" sz="3529" dirty="0">
                <a:gradFill>
                  <a:gsLst>
                    <a:gs pos="1250">
                      <a:srgbClr val="505050"/>
                    </a:gs>
                    <a:gs pos="100000">
                      <a:srgbClr val="505050"/>
                    </a:gs>
                  </a:gsLst>
                  <a:lin ang="5400000" scaled="0"/>
                </a:gradFill>
                <a:latin typeface="Segoe UI Light"/>
              </a:rPr>
            </a:br>
            <a:r>
              <a:rPr lang="en-US" sz="3529" dirty="0">
                <a:gradFill>
                  <a:gsLst>
                    <a:gs pos="1250">
                      <a:srgbClr val="505050"/>
                    </a:gs>
                    <a:gs pos="100000">
                      <a:srgbClr val="505050"/>
                    </a:gs>
                  </a:gsLst>
                  <a:lin ang="5400000" scaled="0"/>
                </a:gradFill>
                <a:latin typeface="Segoe UI Light"/>
              </a:rPr>
              <a:t>…auditing, insider threat detection, halting exfiltration, etc.</a:t>
            </a:r>
          </a:p>
          <a:p>
            <a:pPr marL="336145" indent="-336145" defTabSz="914367">
              <a:defRPr/>
            </a:pPr>
            <a:r>
              <a:rPr lang="en-US" sz="3529" dirty="0">
                <a:gradFill>
                  <a:gsLst>
                    <a:gs pos="1250">
                      <a:srgbClr val="505050"/>
                    </a:gs>
                    <a:gs pos="100000">
                      <a:srgbClr val="505050"/>
                    </a:gs>
                  </a:gsLst>
                  <a:lin ang="5400000" scaled="0"/>
                </a:gradFill>
                <a:latin typeface="Segoe UI Light"/>
              </a:rPr>
              <a:t>More client classification, labeling, WIP &amp; AIP protection</a:t>
            </a:r>
          </a:p>
          <a:p>
            <a:pPr marL="336145" indent="-336145" defTabSz="914367">
              <a:defRPr/>
            </a:pPr>
            <a:r>
              <a:rPr lang="en-US" sz="3529" dirty="0">
                <a:gradFill>
                  <a:gsLst>
                    <a:gs pos="1250">
                      <a:srgbClr val="505050"/>
                    </a:gs>
                    <a:gs pos="100000">
                      <a:srgbClr val="505050"/>
                    </a:gs>
                  </a:gsLst>
                  <a:lin ang="5400000" scaled="0"/>
                </a:gradFill>
              </a:rPr>
              <a:t>WIP could help trigger AIP sharing scenarios </a:t>
            </a:r>
          </a:p>
          <a:p>
            <a:pPr marL="336145" indent="-336145" defTabSz="914367">
              <a:defRPr/>
            </a:pPr>
            <a:r>
              <a:rPr lang="en-US" sz="3529" dirty="0">
                <a:gradFill>
                  <a:gsLst>
                    <a:gs pos="1250">
                      <a:srgbClr val="505050"/>
                    </a:gs>
                    <a:gs pos="100000">
                      <a:srgbClr val="505050"/>
                    </a:gs>
                  </a:gsLst>
                  <a:lin ang="5400000" scaled="0"/>
                </a:gradFill>
              </a:rPr>
              <a:t>More data would get protected automatically</a:t>
            </a:r>
            <a:endParaRPr lang="en-US" sz="4572" dirty="0">
              <a:gradFill>
                <a:gsLst>
                  <a:gs pos="1250">
                    <a:srgbClr val="505050"/>
                  </a:gs>
                  <a:gs pos="100000">
                    <a:srgbClr val="505050"/>
                  </a:gs>
                </a:gsLst>
                <a:lin ang="5400000" scaled="0"/>
              </a:gradFill>
              <a:latin typeface="Segoe UI Light"/>
            </a:endParaRPr>
          </a:p>
          <a:p>
            <a:pPr marL="336145" indent="-336145" defTabSz="914367">
              <a:defRPr/>
            </a:pPr>
            <a:endParaRPr lang="en-US" sz="3529" dirty="0">
              <a:gradFill>
                <a:gsLst>
                  <a:gs pos="1250">
                    <a:srgbClr val="505050"/>
                  </a:gs>
                  <a:gs pos="100000">
                    <a:srgbClr val="505050"/>
                  </a:gs>
                </a:gsLst>
                <a:lin ang="5400000" scaled="0"/>
              </a:gradFill>
              <a:latin typeface="Segoe UI Light"/>
            </a:endParaRPr>
          </a:p>
          <a:p>
            <a:pPr marL="0" indent="0" defTabSz="914367">
              <a:buNone/>
              <a:defRPr/>
            </a:pPr>
            <a:endParaRPr lang="en-US" dirty="0">
              <a:gradFill>
                <a:gsLst>
                  <a:gs pos="1250">
                    <a:srgbClr val="505050"/>
                  </a:gs>
                  <a:gs pos="100000">
                    <a:srgbClr val="505050"/>
                  </a:gs>
                </a:gsLst>
                <a:lin ang="5400000" scaled="0"/>
              </a:gradFill>
              <a:latin typeface="Segoe UI Light"/>
            </a:endParaRPr>
          </a:p>
        </p:txBody>
      </p:sp>
    </p:spTree>
    <p:custDataLst>
      <p:tags r:id="rId1"/>
    </p:custDataLst>
    <p:extLst>
      <p:ext uri="{BB962C8B-B14F-4D97-AF65-F5344CB8AC3E}">
        <p14:creationId xmlns:p14="http://schemas.microsoft.com/office/powerpoint/2010/main" val="3740764782"/>
      </p:ext>
    </p:extLst>
  </p:cSld>
  <p:clrMapOvr>
    <a:masterClrMapping/>
  </p:clrMapOvr>
  <p:transition advTm="17586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2429-FC1B-44F7-92F5-3874C1077255}"/>
              </a:ext>
            </a:extLst>
          </p:cNvPr>
          <p:cNvSpPr>
            <a:spLocks noGrp="1"/>
          </p:cNvSpPr>
          <p:nvPr>
            <p:ph type="title"/>
          </p:nvPr>
        </p:nvSpPr>
        <p:spPr/>
        <p:txBody>
          <a:bodyPr/>
          <a:lstStyle/>
          <a:p>
            <a:r>
              <a:rPr lang="fr-BE" dirty="0"/>
              <a:t>AIP</a:t>
            </a:r>
            <a:endParaRPr lang="en-BE" dirty="0"/>
          </a:p>
        </p:txBody>
      </p:sp>
      <p:sp>
        <p:nvSpPr>
          <p:cNvPr id="3" name="Text Placeholder 2">
            <a:extLst>
              <a:ext uri="{FF2B5EF4-FFF2-40B4-BE49-F238E27FC236}">
                <a16:creationId xmlns:a16="http://schemas.microsoft.com/office/drawing/2014/main" id="{C389D775-EA69-458C-80AE-7619D2C01CA6}"/>
              </a:ext>
            </a:extLst>
          </p:cNvPr>
          <p:cNvSpPr>
            <a:spLocks noGrp="1"/>
          </p:cNvSpPr>
          <p:nvPr>
            <p:ph type="body" idx="1"/>
          </p:nvPr>
        </p:nvSpPr>
        <p:spPr/>
        <p:txBody>
          <a:bodyPr/>
          <a:lstStyle/>
          <a:p>
            <a:r>
              <a:rPr lang="fr-BE" dirty="0"/>
              <a:t>Scanner</a:t>
            </a:r>
            <a:endParaRPr lang="en-BE" dirty="0"/>
          </a:p>
        </p:txBody>
      </p:sp>
    </p:spTree>
    <p:extLst>
      <p:ext uri="{BB962C8B-B14F-4D97-AF65-F5344CB8AC3E}">
        <p14:creationId xmlns:p14="http://schemas.microsoft.com/office/powerpoint/2010/main" val="195831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88854-9633-462D-B8A6-2EAF5FBBB716}"/>
              </a:ext>
            </a:extLst>
          </p:cNvPr>
          <p:cNvSpPr>
            <a:spLocks noGrp="1"/>
          </p:cNvSpPr>
          <p:nvPr>
            <p:ph type="title"/>
          </p:nvPr>
        </p:nvSpPr>
        <p:spPr/>
        <p:txBody>
          <a:bodyPr/>
          <a:lstStyle/>
          <a:p>
            <a:r>
              <a:rPr lang="fr-FR" cap="all" spc="294">
                <a:solidFill>
                  <a:srgbClr val="505050"/>
                </a:solidFill>
                <a:latin typeface="Segoe UI Semibold" panose="020B0702040204020203" pitchFamily="34" charset="0"/>
                <a:cs typeface="Segoe UI Semibold" panose="020B0702040204020203" pitchFamily="34" charset="0"/>
              </a:rPr>
              <a:t>AIP Scanner </a:t>
            </a:r>
            <a:r>
              <a:rPr lang="fr-FR" cap="all" spc="294" err="1">
                <a:solidFill>
                  <a:srgbClr val="505050"/>
                </a:solidFill>
                <a:latin typeface="Segoe UI Semibold" panose="020B0702040204020203" pitchFamily="34" charset="0"/>
                <a:cs typeface="Segoe UI Semibold" panose="020B0702040204020203" pitchFamily="34" charset="0"/>
              </a:rPr>
              <a:t>capabilities</a:t>
            </a:r>
            <a:endParaRPr lang="en-US"/>
          </a:p>
        </p:txBody>
      </p:sp>
      <p:sp>
        <p:nvSpPr>
          <p:cNvPr id="4" name="Text Placeholder 3">
            <a:extLst>
              <a:ext uri="{FF2B5EF4-FFF2-40B4-BE49-F238E27FC236}">
                <a16:creationId xmlns:a16="http://schemas.microsoft.com/office/drawing/2014/main" id="{7C46A2E7-4DE2-435E-82B3-4A6A13F37199}"/>
              </a:ext>
            </a:extLst>
          </p:cNvPr>
          <p:cNvSpPr>
            <a:spLocks noGrp="1"/>
          </p:cNvSpPr>
          <p:nvPr>
            <p:ph type="body" sz="quarter" idx="10"/>
          </p:nvPr>
        </p:nvSpPr>
        <p:spPr>
          <a:xfrm>
            <a:off x="1083934" y="1189495"/>
            <a:ext cx="10840384" cy="4905574"/>
          </a:xfrm>
        </p:spPr>
        <p:txBody>
          <a:bodyPr/>
          <a:lstStyle/>
          <a:p>
            <a:pPr lvl="1"/>
            <a:endParaRPr lang="en-US" sz="2353"/>
          </a:p>
          <a:p>
            <a:pPr lvl="1"/>
            <a:endParaRPr lang="en-US" sz="2353"/>
          </a:p>
          <a:p>
            <a:pPr lvl="1"/>
            <a:r>
              <a:rPr lang="en-US" sz="2353"/>
              <a:t>	Scans on-perm repositories: file shares, NAS or any other CIFS based 	repositories, or SharePoint Server</a:t>
            </a:r>
          </a:p>
          <a:p>
            <a:pPr lvl="1"/>
            <a:endParaRPr lang="en-US" sz="2353"/>
          </a:p>
          <a:p>
            <a:pPr lvl="1"/>
            <a:r>
              <a:rPr lang="en-US" sz="2353"/>
              <a:t>	Discover data in the scanned repositories and match it against AIP policy 	(detect MCE sensitive info types, custom patterns and default label)</a:t>
            </a:r>
          </a:p>
          <a:p>
            <a:pPr lvl="1"/>
            <a:endParaRPr lang="en-US" sz="2353"/>
          </a:p>
          <a:p>
            <a:pPr lvl="1"/>
            <a:r>
              <a:rPr lang="en-US" sz="2353"/>
              <a:t>	Labels and protects the discovered data per AIP policy</a:t>
            </a:r>
          </a:p>
          <a:p>
            <a:pPr lvl="1"/>
            <a:endParaRPr lang="en-US" sz="2353"/>
          </a:p>
          <a:p>
            <a:pPr lvl="1"/>
            <a:endParaRPr lang="en-US" sz="2353"/>
          </a:p>
          <a:p>
            <a:pPr lvl="1"/>
            <a:r>
              <a:rPr lang="en-US" sz="2353"/>
              <a:t>	Create a report of discovered data, including the matched conditions for 	found patterns</a:t>
            </a:r>
          </a:p>
        </p:txBody>
      </p:sp>
      <p:pic>
        <p:nvPicPr>
          <p:cNvPr id="2" name="Picture 1">
            <a:extLst>
              <a:ext uri="{FF2B5EF4-FFF2-40B4-BE49-F238E27FC236}">
                <a16:creationId xmlns:a16="http://schemas.microsoft.com/office/drawing/2014/main" id="{7529F14F-A23F-4923-AE8E-1317DA0EDB0D}"/>
              </a:ext>
            </a:extLst>
          </p:cNvPr>
          <p:cNvPicPr>
            <a:picLocks noChangeAspect="1"/>
          </p:cNvPicPr>
          <p:nvPr/>
        </p:nvPicPr>
        <p:blipFill>
          <a:blip r:embed="rId3"/>
          <a:stretch>
            <a:fillRect/>
          </a:stretch>
        </p:blipFill>
        <p:spPr>
          <a:xfrm>
            <a:off x="1384070" y="2068490"/>
            <a:ext cx="525948" cy="513994"/>
          </a:xfrm>
          <a:prstGeom prst="rect">
            <a:avLst/>
          </a:prstGeom>
        </p:spPr>
      </p:pic>
      <p:pic>
        <p:nvPicPr>
          <p:cNvPr id="18" name="Picture 17">
            <a:extLst>
              <a:ext uri="{FF2B5EF4-FFF2-40B4-BE49-F238E27FC236}">
                <a16:creationId xmlns:a16="http://schemas.microsoft.com/office/drawing/2014/main" id="{FC8971DE-B71F-4B7F-B434-58DE8C9E8829}"/>
              </a:ext>
            </a:extLst>
          </p:cNvPr>
          <p:cNvPicPr>
            <a:picLocks noChangeAspect="1"/>
          </p:cNvPicPr>
          <p:nvPr/>
        </p:nvPicPr>
        <p:blipFill>
          <a:blip r:embed="rId4"/>
          <a:stretch>
            <a:fillRect/>
          </a:stretch>
        </p:blipFill>
        <p:spPr>
          <a:xfrm>
            <a:off x="1384071" y="3237352"/>
            <a:ext cx="513994" cy="448252"/>
          </a:xfrm>
          <a:prstGeom prst="rect">
            <a:avLst/>
          </a:prstGeom>
        </p:spPr>
      </p:pic>
      <p:pic>
        <p:nvPicPr>
          <p:cNvPr id="22" name="Picture 21">
            <a:extLst>
              <a:ext uri="{FF2B5EF4-FFF2-40B4-BE49-F238E27FC236}">
                <a16:creationId xmlns:a16="http://schemas.microsoft.com/office/drawing/2014/main" id="{5266396D-5EE6-4D04-A116-2E043BEB089C}"/>
              </a:ext>
            </a:extLst>
          </p:cNvPr>
          <p:cNvPicPr>
            <a:picLocks noChangeAspect="1"/>
          </p:cNvPicPr>
          <p:nvPr/>
        </p:nvPicPr>
        <p:blipFill>
          <a:blip r:embed="rId5"/>
          <a:stretch>
            <a:fillRect/>
          </a:stretch>
        </p:blipFill>
        <p:spPr>
          <a:xfrm>
            <a:off x="1333268" y="4275517"/>
            <a:ext cx="615598" cy="609622"/>
          </a:xfrm>
          <a:prstGeom prst="rect">
            <a:avLst/>
          </a:prstGeom>
        </p:spPr>
      </p:pic>
      <p:pic>
        <p:nvPicPr>
          <p:cNvPr id="31" name="Picture 30">
            <a:extLst>
              <a:ext uri="{FF2B5EF4-FFF2-40B4-BE49-F238E27FC236}">
                <a16:creationId xmlns:a16="http://schemas.microsoft.com/office/drawing/2014/main" id="{223E1CF4-FE7B-47AD-BF07-B1A6984FD0B4}"/>
              </a:ext>
            </a:extLst>
          </p:cNvPr>
          <p:cNvPicPr>
            <a:picLocks noChangeAspect="1"/>
          </p:cNvPicPr>
          <p:nvPr/>
        </p:nvPicPr>
        <p:blipFill>
          <a:blip r:embed="rId6"/>
          <a:stretch>
            <a:fillRect/>
          </a:stretch>
        </p:blipFill>
        <p:spPr>
          <a:xfrm>
            <a:off x="1431884" y="5475053"/>
            <a:ext cx="466181" cy="543878"/>
          </a:xfrm>
          <a:prstGeom prst="rect">
            <a:avLst/>
          </a:prstGeom>
        </p:spPr>
      </p:pic>
    </p:spTree>
    <p:extLst>
      <p:ext uri="{BB962C8B-B14F-4D97-AF65-F5344CB8AC3E}">
        <p14:creationId xmlns:p14="http://schemas.microsoft.com/office/powerpoint/2010/main" val="40830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zure Information Protection scanner overview">
            <a:extLst>
              <a:ext uri="{FF2B5EF4-FFF2-40B4-BE49-F238E27FC236}">
                <a16:creationId xmlns:a16="http://schemas.microsoft.com/office/drawing/2014/main" id="{3A41A0DC-1288-44D3-AABC-02EAF740B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93" y="1547599"/>
            <a:ext cx="7338941" cy="48358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FF73A4-DA1B-4864-837F-D77844D9F838}"/>
              </a:ext>
            </a:extLst>
          </p:cNvPr>
          <p:cNvSpPr>
            <a:spLocks noGrp="1"/>
          </p:cNvSpPr>
          <p:nvPr>
            <p:ph type="title"/>
          </p:nvPr>
        </p:nvSpPr>
        <p:spPr/>
        <p:txBody>
          <a:bodyPr/>
          <a:lstStyle/>
          <a:p>
            <a:r>
              <a:rPr lang="en-US" sz="4313"/>
              <a:t>Installing the AIP Scanner in less than five minutes</a:t>
            </a:r>
          </a:p>
        </p:txBody>
      </p:sp>
    </p:spTree>
    <p:extLst>
      <p:ext uri="{BB962C8B-B14F-4D97-AF65-F5344CB8AC3E}">
        <p14:creationId xmlns:p14="http://schemas.microsoft.com/office/powerpoint/2010/main" val="3735722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73A4-DA1B-4864-837F-D77844D9F838}"/>
              </a:ext>
            </a:extLst>
          </p:cNvPr>
          <p:cNvSpPr>
            <a:spLocks noGrp="1"/>
          </p:cNvSpPr>
          <p:nvPr>
            <p:ph type="title"/>
          </p:nvPr>
        </p:nvSpPr>
        <p:spPr/>
        <p:txBody>
          <a:bodyPr/>
          <a:lstStyle/>
          <a:p>
            <a:r>
              <a:rPr lang="en-US" sz="3921"/>
              <a:t>AIP Scanner in Discovery mode with All Content Types</a:t>
            </a:r>
          </a:p>
        </p:txBody>
      </p:sp>
      <p:sp>
        <p:nvSpPr>
          <p:cNvPr id="3" name="Content Placeholder 2">
            <a:extLst>
              <a:ext uri="{FF2B5EF4-FFF2-40B4-BE49-F238E27FC236}">
                <a16:creationId xmlns:a16="http://schemas.microsoft.com/office/drawing/2014/main" id="{82E1E5F3-D6C9-4AEA-B6FC-3EC7AA37076E}"/>
              </a:ext>
            </a:extLst>
          </p:cNvPr>
          <p:cNvSpPr>
            <a:spLocks noGrp="1"/>
          </p:cNvSpPr>
          <p:nvPr>
            <p:ph sz="quarter" idx="10"/>
          </p:nvPr>
        </p:nvSpPr>
        <p:spPr>
          <a:xfrm>
            <a:off x="269239" y="1394926"/>
            <a:ext cx="11291550" cy="4417273"/>
          </a:xfrm>
        </p:spPr>
        <p:txBody>
          <a:bodyPr/>
          <a:lstStyle/>
          <a:p>
            <a:r>
              <a:rPr lang="en-US"/>
              <a:t>AIP Scanner can be configured in discovery mode</a:t>
            </a:r>
          </a:p>
          <a:p>
            <a:pPr lvl="1"/>
            <a:r>
              <a:rPr lang="en-US"/>
              <a:t>No need to create labels or assign content types</a:t>
            </a:r>
          </a:p>
          <a:p>
            <a:pPr lvl="1"/>
            <a:r>
              <a:rPr lang="en-US"/>
              <a:t>Point it to a document repository and it will find out all content types</a:t>
            </a:r>
          </a:p>
          <a:p>
            <a:pPr lvl="1"/>
            <a:r>
              <a:rPr lang="en-US"/>
              <a:t>Reports can be queried by data type to filter out the relevant or regulated types</a:t>
            </a:r>
          </a:p>
          <a:p>
            <a:r>
              <a:rPr lang="en-US"/>
              <a:t>Configure scanner with the </a:t>
            </a:r>
            <a:r>
              <a:rPr lang="en-US" err="1"/>
              <a:t>DiscoverInformationTypes</a:t>
            </a:r>
            <a:r>
              <a:rPr lang="en-US"/>
              <a:t> flag</a:t>
            </a:r>
          </a:p>
          <a:p>
            <a:pPr lvl="1"/>
            <a:r>
              <a:rPr lang="en-US"/>
              <a:t>E.g.: </a:t>
            </a:r>
          </a:p>
          <a:p>
            <a:pPr marL="771888" lvl="3" indent="0">
              <a:buNone/>
            </a:pPr>
            <a:r>
              <a:rPr lang="en-US">
                <a:latin typeface="Courier New" panose="02070309020205020404" pitchFamily="49" charset="0"/>
                <a:cs typeface="Courier New" panose="02070309020205020404" pitchFamily="49" charset="0"/>
              </a:rPr>
              <a:t>PS C:\&gt; Set-</a:t>
            </a:r>
            <a:r>
              <a:rPr lang="en-US" err="1">
                <a:latin typeface="Courier New" panose="02070309020205020404" pitchFamily="49" charset="0"/>
                <a:cs typeface="Courier New" panose="02070309020205020404" pitchFamily="49" charset="0"/>
              </a:rPr>
              <a:t>AIPScannerConfiguration</a:t>
            </a:r>
            <a:r>
              <a:rPr lang="en-US">
                <a:latin typeface="Courier New" panose="02070309020205020404" pitchFamily="49" charset="0"/>
                <a:cs typeface="Courier New" panose="02070309020205020404" pitchFamily="49" charset="0"/>
              </a:rPr>
              <a:t> -Enforce Off -</a:t>
            </a:r>
            <a:r>
              <a:rPr lang="en-US" err="1">
                <a:latin typeface="Courier New" panose="02070309020205020404" pitchFamily="49" charset="0"/>
                <a:cs typeface="Courier New" panose="02070309020205020404" pitchFamily="49" charset="0"/>
              </a:rPr>
              <a:t>DiscoverInformationTypes</a:t>
            </a:r>
            <a:r>
              <a:rPr lang="en-US">
                <a:latin typeface="Courier New" panose="02070309020205020404" pitchFamily="49" charset="0"/>
                <a:cs typeface="Courier New" panose="02070309020205020404" pitchFamily="49" charset="0"/>
              </a:rPr>
              <a:t> All</a:t>
            </a:r>
            <a:endParaRPr lang="en-US" sz="2745">
              <a:latin typeface="Courier New" panose="02070309020205020404" pitchFamily="49" charset="0"/>
              <a:cs typeface="Courier New" panose="02070309020205020404" pitchFamily="49" charset="0"/>
            </a:endParaRPr>
          </a:p>
          <a:p>
            <a:endParaRPr lang="en-US"/>
          </a:p>
          <a:p>
            <a:r>
              <a:rPr lang="en-US"/>
              <a:t>More about the Scanner in today’s theater session THR3005 at 1:40pm</a:t>
            </a:r>
          </a:p>
        </p:txBody>
      </p:sp>
    </p:spTree>
    <p:extLst>
      <p:ext uri="{BB962C8B-B14F-4D97-AF65-F5344CB8AC3E}">
        <p14:creationId xmlns:p14="http://schemas.microsoft.com/office/powerpoint/2010/main" val="11069401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Oval 349">
            <a:extLst>
              <a:ext uri="{FF2B5EF4-FFF2-40B4-BE49-F238E27FC236}">
                <a16:creationId xmlns:a16="http://schemas.microsoft.com/office/drawing/2014/main" id="{73AFF0C6-E886-4851-AD15-00F481D64679}"/>
              </a:ext>
            </a:extLst>
          </p:cNvPr>
          <p:cNvSpPr/>
          <p:nvPr/>
        </p:nvSpPr>
        <p:spPr bwMode="auto">
          <a:xfrm>
            <a:off x="5540755" y="4974754"/>
            <a:ext cx="1124552" cy="1124552"/>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hidden="1"/>
          <p:cNvSpPr/>
          <p:nvPr/>
        </p:nvSpPr>
        <p:spPr>
          <a:xfrm>
            <a:off x="4718381" y="4036207"/>
            <a:ext cx="2510532" cy="424671"/>
          </a:xfrm>
          <a:prstGeom prst="rect">
            <a:avLst/>
          </a:prstGeom>
        </p:spPr>
        <p:txBody>
          <a:bodyPr wrap="square">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2353" b="1" i="0" u="none" strike="noStrike" kern="0" cap="none" spc="118" normalizeH="0" baseline="0" noProof="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OPPORTUNITY</a:t>
            </a:r>
          </a:p>
        </p:txBody>
      </p:sp>
      <p:grpSp>
        <p:nvGrpSpPr>
          <p:cNvPr id="286" name="Group 285"/>
          <p:cNvGrpSpPr/>
          <p:nvPr/>
        </p:nvGrpSpPr>
        <p:grpSpPr>
          <a:xfrm>
            <a:off x="5710179" y="5142137"/>
            <a:ext cx="663754" cy="1124552"/>
            <a:chOff x="1481400" y="4194330"/>
            <a:chExt cx="1599822" cy="2710463"/>
          </a:xfrm>
        </p:grpSpPr>
        <p:grpSp>
          <p:nvGrpSpPr>
            <p:cNvPr id="287" name="Group 286"/>
            <p:cNvGrpSpPr/>
            <p:nvPr/>
          </p:nvGrpSpPr>
          <p:grpSpPr>
            <a:xfrm>
              <a:off x="1638020" y="4194330"/>
              <a:ext cx="1286458" cy="1827792"/>
              <a:chOff x="4410437" y="5171160"/>
              <a:chExt cx="871461" cy="1238332"/>
            </a:xfrm>
          </p:grpSpPr>
          <p:sp>
            <p:nvSpPr>
              <p:cNvPr id="28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0"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2"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4"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6"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8"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0"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1"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2"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4"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7" name="Rectangle 31"/>
              <p:cNvSpPr>
                <a:spLocks noChangeArrowheads="1"/>
              </p:cNvSpPr>
              <p:nvPr/>
            </p:nvSpPr>
            <p:spPr bwMode="auto">
              <a:xfrm>
                <a:off x="4796166" y="5796326"/>
                <a:ext cx="242295"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09" name="Rectangle 33"/>
              <p:cNvSpPr>
                <a:spLocks noChangeArrowheads="1"/>
              </p:cNvSpPr>
              <p:nvPr/>
            </p:nvSpPr>
            <p:spPr bwMode="auto">
              <a:xfrm>
                <a:off x="4796166" y="5918045"/>
                <a:ext cx="242295"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1" name="Rectangle 35"/>
              <p:cNvSpPr>
                <a:spLocks noChangeArrowheads="1"/>
              </p:cNvSpPr>
              <p:nvPr/>
            </p:nvSpPr>
            <p:spPr bwMode="auto">
              <a:xfrm>
                <a:off x="4796166" y="6038621"/>
                <a:ext cx="242295"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3" name="Rectangle 37"/>
              <p:cNvSpPr>
                <a:spLocks noChangeArrowheads="1"/>
              </p:cNvSpPr>
              <p:nvPr/>
            </p:nvSpPr>
            <p:spPr bwMode="auto">
              <a:xfrm>
                <a:off x="4796166" y="6158625"/>
                <a:ext cx="242295" cy="70860"/>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5" name="Rectangle 39"/>
              <p:cNvSpPr>
                <a:spLocks noChangeArrowheads="1"/>
              </p:cNvSpPr>
              <p:nvPr/>
            </p:nvSpPr>
            <p:spPr bwMode="auto">
              <a:xfrm>
                <a:off x="4796166" y="5675750"/>
                <a:ext cx="242295"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7"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8"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9"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20"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21"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22"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23"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4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288" name="Rectangle 287"/>
            <p:cNvSpPr/>
            <p:nvPr/>
          </p:nvSpPr>
          <p:spPr bwMode="auto">
            <a:xfrm>
              <a:off x="1481400" y="5915021"/>
              <a:ext cx="1599822" cy="989772"/>
            </a:xfrm>
            <a:prstGeom prst="rect">
              <a:avLst/>
            </a:prstGeom>
            <a:noFill/>
            <a:ln w="10795" cap="flat" cmpd="sng" algn="ctr">
              <a:noFill/>
              <a:prstDash val="solid"/>
              <a:headEnd type="none" w="med" len="med"/>
              <a:tailEnd type="none" w="med" len="med"/>
            </a:ln>
            <a:effectLst/>
          </p:spPr>
          <p:txBody>
            <a:bodyPr lIns="0" tIns="0" rIns="0" bIns="0"/>
            <a:lstStyle/>
            <a:p>
              <a:pPr marL="0" marR="0" lvl="0" indent="0" algn="ctr" defTabSz="932026"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505050"/>
                  </a:solidFill>
                  <a:effectLst/>
                  <a:uLnTx/>
                  <a:uFillTx/>
                  <a:latin typeface="Segoe UI"/>
                  <a:ea typeface="+mn-ea"/>
                  <a:cs typeface="+mn-cs"/>
                </a:rPr>
              </a:br>
              <a:endParaRPr kumimoji="0" lang="en-US" sz="1200" b="0" i="0" u="none" strike="noStrike" kern="0" cap="none" spc="-50" normalizeH="0" baseline="0" noProof="0">
                <a:ln>
                  <a:noFill/>
                </a:ln>
                <a:solidFill>
                  <a:srgbClr val="505050"/>
                </a:solidFill>
                <a:effectLst/>
                <a:uLnTx/>
                <a:uFillTx/>
                <a:latin typeface="Segoe UI"/>
                <a:ea typeface="+mn-ea"/>
                <a:cs typeface="+mn-cs"/>
              </a:endParaRPr>
            </a:p>
          </p:txBody>
        </p:sp>
      </p:grpSp>
      <p:cxnSp>
        <p:nvCxnSpPr>
          <p:cNvPr id="274" name="Straight Connector 273"/>
          <p:cNvCxnSpPr>
            <a:cxnSpLocks/>
            <a:endCxn id="190" idx="0"/>
          </p:cNvCxnSpPr>
          <p:nvPr/>
        </p:nvCxnSpPr>
        <p:spPr>
          <a:xfrm>
            <a:off x="758811" y="3283599"/>
            <a:ext cx="64225" cy="84686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231" idx="3"/>
            <a:endCxn id="244" idx="7"/>
          </p:cNvCxnSpPr>
          <p:nvPr/>
        </p:nvCxnSpPr>
        <p:spPr>
          <a:xfrm flipV="1">
            <a:off x="1197148" y="2558423"/>
            <a:ext cx="1115142" cy="3824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cxnSpLocks/>
          </p:cNvCxnSpPr>
          <p:nvPr/>
        </p:nvCxnSpPr>
        <p:spPr>
          <a:xfrm flipH="1">
            <a:off x="2153655" y="2633219"/>
            <a:ext cx="407764" cy="9380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cxnSpLocks/>
            <a:stCxn id="244" idx="5"/>
            <a:endCxn id="230" idx="0"/>
          </p:cNvCxnSpPr>
          <p:nvPr/>
        </p:nvCxnSpPr>
        <p:spPr>
          <a:xfrm>
            <a:off x="3053883" y="2738246"/>
            <a:ext cx="239967" cy="11608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cxnSpLocks/>
          </p:cNvCxnSpPr>
          <p:nvPr/>
        </p:nvCxnSpPr>
        <p:spPr>
          <a:xfrm flipH="1" flipV="1">
            <a:off x="1122095" y="4649845"/>
            <a:ext cx="1322838" cy="361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cxnSpLocks/>
            <a:endCxn id="190" idx="7"/>
          </p:cNvCxnSpPr>
          <p:nvPr/>
        </p:nvCxnSpPr>
        <p:spPr>
          <a:xfrm flipH="1">
            <a:off x="1106480" y="3648817"/>
            <a:ext cx="988571" cy="5990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cxnSpLocks/>
          </p:cNvCxnSpPr>
          <p:nvPr/>
        </p:nvCxnSpPr>
        <p:spPr>
          <a:xfrm flipH="1" flipV="1">
            <a:off x="784697" y="4649844"/>
            <a:ext cx="605631" cy="16002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cxnSpLocks/>
            <a:endCxn id="186" idx="1"/>
          </p:cNvCxnSpPr>
          <p:nvPr/>
        </p:nvCxnSpPr>
        <p:spPr>
          <a:xfrm flipV="1">
            <a:off x="1774251" y="5207207"/>
            <a:ext cx="1042829" cy="9046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cxnSpLocks/>
          </p:cNvCxnSpPr>
          <p:nvPr/>
        </p:nvCxnSpPr>
        <p:spPr>
          <a:xfrm flipH="1" flipV="1">
            <a:off x="3334324" y="4419770"/>
            <a:ext cx="531606" cy="11135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cxnSpLocks/>
          </p:cNvCxnSpPr>
          <p:nvPr/>
        </p:nvCxnSpPr>
        <p:spPr>
          <a:xfrm flipH="1" flipV="1">
            <a:off x="2433153" y="5183118"/>
            <a:ext cx="1548831" cy="6333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cxnSpLocks/>
            <a:stCxn id="111" idx="0"/>
            <a:endCxn id="95" idx="3"/>
          </p:cNvCxnSpPr>
          <p:nvPr/>
        </p:nvCxnSpPr>
        <p:spPr>
          <a:xfrm flipV="1">
            <a:off x="4207797" y="4896991"/>
            <a:ext cx="224455" cy="9813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cxnSpLocks/>
          </p:cNvCxnSpPr>
          <p:nvPr/>
        </p:nvCxnSpPr>
        <p:spPr>
          <a:xfrm flipH="1" flipV="1">
            <a:off x="4184858" y="3409155"/>
            <a:ext cx="396342" cy="94127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cxnSpLocks/>
          </p:cNvCxnSpPr>
          <p:nvPr/>
        </p:nvCxnSpPr>
        <p:spPr>
          <a:xfrm flipV="1">
            <a:off x="3011605" y="2246903"/>
            <a:ext cx="1242295" cy="22279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cxnSpLocks/>
            <a:stCxn id="225" idx="7"/>
          </p:cNvCxnSpPr>
          <p:nvPr/>
        </p:nvCxnSpPr>
        <p:spPr>
          <a:xfrm flipH="1" flipV="1">
            <a:off x="4995494" y="2426729"/>
            <a:ext cx="618080" cy="123302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cxnSpLocks/>
          </p:cNvCxnSpPr>
          <p:nvPr/>
        </p:nvCxnSpPr>
        <p:spPr>
          <a:xfrm flipV="1">
            <a:off x="5583248" y="2514747"/>
            <a:ext cx="550889" cy="117169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138" idx="0"/>
            <a:endCxn id="197" idx="5"/>
          </p:cNvCxnSpPr>
          <p:nvPr/>
        </p:nvCxnSpPr>
        <p:spPr>
          <a:xfrm flipH="1" flipV="1">
            <a:off x="6471835" y="2593203"/>
            <a:ext cx="546531" cy="101342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cxnSpLocks/>
            <a:endCxn id="148" idx="6"/>
          </p:cNvCxnSpPr>
          <p:nvPr/>
        </p:nvCxnSpPr>
        <p:spPr>
          <a:xfrm flipH="1" flipV="1">
            <a:off x="4426939" y="3137931"/>
            <a:ext cx="1130171" cy="5709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cxnSpLocks/>
            <a:stCxn id="138" idx="7"/>
            <a:endCxn id="242" idx="6"/>
          </p:cNvCxnSpPr>
          <p:nvPr/>
        </p:nvCxnSpPr>
        <p:spPr>
          <a:xfrm flipV="1">
            <a:off x="7415956" y="2280706"/>
            <a:ext cx="258235" cy="14906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cxnSpLocks/>
            <a:endCxn id="242" idx="5"/>
          </p:cNvCxnSpPr>
          <p:nvPr/>
        </p:nvCxnSpPr>
        <p:spPr>
          <a:xfrm flipH="1" flipV="1">
            <a:off x="8218026" y="2280706"/>
            <a:ext cx="408041" cy="64970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cxnSpLocks/>
            <a:stCxn id="89" idx="7"/>
          </p:cNvCxnSpPr>
          <p:nvPr/>
        </p:nvCxnSpPr>
        <p:spPr>
          <a:xfrm flipV="1">
            <a:off x="8541919" y="3513657"/>
            <a:ext cx="111398" cy="10669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cxnSpLocks/>
            <a:stCxn id="216" idx="0"/>
          </p:cNvCxnSpPr>
          <p:nvPr/>
        </p:nvCxnSpPr>
        <p:spPr>
          <a:xfrm flipH="1" flipV="1">
            <a:off x="8929272" y="3498915"/>
            <a:ext cx="577727" cy="14515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cxnSpLocks/>
            <a:stCxn id="138" idx="6"/>
            <a:endCxn id="71" idx="2"/>
          </p:cNvCxnSpPr>
          <p:nvPr/>
        </p:nvCxnSpPr>
        <p:spPr>
          <a:xfrm flipV="1">
            <a:off x="7580642" y="3222031"/>
            <a:ext cx="813989" cy="9468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a:endCxn id="208" idx="3"/>
          </p:cNvCxnSpPr>
          <p:nvPr/>
        </p:nvCxnSpPr>
        <p:spPr>
          <a:xfrm flipV="1">
            <a:off x="8340123" y="1371310"/>
            <a:ext cx="2123184" cy="60338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cxnSpLocks/>
            <a:endCxn id="229" idx="4"/>
          </p:cNvCxnSpPr>
          <p:nvPr/>
        </p:nvCxnSpPr>
        <p:spPr>
          <a:xfrm flipH="1" flipV="1">
            <a:off x="10303823" y="3948514"/>
            <a:ext cx="159482" cy="165983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cxnSpLocks/>
            <a:stCxn id="241" idx="1"/>
            <a:endCxn id="204" idx="4"/>
          </p:cNvCxnSpPr>
          <p:nvPr/>
        </p:nvCxnSpPr>
        <p:spPr>
          <a:xfrm flipV="1">
            <a:off x="10288947" y="1858277"/>
            <a:ext cx="218629" cy="126927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V="1">
            <a:off x="9676969" y="1714941"/>
            <a:ext cx="551009" cy="6126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cxnSpLocks/>
          </p:cNvCxnSpPr>
          <p:nvPr/>
        </p:nvCxnSpPr>
        <p:spPr>
          <a:xfrm flipH="1" flipV="1">
            <a:off x="10729134" y="1704392"/>
            <a:ext cx="392363" cy="81686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cxnSpLocks/>
            <a:stCxn id="64" idx="0"/>
            <a:endCxn id="138" idx="5"/>
          </p:cNvCxnSpPr>
          <p:nvPr/>
        </p:nvCxnSpPr>
        <p:spPr>
          <a:xfrm flipH="1" flipV="1">
            <a:off x="7415956" y="4566490"/>
            <a:ext cx="17851" cy="17478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cxnSpLocks/>
            <a:stCxn id="68" idx="0"/>
            <a:endCxn id="119" idx="2"/>
          </p:cNvCxnSpPr>
          <p:nvPr/>
        </p:nvCxnSpPr>
        <p:spPr>
          <a:xfrm flipV="1">
            <a:off x="7553422" y="6079871"/>
            <a:ext cx="2272095" cy="27927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device icon"/>
          <p:cNvGrpSpPr/>
          <p:nvPr/>
        </p:nvGrpSpPr>
        <p:grpSpPr>
          <a:xfrm>
            <a:off x="8394631" y="2821180"/>
            <a:ext cx="801700" cy="801700"/>
            <a:chOff x="8997952" y="1475844"/>
            <a:chExt cx="1187754" cy="1187754"/>
          </a:xfrm>
        </p:grpSpPr>
        <p:sp>
          <p:nvSpPr>
            <p:cNvPr id="71" name="Oval 70"/>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 name="Group 71"/>
            <p:cNvGrpSpPr/>
            <p:nvPr/>
          </p:nvGrpSpPr>
          <p:grpSpPr>
            <a:xfrm>
              <a:off x="9290156" y="1848014"/>
              <a:ext cx="582659" cy="488371"/>
              <a:chOff x="4947743" y="5339803"/>
              <a:chExt cx="834475" cy="706436"/>
            </a:xfrm>
          </p:grpSpPr>
          <p:sp>
            <p:nvSpPr>
              <p:cNvPr id="73"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74"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4" name="data icon"/>
          <p:cNvGrpSpPr/>
          <p:nvPr/>
        </p:nvGrpSpPr>
        <p:grpSpPr>
          <a:xfrm>
            <a:off x="7057248" y="5838699"/>
            <a:ext cx="801700" cy="801700"/>
            <a:chOff x="198951" y="5530831"/>
            <a:chExt cx="891295" cy="891295"/>
          </a:xfrm>
        </p:grpSpPr>
        <p:sp>
          <p:nvSpPr>
            <p:cNvPr id="55" name="Oval 54"/>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 name="Group 55"/>
            <p:cNvGrpSpPr/>
            <p:nvPr/>
          </p:nvGrpSpPr>
          <p:grpSpPr>
            <a:xfrm>
              <a:off x="476195" y="5758998"/>
              <a:ext cx="346766" cy="459370"/>
              <a:chOff x="7063209" y="2163774"/>
              <a:chExt cx="658103" cy="834116"/>
            </a:xfrm>
          </p:grpSpPr>
          <p:sp>
            <p:nvSpPr>
              <p:cNvPr id="5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1"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4"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5"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6"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7"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8" name="device icon"/>
          <p:cNvGrpSpPr/>
          <p:nvPr/>
        </p:nvGrpSpPr>
        <p:grpSpPr>
          <a:xfrm>
            <a:off x="7857626" y="4463156"/>
            <a:ext cx="801700" cy="801700"/>
            <a:chOff x="8997952" y="1475844"/>
            <a:chExt cx="1187754" cy="1187754"/>
          </a:xfrm>
        </p:grpSpPr>
        <p:sp>
          <p:nvSpPr>
            <p:cNvPr id="89" name="Oval 88"/>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0" name="Group 89"/>
            <p:cNvGrpSpPr/>
            <p:nvPr/>
          </p:nvGrpSpPr>
          <p:grpSpPr>
            <a:xfrm>
              <a:off x="9290156" y="1848014"/>
              <a:ext cx="582659" cy="488371"/>
              <a:chOff x="4947743" y="5339803"/>
              <a:chExt cx="834475" cy="706436"/>
            </a:xfrm>
          </p:grpSpPr>
          <p:sp>
            <p:nvSpPr>
              <p:cNvPr id="91"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02"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8" name="device icon"/>
          <p:cNvGrpSpPr/>
          <p:nvPr/>
        </p:nvGrpSpPr>
        <p:grpSpPr>
          <a:xfrm>
            <a:off x="9825516" y="5516804"/>
            <a:ext cx="1126133" cy="1126133"/>
            <a:chOff x="8997952" y="1475844"/>
            <a:chExt cx="1187754" cy="1187754"/>
          </a:xfrm>
        </p:grpSpPr>
        <p:sp>
          <p:nvSpPr>
            <p:cNvPr id="119" name="Oval 118"/>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0" name="Group 119"/>
            <p:cNvGrpSpPr/>
            <p:nvPr/>
          </p:nvGrpSpPr>
          <p:grpSpPr>
            <a:xfrm>
              <a:off x="9290156" y="1848014"/>
              <a:ext cx="582659" cy="488371"/>
              <a:chOff x="4947743" y="5339803"/>
              <a:chExt cx="834475" cy="706436"/>
            </a:xfrm>
          </p:grpSpPr>
          <p:sp>
            <p:nvSpPr>
              <p:cNvPr id="121"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26"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27"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data icon"/>
          <p:cNvGrpSpPr/>
          <p:nvPr/>
        </p:nvGrpSpPr>
        <p:grpSpPr>
          <a:xfrm>
            <a:off x="6456090" y="3606624"/>
            <a:ext cx="1124552" cy="1124552"/>
            <a:chOff x="198951" y="5530831"/>
            <a:chExt cx="891295" cy="891295"/>
          </a:xfrm>
        </p:grpSpPr>
        <p:sp>
          <p:nvSpPr>
            <p:cNvPr id="138" name="Oval 137"/>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9" name="Group 138"/>
            <p:cNvGrpSpPr/>
            <p:nvPr/>
          </p:nvGrpSpPr>
          <p:grpSpPr>
            <a:xfrm>
              <a:off x="476195" y="5758998"/>
              <a:ext cx="346766" cy="459370"/>
              <a:chOff x="7063209" y="2163774"/>
              <a:chExt cx="658103" cy="834116"/>
            </a:xfrm>
          </p:grpSpPr>
          <p:sp>
            <p:nvSpPr>
              <p:cNvPr id="140"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46"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2"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3"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4"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5"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6"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3" name="app icon"/>
          <p:cNvGrpSpPr/>
          <p:nvPr/>
        </p:nvGrpSpPr>
        <p:grpSpPr>
          <a:xfrm>
            <a:off x="9945299" y="733723"/>
            <a:ext cx="1124552" cy="1124552"/>
            <a:chOff x="212387" y="4377392"/>
            <a:chExt cx="891295" cy="891295"/>
          </a:xfrm>
        </p:grpSpPr>
        <p:sp>
          <p:nvSpPr>
            <p:cNvPr id="204" name="Oval 203"/>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5" name="Group 204"/>
            <p:cNvGrpSpPr/>
            <p:nvPr/>
          </p:nvGrpSpPr>
          <p:grpSpPr>
            <a:xfrm>
              <a:off x="440093" y="4621949"/>
              <a:ext cx="420968" cy="414938"/>
              <a:chOff x="9168011" y="5170684"/>
              <a:chExt cx="665163" cy="655637"/>
            </a:xfrm>
          </p:grpSpPr>
          <p:sp>
            <p:nvSpPr>
              <p:cNvPr id="206"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207"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208"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209"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210" name="Group 209"/>
          <p:cNvGrpSpPr/>
          <p:nvPr/>
        </p:nvGrpSpPr>
        <p:grpSpPr>
          <a:xfrm>
            <a:off x="9112668" y="4613548"/>
            <a:ext cx="802352" cy="802352"/>
            <a:chOff x="7698762" y="2205720"/>
            <a:chExt cx="802466" cy="802466"/>
          </a:xfrm>
        </p:grpSpPr>
        <p:sp>
          <p:nvSpPr>
            <p:cNvPr id="211" name="Oval 210"/>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2" name="Group 211"/>
            <p:cNvGrpSpPr/>
            <p:nvPr/>
          </p:nvGrpSpPr>
          <p:grpSpPr>
            <a:xfrm>
              <a:off x="7869696" y="2425433"/>
              <a:ext cx="446908" cy="366754"/>
              <a:chOff x="997724" y="2784661"/>
              <a:chExt cx="817590" cy="670956"/>
            </a:xfrm>
          </p:grpSpPr>
          <p:sp>
            <p:nvSpPr>
              <p:cNvPr id="213"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app icon"/>
          <p:cNvGrpSpPr/>
          <p:nvPr/>
        </p:nvGrpSpPr>
        <p:grpSpPr>
          <a:xfrm>
            <a:off x="4314845" y="4212697"/>
            <a:ext cx="801700" cy="801700"/>
            <a:chOff x="212387" y="4377392"/>
            <a:chExt cx="891295" cy="891295"/>
          </a:xfrm>
        </p:grpSpPr>
        <p:sp>
          <p:nvSpPr>
            <p:cNvPr id="95" name="Oval 94"/>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6" name="Group 95"/>
            <p:cNvGrpSpPr/>
            <p:nvPr/>
          </p:nvGrpSpPr>
          <p:grpSpPr>
            <a:xfrm>
              <a:off x="440093" y="4621949"/>
              <a:ext cx="420968" cy="414938"/>
              <a:chOff x="9168011" y="5170684"/>
              <a:chExt cx="665163" cy="655637"/>
            </a:xfrm>
          </p:grpSpPr>
          <p:sp>
            <p:nvSpPr>
              <p:cNvPr id="97"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98"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99"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12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26" name="Group 25"/>
          <p:cNvGrpSpPr/>
          <p:nvPr/>
        </p:nvGrpSpPr>
        <p:grpSpPr>
          <a:xfrm>
            <a:off x="1004819" y="5840585"/>
            <a:ext cx="802352" cy="802352"/>
            <a:chOff x="7698762" y="2205720"/>
            <a:chExt cx="802466" cy="802466"/>
          </a:xfrm>
        </p:grpSpPr>
        <p:sp>
          <p:nvSpPr>
            <p:cNvPr id="59" name="Oval 58"/>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p:cNvGrpSpPr/>
            <p:nvPr/>
          </p:nvGrpSpPr>
          <p:grpSpPr>
            <a:xfrm>
              <a:off x="7869696" y="2425433"/>
              <a:ext cx="446908" cy="366754"/>
              <a:chOff x="997724" y="2784661"/>
              <a:chExt cx="817590" cy="670956"/>
            </a:xfrm>
          </p:grpSpPr>
          <p:sp>
            <p:nvSpPr>
              <p:cNvPr id="168"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7" name="data icon"/>
          <p:cNvGrpSpPr/>
          <p:nvPr/>
        </p:nvGrpSpPr>
        <p:grpSpPr>
          <a:xfrm>
            <a:off x="3704855" y="2776889"/>
            <a:ext cx="722084" cy="722084"/>
            <a:chOff x="198951" y="5530831"/>
            <a:chExt cx="891295" cy="891295"/>
          </a:xfrm>
        </p:grpSpPr>
        <p:sp>
          <p:nvSpPr>
            <p:cNvPr id="148" name="Oval 147"/>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9" name="Group 148"/>
            <p:cNvGrpSpPr/>
            <p:nvPr/>
          </p:nvGrpSpPr>
          <p:grpSpPr>
            <a:xfrm>
              <a:off x="476195" y="5758998"/>
              <a:ext cx="346766" cy="459370"/>
              <a:chOff x="7063209" y="2163774"/>
              <a:chExt cx="658103" cy="834116"/>
            </a:xfrm>
          </p:grpSpPr>
          <p:sp>
            <p:nvSpPr>
              <p:cNvPr id="150"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6"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7"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8"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59"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0"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61"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 name="device icon"/>
          <p:cNvGrpSpPr/>
          <p:nvPr/>
        </p:nvGrpSpPr>
        <p:grpSpPr>
          <a:xfrm>
            <a:off x="3617289" y="5531000"/>
            <a:ext cx="801700" cy="801700"/>
            <a:chOff x="8997952" y="1475844"/>
            <a:chExt cx="1187754" cy="1187754"/>
          </a:xfrm>
        </p:grpSpPr>
        <p:sp>
          <p:nvSpPr>
            <p:cNvPr id="104" name="Oval 103"/>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5" name="Group 104"/>
            <p:cNvGrpSpPr/>
            <p:nvPr/>
          </p:nvGrpSpPr>
          <p:grpSpPr>
            <a:xfrm>
              <a:off x="9290156" y="1848014"/>
              <a:ext cx="582659" cy="488371"/>
              <a:chOff x="4947743" y="5339803"/>
              <a:chExt cx="834475" cy="706436"/>
            </a:xfrm>
          </p:grpSpPr>
          <p:sp>
            <p:nvSpPr>
              <p:cNvPr id="106"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10"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11"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8" name="Group 127"/>
          <p:cNvGrpSpPr/>
          <p:nvPr/>
        </p:nvGrpSpPr>
        <p:grpSpPr>
          <a:xfrm>
            <a:off x="1554554" y="3026652"/>
            <a:ext cx="1124552" cy="1124552"/>
            <a:chOff x="7698762" y="2205720"/>
            <a:chExt cx="802466" cy="802466"/>
          </a:xfrm>
        </p:grpSpPr>
        <p:sp>
          <p:nvSpPr>
            <p:cNvPr id="129" name="Oval 128"/>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0" name="Group 129"/>
            <p:cNvGrpSpPr/>
            <p:nvPr/>
          </p:nvGrpSpPr>
          <p:grpSpPr>
            <a:xfrm>
              <a:off x="7869696" y="2425433"/>
              <a:ext cx="446908" cy="366754"/>
              <a:chOff x="997724" y="2784661"/>
              <a:chExt cx="817590" cy="670956"/>
            </a:xfrm>
          </p:grpSpPr>
          <p:sp>
            <p:nvSpPr>
              <p:cNvPr id="131"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7" name="data icon"/>
          <p:cNvGrpSpPr/>
          <p:nvPr/>
        </p:nvGrpSpPr>
        <p:grpSpPr>
          <a:xfrm>
            <a:off x="2384500" y="4731574"/>
            <a:ext cx="801700" cy="801700"/>
            <a:chOff x="198951" y="5530831"/>
            <a:chExt cx="891295" cy="891295"/>
          </a:xfrm>
        </p:grpSpPr>
        <p:sp>
          <p:nvSpPr>
            <p:cNvPr id="175" name="Oval 174"/>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6" name="Group 175"/>
            <p:cNvGrpSpPr/>
            <p:nvPr/>
          </p:nvGrpSpPr>
          <p:grpSpPr>
            <a:xfrm>
              <a:off x="476195" y="5758998"/>
              <a:ext cx="346766" cy="459370"/>
              <a:chOff x="7063209" y="2163774"/>
              <a:chExt cx="658103" cy="834116"/>
            </a:xfrm>
          </p:grpSpPr>
          <p:sp>
            <p:nvSpPr>
              <p:cNvPr id="17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3"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4"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5"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6"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7"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sp>
            <p:nvSpPr>
              <p:cNvPr id="188"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9" name="app icon"/>
          <p:cNvGrpSpPr/>
          <p:nvPr/>
        </p:nvGrpSpPr>
        <p:grpSpPr>
          <a:xfrm>
            <a:off x="422186" y="4130458"/>
            <a:ext cx="801700" cy="801700"/>
            <a:chOff x="212387" y="4377392"/>
            <a:chExt cx="891295" cy="891295"/>
          </a:xfrm>
        </p:grpSpPr>
        <p:sp>
          <p:nvSpPr>
            <p:cNvPr id="190" name="Oval 189"/>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1" name="Group 190"/>
            <p:cNvGrpSpPr/>
            <p:nvPr/>
          </p:nvGrpSpPr>
          <p:grpSpPr>
            <a:xfrm>
              <a:off x="440093" y="4621949"/>
              <a:ext cx="420968" cy="414938"/>
              <a:chOff x="9168011" y="5170684"/>
              <a:chExt cx="665163" cy="655637"/>
            </a:xfrm>
          </p:grpSpPr>
          <p:sp>
            <p:nvSpPr>
              <p:cNvPr id="192"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193"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194"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195"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196" name="app icon"/>
          <p:cNvGrpSpPr/>
          <p:nvPr/>
        </p:nvGrpSpPr>
        <p:grpSpPr>
          <a:xfrm>
            <a:off x="5787541" y="1908910"/>
            <a:ext cx="801700" cy="801700"/>
            <a:chOff x="212387" y="4377392"/>
            <a:chExt cx="891295" cy="891295"/>
          </a:xfrm>
        </p:grpSpPr>
        <p:sp>
          <p:nvSpPr>
            <p:cNvPr id="197" name="Oval 196"/>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8" name="Group 197"/>
            <p:cNvGrpSpPr/>
            <p:nvPr/>
          </p:nvGrpSpPr>
          <p:grpSpPr>
            <a:xfrm>
              <a:off x="440093" y="4621949"/>
              <a:ext cx="420968" cy="414938"/>
              <a:chOff x="9168011" y="5170684"/>
              <a:chExt cx="665163" cy="655637"/>
            </a:xfrm>
          </p:grpSpPr>
          <p:sp>
            <p:nvSpPr>
              <p:cNvPr id="199"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200"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201"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20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219" name="Group 218"/>
          <p:cNvGrpSpPr/>
          <p:nvPr/>
        </p:nvGrpSpPr>
        <p:grpSpPr>
          <a:xfrm>
            <a:off x="5166581" y="3301266"/>
            <a:ext cx="802352" cy="802352"/>
            <a:chOff x="7698762" y="2205720"/>
            <a:chExt cx="802466" cy="802466"/>
          </a:xfrm>
        </p:grpSpPr>
        <p:sp>
          <p:nvSpPr>
            <p:cNvPr id="220" name="Oval 219"/>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5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1" name="Group 220"/>
            <p:cNvGrpSpPr/>
            <p:nvPr/>
          </p:nvGrpSpPr>
          <p:grpSpPr>
            <a:xfrm>
              <a:off x="7869696" y="2425433"/>
              <a:ext cx="446908" cy="366754"/>
              <a:chOff x="997724" y="2784661"/>
              <a:chExt cx="817590" cy="670956"/>
            </a:xfrm>
          </p:grpSpPr>
          <p:sp>
            <p:nvSpPr>
              <p:cNvPr id="222"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Cloud 8"/>
          <p:cNvGrpSpPr/>
          <p:nvPr/>
        </p:nvGrpSpPr>
        <p:grpSpPr>
          <a:xfrm>
            <a:off x="10568544" y="2241347"/>
            <a:ext cx="988790" cy="599418"/>
            <a:chOff x="10559830" y="1956596"/>
            <a:chExt cx="988930" cy="599503"/>
          </a:xfrm>
        </p:grpSpPr>
        <p:sp>
          <p:nvSpPr>
            <p:cNvPr id="240" name="Freeform 5"/>
            <p:cNvSpPr>
              <a:spLocks/>
            </p:cNvSpPr>
            <p:nvPr/>
          </p:nvSpPr>
          <p:spPr bwMode="auto">
            <a:xfrm>
              <a:off x="10559830" y="1956596"/>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46" name="Picture 34"/>
            <p:cNvPicPr>
              <a:picLocks noChangeAspect="1" noChangeArrowheads="1"/>
            </p:cNvPicPr>
            <p:nvPr/>
          </p:nvPicPr>
          <p:blipFill>
            <a:blip r:embed="rId3"/>
            <a:stretch>
              <a:fillRect/>
            </a:stretch>
          </p:blipFill>
          <p:spPr bwMode="auto">
            <a:xfrm>
              <a:off x="10825695" y="2025019"/>
              <a:ext cx="457200" cy="45720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4" name="Cloud 7"/>
          <p:cNvGrpSpPr/>
          <p:nvPr/>
        </p:nvGrpSpPr>
        <p:grpSpPr>
          <a:xfrm>
            <a:off x="7476433" y="1681287"/>
            <a:ext cx="988790" cy="599418"/>
            <a:chOff x="6849984" y="1708560"/>
            <a:chExt cx="988930" cy="599503"/>
          </a:xfrm>
        </p:grpSpPr>
        <p:sp>
          <p:nvSpPr>
            <p:cNvPr id="242" name="Freeform 5"/>
            <p:cNvSpPr>
              <a:spLocks/>
            </p:cNvSpPr>
            <p:nvPr/>
          </p:nvSpPr>
          <p:spPr bwMode="auto">
            <a:xfrm>
              <a:off x="6849984" y="1708560"/>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48" name="Picture 247"/>
            <p:cNvPicPr>
              <a:picLocks noChangeAspect="1" noChangeArrowheads="1"/>
            </p:cNvPicPr>
            <p:nvPr/>
          </p:nvPicPr>
          <p:blipFill>
            <a:blip r:embed="rId4"/>
            <a:stretch>
              <a:fillRect/>
            </a:stretch>
          </p:blipFill>
          <p:spPr bwMode="auto">
            <a:xfrm>
              <a:off x="7121412" y="1751877"/>
              <a:ext cx="457200" cy="457200"/>
            </a:xfrm>
            <a:prstGeom prst="ellipse">
              <a:avLst/>
            </a:prstGeom>
            <a:extLst>
              <a:ext uri="{909E8E84-426E-40DD-AFC4-6F175D3DCCD1}">
                <a14:hiddenFill xmlns:a14="http://schemas.microsoft.com/office/drawing/2010/main">
                  <a:solidFill>
                    <a:srgbClr val="FFFFFF"/>
                  </a:solidFill>
                </a14:hiddenFill>
              </a:ext>
            </a:extLst>
          </p:spPr>
        </p:pic>
      </p:grpSp>
      <p:grpSp>
        <p:nvGrpSpPr>
          <p:cNvPr id="3" name="Cloud 6"/>
          <p:cNvGrpSpPr/>
          <p:nvPr/>
        </p:nvGrpSpPr>
        <p:grpSpPr>
          <a:xfrm>
            <a:off x="2312290" y="2138829"/>
            <a:ext cx="988790" cy="599418"/>
            <a:chOff x="2044670" y="2055314"/>
            <a:chExt cx="988930" cy="599503"/>
          </a:xfrm>
        </p:grpSpPr>
        <p:sp>
          <p:nvSpPr>
            <p:cNvPr id="244" name="Freeform 5"/>
            <p:cNvSpPr>
              <a:spLocks/>
            </p:cNvSpPr>
            <p:nvPr/>
          </p:nvSpPr>
          <p:spPr bwMode="auto">
            <a:xfrm>
              <a:off x="2044670" y="2055314"/>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Isosceles Triangle 345">
              <a:extLst>
                <a:ext uri="{FF2B5EF4-FFF2-40B4-BE49-F238E27FC236}">
                  <a16:creationId xmlns:a16="http://schemas.microsoft.com/office/drawing/2014/main" id="{2A910951-5E0A-438F-A680-A582D66644CB}"/>
                </a:ext>
              </a:extLst>
            </p:cNvPr>
            <p:cNvSpPr>
              <a:spLocks noChangeAspect="1"/>
            </p:cNvSpPr>
            <p:nvPr/>
          </p:nvSpPr>
          <p:spPr bwMode="auto">
            <a:xfrm>
              <a:off x="2317215" y="2140020"/>
              <a:ext cx="466710" cy="402336"/>
            </a:xfrm>
            <a:prstGeom prst="triangle">
              <a:avLst/>
            </a:pr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Freeform: Shape 244"/>
            <p:cNvSpPr>
              <a:spLocks noChangeAspect="1"/>
            </p:cNvSpPr>
            <p:nvPr/>
          </p:nvSpPr>
          <p:spPr bwMode="auto">
            <a:xfrm>
              <a:off x="2317215" y="2140832"/>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tx2"/>
            </a:solidFill>
            <a:ln w="1524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Cloud 5"/>
          <p:cNvGrpSpPr/>
          <p:nvPr/>
        </p:nvGrpSpPr>
        <p:grpSpPr>
          <a:xfrm>
            <a:off x="9508041" y="3127555"/>
            <a:ext cx="1561811" cy="946792"/>
            <a:chOff x="8516083" y="2499299"/>
            <a:chExt cx="988930" cy="599503"/>
          </a:xfrm>
        </p:grpSpPr>
        <p:sp>
          <p:nvSpPr>
            <p:cNvPr id="241" name="Freeform 5"/>
            <p:cNvSpPr>
              <a:spLocks/>
            </p:cNvSpPr>
            <p:nvPr/>
          </p:nvSpPr>
          <p:spPr bwMode="auto">
            <a:xfrm>
              <a:off x="8516083" y="24992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9" name="Picture 228"/>
            <p:cNvPicPr>
              <a:picLocks noChangeAspect="1"/>
            </p:cNvPicPr>
            <p:nvPr/>
          </p:nvPicPr>
          <p:blipFill>
            <a:blip r:embed="rId5"/>
            <a:stretch>
              <a:fillRect/>
            </a:stretch>
          </p:blipFill>
          <p:spPr>
            <a:xfrm>
              <a:off x="8791368" y="2561926"/>
              <a:ext cx="457200" cy="457200"/>
            </a:xfrm>
            <a:prstGeom prst="ellipse">
              <a:avLst/>
            </a:prstGeom>
          </p:spPr>
        </p:pic>
      </p:grpSp>
      <p:grpSp>
        <p:nvGrpSpPr>
          <p:cNvPr id="18" name="Cloud 4"/>
          <p:cNvGrpSpPr/>
          <p:nvPr/>
        </p:nvGrpSpPr>
        <p:grpSpPr>
          <a:xfrm>
            <a:off x="154007" y="2464668"/>
            <a:ext cx="1346388" cy="823998"/>
            <a:chOff x="510813" y="1846999"/>
            <a:chExt cx="988930" cy="605231"/>
          </a:xfrm>
        </p:grpSpPr>
        <p:sp>
          <p:nvSpPr>
            <p:cNvPr id="237" name="Freeform 5"/>
            <p:cNvSpPr>
              <a:spLocks/>
            </p:cNvSpPr>
            <p:nvPr/>
          </p:nvSpPr>
          <p:spPr bwMode="auto">
            <a:xfrm>
              <a:off x="510813" y="18469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31" name="Picture 230"/>
            <p:cNvPicPr>
              <a:picLocks noChangeAspect="1"/>
            </p:cNvPicPr>
            <p:nvPr/>
          </p:nvPicPr>
          <p:blipFill>
            <a:blip r:embed="rId6"/>
            <a:stretch>
              <a:fillRect/>
            </a:stretch>
          </p:blipFill>
          <p:spPr>
            <a:xfrm>
              <a:off x="766137" y="1941362"/>
              <a:ext cx="510868" cy="510868"/>
            </a:xfrm>
            <a:prstGeom prst="rect">
              <a:avLst/>
            </a:prstGeom>
          </p:spPr>
        </p:pic>
      </p:grpSp>
      <p:grpSp>
        <p:nvGrpSpPr>
          <p:cNvPr id="14" name="Cloud 3"/>
          <p:cNvGrpSpPr/>
          <p:nvPr/>
        </p:nvGrpSpPr>
        <p:grpSpPr>
          <a:xfrm>
            <a:off x="9184619" y="2045411"/>
            <a:ext cx="988790" cy="599418"/>
            <a:chOff x="9185057" y="1427683"/>
            <a:chExt cx="988930" cy="599503"/>
          </a:xfrm>
        </p:grpSpPr>
        <p:sp>
          <p:nvSpPr>
            <p:cNvPr id="239" name="Freeform 5"/>
            <p:cNvSpPr>
              <a:spLocks/>
            </p:cNvSpPr>
            <p:nvPr/>
          </p:nvSpPr>
          <p:spPr bwMode="auto">
            <a:xfrm>
              <a:off x="9185057" y="142768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32" name="Picture 231"/>
            <p:cNvPicPr>
              <a:picLocks noChangeAspect="1"/>
            </p:cNvPicPr>
            <p:nvPr/>
          </p:nvPicPr>
          <p:blipFill>
            <a:blip r:embed="rId7"/>
            <a:stretch>
              <a:fillRect/>
            </a:stretch>
          </p:blipFill>
          <p:spPr>
            <a:xfrm>
              <a:off x="9469662" y="1523543"/>
              <a:ext cx="445899" cy="445899"/>
            </a:xfrm>
            <a:prstGeom prst="rect">
              <a:avLst/>
            </a:prstGeom>
          </p:spPr>
        </p:pic>
      </p:grpSp>
      <p:grpSp>
        <p:nvGrpSpPr>
          <p:cNvPr id="12" name="Cloud 2"/>
          <p:cNvGrpSpPr/>
          <p:nvPr/>
        </p:nvGrpSpPr>
        <p:grpSpPr>
          <a:xfrm>
            <a:off x="2612998" y="3649052"/>
            <a:ext cx="1361704" cy="825484"/>
            <a:chOff x="2738814" y="2609939"/>
            <a:chExt cx="988930" cy="599503"/>
          </a:xfrm>
        </p:grpSpPr>
        <p:sp>
          <p:nvSpPr>
            <p:cNvPr id="238" name="Freeform 5"/>
            <p:cNvSpPr>
              <a:spLocks/>
            </p:cNvSpPr>
            <p:nvPr/>
          </p:nvSpPr>
          <p:spPr bwMode="auto">
            <a:xfrm>
              <a:off x="2738814" y="260993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30" name="Picture 229"/>
            <p:cNvPicPr>
              <a:picLocks noChangeAspect="1"/>
            </p:cNvPicPr>
            <p:nvPr/>
          </p:nvPicPr>
          <p:blipFill>
            <a:blip r:embed="rId8"/>
            <a:stretch>
              <a:fillRect/>
            </a:stretch>
          </p:blipFill>
          <p:spPr>
            <a:xfrm>
              <a:off x="3059848" y="2791568"/>
              <a:ext cx="346863" cy="346863"/>
            </a:xfrm>
            <a:prstGeom prst="rect">
              <a:avLst/>
            </a:prstGeom>
          </p:spPr>
        </p:pic>
      </p:grpSp>
      <p:sp>
        <p:nvSpPr>
          <p:cNvPr id="324" name="TextBox 323">
            <a:extLst>
              <a:ext uri="{FF2B5EF4-FFF2-40B4-BE49-F238E27FC236}">
                <a16:creationId xmlns:a16="http://schemas.microsoft.com/office/drawing/2014/main" id="{250A0170-7562-4B85-98BE-E8F925F76DF5}"/>
              </a:ext>
            </a:extLst>
          </p:cNvPr>
          <p:cNvSpPr txBox="1"/>
          <p:nvPr/>
        </p:nvSpPr>
        <p:spPr>
          <a:xfrm>
            <a:off x="412138" y="222029"/>
            <a:ext cx="7819466" cy="1176733"/>
          </a:xfrm>
          <a:prstGeom prst="rect">
            <a:avLst/>
          </a:prstGeom>
          <a:noFill/>
        </p:spPr>
        <p:txBody>
          <a:bodyPr wrap="square" rtlCol="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3921"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In a world without boundaries, </a:t>
            </a:r>
            <a:br>
              <a:rPr kumimoji="0" lang="en-US" sz="3921"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r>
              <a:rPr kumimoji="0" lang="en-US" sz="3921"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data lives and travels </a:t>
            </a:r>
            <a:r>
              <a:rPr kumimoji="0" lang="en-US" sz="3921" b="1"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everywhere</a:t>
            </a:r>
            <a:r>
              <a:rPr kumimoji="0" lang="en-US" sz="3921"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t>
            </a:r>
          </a:p>
        </p:txBody>
      </p:sp>
      <p:grpSp>
        <p:nvGrpSpPr>
          <p:cNvPr id="343" name="Cloud 1">
            <a:extLst>
              <a:ext uri="{FF2B5EF4-FFF2-40B4-BE49-F238E27FC236}">
                <a16:creationId xmlns:a16="http://schemas.microsoft.com/office/drawing/2014/main" id="{E24F4D8F-8810-4DF2-8EF5-779204C2E0CD}"/>
              </a:ext>
            </a:extLst>
          </p:cNvPr>
          <p:cNvGrpSpPr/>
          <p:nvPr/>
        </p:nvGrpSpPr>
        <p:grpSpPr>
          <a:xfrm>
            <a:off x="4253900" y="1827311"/>
            <a:ext cx="988790" cy="599418"/>
            <a:chOff x="4581980" y="1374053"/>
            <a:chExt cx="988930" cy="599503"/>
          </a:xfrm>
        </p:grpSpPr>
        <p:sp>
          <p:nvSpPr>
            <p:cNvPr id="344" name="Freeform 5">
              <a:extLst>
                <a:ext uri="{FF2B5EF4-FFF2-40B4-BE49-F238E27FC236}">
                  <a16:creationId xmlns:a16="http://schemas.microsoft.com/office/drawing/2014/main" id="{0CCA8863-28CE-40FA-888B-E537AB6F3F21}"/>
                </a:ext>
              </a:extLst>
            </p:cNvPr>
            <p:cNvSpPr>
              <a:spLocks/>
            </p:cNvSpPr>
            <p:nvPr/>
          </p:nvSpPr>
          <p:spPr bwMode="auto">
            <a:xfrm>
              <a:off x="4581980" y="137405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47" name="Picture 346">
              <a:extLst>
                <a:ext uri="{FF2B5EF4-FFF2-40B4-BE49-F238E27FC236}">
                  <a16:creationId xmlns:a16="http://schemas.microsoft.com/office/drawing/2014/main" id="{B7B56E2C-6423-49F5-909F-20D95CE83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8504" y="1657505"/>
              <a:ext cx="831991" cy="175155"/>
            </a:xfrm>
            <a:prstGeom prst="rect">
              <a:avLst/>
            </a:prstGeom>
          </p:spPr>
        </p:pic>
      </p:grpSp>
      <p:cxnSp>
        <p:nvCxnSpPr>
          <p:cNvPr id="369" name="Straight Connector 368">
            <a:extLst>
              <a:ext uri="{FF2B5EF4-FFF2-40B4-BE49-F238E27FC236}">
                <a16:creationId xmlns:a16="http://schemas.microsoft.com/office/drawing/2014/main" id="{53C21D79-DEB5-4422-BA3D-430C7DACEA77}"/>
              </a:ext>
            </a:extLst>
          </p:cNvPr>
          <p:cNvCxnSpPr>
            <a:cxnSpLocks/>
            <a:endCxn id="350" idx="2"/>
          </p:cNvCxnSpPr>
          <p:nvPr/>
        </p:nvCxnSpPr>
        <p:spPr>
          <a:xfrm flipV="1">
            <a:off x="4418188" y="5537030"/>
            <a:ext cx="1122567" cy="3412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11202BCE-D3D9-4A3E-8BE7-E096734A1AC3}"/>
              </a:ext>
            </a:extLst>
          </p:cNvPr>
          <p:cNvCxnSpPr>
            <a:cxnSpLocks/>
            <a:stCxn id="350" idx="0"/>
            <a:endCxn id="220" idx="4"/>
          </p:cNvCxnSpPr>
          <p:nvPr/>
        </p:nvCxnSpPr>
        <p:spPr>
          <a:xfrm flipH="1" flipV="1">
            <a:off x="5567757" y="4103618"/>
            <a:ext cx="535274" cy="87113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2FFED9E-BECE-4A68-8F9E-A6DA6D4CA3AE}"/>
              </a:ext>
            </a:extLst>
          </p:cNvPr>
          <p:cNvCxnSpPr>
            <a:cxnSpLocks/>
            <a:stCxn id="138" idx="3"/>
            <a:endCxn id="350" idx="7"/>
          </p:cNvCxnSpPr>
          <p:nvPr/>
        </p:nvCxnSpPr>
        <p:spPr>
          <a:xfrm flipH="1">
            <a:off x="6500620" y="4566489"/>
            <a:ext cx="120157" cy="5729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1FEBB1A-723A-4E8D-BF07-FC155A433222}"/>
              </a:ext>
            </a:extLst>
          </p:cNvPr>
          <p:cNvCxnSpPr>
            <a:cxnSpLocks/>
            <a:stCxn id="55" idx="7"/>
            <a:endCxn id="89" idx="3"/>
          </p:cNvCxnSpPr>
          <p:nvPr/>
        </p:nvCxnSpPr>
        <p:spPr>
          <a:xfrm flipV="1">
            <a:off x="7741542" y="5147450"/>
            <a:ext cx="233491" cy="8086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5BC9443F-A5BE-4347-8758-4074A8C1F096}"/>
              </a:ext>
            </a:extLst>
          </p:cNvPr>
          <p:cNvCxnSpPr>
            <a:cxnSpLocks/>
            <a:stCxn id="211" idx="2"/>
            <a:endCxn id="89" idx="6"/>
          </p:cNvCxnSpPr>
          <p:nvPr/>
        </p:nvCxnSpPr>
        <p:spPr>
          <a:xfrm flipH="1" flipV="1">
            <a:off x="8659326" y="4864006"/>
            <a:ext cx="453342" cy="1507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A682D201-5457-4D30-A5FB-1BD84FC71CC2}"/>
              </a:ext>
            </a:extLst>
          </p:cNvPr>
          <p:cNvCxnSpPr>
            <a:cxnSpLocks/>
            <a:stCxn id="55" idx="1"/>
            <a:endCxn id="350" idx="6"/>
          </p:cNvCxnSpPr>
          <p:nvPr/>
        </p:nvCxnSpPr>
        <p:spPr>
          <a:xfrm flipH="1" flipV="1">
            <a:off x="6665307" y="5537030"/>
            <a:ext cx="509348" cy="4190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397018DA-1B62-4BE7-A9B1-852EFE3F45B8}"/>
              </a:ext>
            </a:extLst>
          </p:cNvPr>
          <p:cNvCxnSpPr>
            <a:cxnSpLocks/>
            <a:stCxn id="344" idx="4"/>
            <a:endCxn id="197" idx="2"/>
          </p:cNvCxnSpPr>
          <p:nvPr/>
        </p:nvCxnSpPr>
        <p:spPr>
          <a:xfrm>
            <a:off x="5242690" y="2201947"/>
            <a:ext cx="544851" cy="1078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DBD1B00-FA82-4212-BE32-113B1C05B541}"/>
              </a:ext>
            </a:extLst>
          </p:cNvPr>
          <p:cNvCxnSpPr>
            <a:cxnSpLocks/>
            <a:stCxn id="197" idx="6"/>
            <a:endCxn id="242" idx="7"/>
          </p:cNvCxnSpPr>
          <p:nvPr/>
        </p:nvCxnSpPr>
        <p:spPr>
          <a:xfrm flipV="1">
            <a:off x="6589241" y="2100880"/>
            <a:ext cx="887192" cy="20888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993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48148E-6 L 0.12318 -1.48148E-6 " pathEditMode="relative" rAng="0" ptsTypes="AA">
                                      <p:cBhvr>
                                        <p:cTn id="6" dur="1000" fill="hold"/>
                                        <p:tgtEl>
                                          <p:spTgt spid="2"/>
                                        </p:tgtEl>
                                        <p:attrNameLst>
                                          <p:attrName>ppt_x</p:attrName>
                                          <p:attrName>ppt_y</p:attrName>
                                        </p:attrNameLst>
                                      </p:cBhvr>
                                      <p:rCtr x="6159" y="0"/>
                                    </p:animMotion>
                                  </p:childTnLst>
                                </p:cTn>
                              </p:par>
                            </p:childTnLst>
                          </p:cTn>
                        </p:par>
                        <p:par>
                          <p:cTn id="7" fill="hold">
                            <p:stCondLst>
                              <p:cond delay="1000"/>
                            </p:stCondLst>
                            <p:childTnLst>
                              <p:par>
                                <p:cTn id="8" presetID="22" presetClass="entr" presetSubtype="1" fill="hold" nodeType="after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wipe(up)">
                                      <p:cBhvr>
                                        <p:cTn id="10" dur="250"/>
                                        <p:tgtEl>
                                          <p:spTgt spid="334"/>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50"/>
                                        <p:tgtEl>
                                          <p:spTgt spid="12"/>
                                        </p:tgtEl>
                                      </p:cBhvr>
                                    </p:animEffect>
                                  </p:childTnLst>
                                </p:cTn>
                              </p:par>
                              <p:par>
                                <p:cTn id="15" presetID="22" presetClass="entr" presetSubtype="1" fill="hold" nodeType="withEffect">
                                  <p:stCondLst>
                                    <p:cond delay="0"/>
                                  </p:stCondLst>
                                  <p:childTnLst>
                                    <p:set>
                                      <p:cBhvr>
                                        <p:cTn id="16" dur="1" fill="hold">
                                          <p:stCondLst>
                                            <p:cond delay="0"/>
                                          </p:stCondLst>
                                        </p:cTn>
                                        <p:tgtEl>
                                          <p:spTgt spid="329"/>
                                        </p:tgtEl>
                                        <p:attrNameLst>
                                          <p:attrName>style.visibility</p:attrName>
                                        </p:attrNameLst>
                                      </p:cBhvr>
                                      <p:to>
                                        <p:strVal val="visible"/>
                                      </p:to>
                                    </p:set>
                                    <p:animEffect transition="in" filter="wipe(up)">
                                      <p:cBhvr>
                                        <p:cTn id="17" dur="250"/>
                                        <p:tgtEl>
                                          <p:spTgt spid="32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childTnLst>
                          </p:cTn>
                        </p:par>
                        <p:par>
                          <p:cTn id="22" fill="hold">
                            <p:stCondLst>
                              <p:cond delay="1750"/>
                            </p:stCondLst>
                            <p:childTnLst>
                              <p:par>
                                <p:cTn id="23" presetID="22" presetClass="entr" presetSubtype="8" fill="hold" nodeType="afterEffect">
                                  <p:stCondLst>
                                    <p:cond delay="0"/>
                                  </p:stCondLst>
                                  <p:childTnLst>
                                    <p:set>
                                      <p:cBhvr>
                                        <p:cTn id="24" dur="1" fill="hold">
                                          <p:stCondLst>
                                            <p:cond delay="0"/>
                                          </p:stCondLst>
                                        </p:cTn>
                                        <p:tgtEl>
                                          <p:spTgt spid="355"/>
                                        </p:tgtEl>
                                        <p:attrNameLst>
                                          <p:attrName>style.visibility</p:attrName>
                                        </p:attrNameLst>
                                      </p:cBhvr>
                                      <p:to>
                                        <p:strVal val="visible"/>
                                      </p:to>
                                    </p:set>
                                    <p:animEffect transition="in" filter="wipe(left)">
                                      <p:cBhvr>
                                        <p:cTn id="25" dur="250"/>
                                        <p:tgtEl>
                                          <p:spTgt spid="35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50"/>
                                        <p:tgtEl>
                                          <p:spTgt spid="18"/>
                                        </p:tgtEl>
                                      </p:cBhvr>
                                    </p:animEffect>
                                  </p:childTnLst>
                                </p:cTn>
                              </p:par>
                            </p:childTnLst>
                          </p:cTn>
                        </p:par>
                        <p:par>
                          <p:cTn id="30" fill="hold">
                            <p:stCondLst>
                              <p:cond delay="2250"/>
                            </p:stCondLst>
                            <p:childTnLst>
                              <p:par>
                                <p:cTn id="31" presetID="22" presetClass="entr" presetSubtype="1" fill="hold" nodeType="afterEffect">
                                  <p:stCondLst>
                                    <p:cond delay="0"/>
                                  </p:stCondLst>
                                  <p:childTnLst>
                                    <p:set>
                                      <p:cBhvr>
                                        <p:cTn id="32" dur="1" fill="hold">
                                          <p:stCondLst>
                                            <p:cond delay="0"/>
                                          </p:stCondLst>
                                        </p:cTn>
                                        <p:tgtEl>
                                          <p:spTgt spid="274"/>
                                        </p:tgtEl>
                                        <p:attrNameLst>
                                          <p:attrName>style.visibility</p:attrName>
                                        </p:attrNameLst>
                                      </p:cBhvr>
                                      <p:to>
                                        <p:strVal val="visible"/>
                                      </p:to>
                                    </p:set>
                                    <p:animEffect transition="in" filter="wipe(up)">
                                      <p:cBhvr>
                                        <p:cTn id="33" dur="250"/>
                                        <p:tgtEl>
                                          <p:spTgt spid="27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childTnLst>
                          </p:cTn>
                        </p:par>
                        <p:par>
                          <p:cTn id="38" fill="hold">
                            <p:stCondLst>
                              <p:cond delay="2750"/>
                            </p:stCondLst>
                            <p:childTnLst>
                              <p:par>
                                <p:cTn id="39" presetID="22" presetClass="entr" presetSubtype="1" fill="hold" nodeType="afterEffect">
                                  <p:stCondLst>
                                    <p:cond delay="0"/>
                                  </p:stCondLst>
                                  <p:childTnLst>
                                    <p:set>
                                      <p:cBhvr>
                                        <p:cTn id="40" dur="1" fill="hold">
                                          <p:stCondLst>
                                            <p:cond delay="0"/>
                                          </p:stCondLst>
                                        </p:cTn>
                                        <p:tgtEl>
                                          <p:spTgt spid="349"/>
                                        </p:tgtEl>
                                        <p:attrNameLst>
                                          <p:attrName>style.visibility</p:attrName>
                                        </p:attrNameLst>
                                      </p:cBhvr>
                                      <p:to>
                                        <p:strVal val="visible"/>
                                      </p:to>
                                    </p:set>
                                    <p:animEffect transition="in" filter="wipe(up)">
                                      <p:cBhvr>
                                        <p:cTn id="41" dur="250"/>
                                        <p:tgtEl>
                                          <p:spTgt spid="349"/>
                                        </p:tgtEl>
                                      </p:cBhvr>
                                    </p:animEffect>
                                  </p:childTnLst>
                                </p:cTn>
                              </p:par>
                              <p:par>
                                <p:cTn id="42" presetID="22" presetClass="entr" presetSubtype="4" fill="hold" nodeType="withEffect">
                                  <p:stCondLst>
                                    <p:cond delay="0"/>
                                  </p:stCondLst>
                                  <p:childTnLst>
                                    <p:set>
                                      <p:cBhvr>
                                        <p:cTn id="43" dur="1" fill="hold">
                                          <p:stCondLst>
                                            <p:cond delay="0"/>
                                          </p:stCondLst>
                                        </p:cTn>
                                        <p:tgtEl>
                                          <p:spTgt spid="352"/>
                                        </p:tgtEl>
                                        <p:attrNameLst>
                                          <p:attrName>style.visibility</p:attrName>
                                        </p:attrNameLst>
                                      </p:cBhvr>
                                      <p:to>
                                        <p:strVal val="visible"/>
                                      </p:to>
                                    </p:set>
                                    <p:animEffect transition="in" filter="wipe(down)">
                                      <p:cBhvr>
                                        <p:cTn id="44" dur="250"/>
                                        <p:tgtEl>
                                          <p:spTgt spid="352"/>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250"/>
                                        <p:tgtEl>
                                          <p:spTgt spid="3"/>
                                        </p:tgtEl>
                                      </p:cBhvr>
                                    </p:animEffect>
                                  </p:childTnLst>
                                </p:cTn>
                              </p:par>
                            </p:childTnLst>
                          </p:cTn>
                        </p:par>
                        <p:par>
                          <p:cTn id="49" fill="hold">
                            <p:stCondLst>
                              <p:cond delay="3250"/>
                            </p:stCondLst>
                            <p:childTnLst>
                              <p:par>
                                <p:cTn id="50" presetID="22" presetClass="entr" presetSubtype="1" fill="hold" nodeType="after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wipe(up)">
                                      <p:cBhvr>
                                        <p:cTn id="52" dur="250"/>
                                        <p:tgtEl>
                                          <p:spTgt spid="283"/>
                                        </p:tgtEl>
                                      </p:cBhvr>
                                    </p:animEffect>
                                  </p:childTnLst>
                                </p:cTn>
                              </p:par>
                              <p:par>
                                <p:cTn id="53" presetID="22" presetClass="entr" presetSubtype="8" fill="hold" nodeType="withEffect">
                                  <p:stCondLst>
                                    <p:cond delay="0"/>
                                  </p:stCondLst>
                                  <p:childTnLst>
                                    <p:set>
                                      <p:cBhvr>
                                        <p:cTn id="54" dur="1" fill="hold">
                                          <p:stCondLst>
                                            <p:cond delay="0"/>
                                          </p:stCondLst>
                                        </p:cTn>
                                        <p:tgtEl>
                                          <p:spTgt spid="333"/>
                                        </p:tgtEl>
                                        <p:attrNameLst>
                                          <p:attrName>style.visibility</p:attrName>
                                        </p:attrNameLst>
                                      </p:cBhvr>
                                      <p:to>
                                        <p:strVal val="visible"/>
                                      </p:to>
                                    </p:set>
                                    <p:animEffect transition="in" filter="wipe(left)">
                                      <p:cBhvr>
                                        <p:cTn id="55" dur="250"/>
                                        <p:tgtEl>
                                          <p:spTgt spid="333"/>
                                        </p:tgtEl>
                                      </p:cBhvr>
                                    </p:animEffect>
                                  </p:childTnLst>
                                </p:cTn>
                              </p:par>
                              <p:par>
                                <p:cTn id="56" presetID="22" presetClass="entr" presetSubtype="2" fill="hold" nodeType="withEffect">
                                  <p:stCondLst>
                                    <p:cond delay="0"/>
                                  </p:stCondLst>
                                  <p:childTnLst>
                                    <p:set>
                                      <p:cBhvr>
                                        <p:cTn id="57" dur="1" fill="hold">
                                          <p:stCondLst>
                                            <p:cond delay="0"/>
                                          </p:stCondLst>
                                        </p:cTn>
                                        <p:tgtEl>
                                          <p:spTgt spid="277"/>
                                        </p:tgtEl>
                                        <p:attrNameLst>
                                          <p:attrName>style.visibility</p:attrName>
                                        </p:attrNameLst>
                                      </p:cBhvr>
                                      <p:to>
                                        <p:strVal val="visible"/>
                                      </p:to>
                                    </p:set>
                                    <p:animEffect transition="in" filter="wipe(right)">
                                      <p:cBhvr>
                                        <p:cTn id="58" dur="250"/>
                                        <p:tgtEl>
                                          <p:spTgt spid="277"/>
                                        </p:tgtEl>
                                      </p:cBhvr>
                                    </p:animEffect>
                                  </p:childTnLst>
                                </p:cTn>
                              </p:par>
                              <p:par>
                                <p:cTn id="59" presetID="22" presetClass="entr" presetSubtype="1" fill="hold" nodeType="withEffect">
                                  <p:stCondLst>
                                    <p:cond delay="0"/>
                                  </p:stCondLst>
                                  <p:childTnLst>
                                    <p:set>
                                      <p:cBhvr>
                                        <p:cTn id="60" dur="1" fill="hold">
                                          <p:stCondLst>
                                            <p:cond delay="0"/>
                                          </p:stCondLst>
                                        </p:cTn>
                                        <p:tgtEl>
                                          <p:spTgt spid="280"/>
                                        </p:tgtEl>
                                        <p:attrNameLst>
                                          <p:attrName>style.visibility</p:attrName>
                                        </p:attrNameLst>
                                      </p:cBhvr>
                                      <p:to>
                                        <p:strVal val="visible"/>
                                      </p:to>
                                    </p:set>
                                    <p:animEffect transition="in" filter="wipe(up)">
                                      <p:cBhvr>
                                        <p:cTn id="61" dur="250"/>
                                        <p:tgtEl>
                                          <p:spTgt spid="280"/>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250"/>
                                        <p:tgtEl>
                                          <p:spTgt spid="4"/>
                                        </p:tgtEl>
                                      </p:cBhvr>
                                    </p:animEffect>
                                  </p:childTnLst>
                                </p:cTn>
                              </p:par>
                            </p:childTnLst>
                          </p:cTn>
                        </p:par>
                        <p:par>
                          <p:cTn id="66" fill="hold">
                            <p:stCondLst>
                              <p:cond delay="3750"/>
                            </p:stCondLst>
                            <p:childTnLst>
                              <p:par>
                                <p:cTn id="67" presetID="22" presetClass="entr" presetSubtype="1" fill="hold" nodeType="afterEffect">
                                  <p:stCondLst>
                                    <p:cond delay="0"/>
                                  </p:stCondLst>
                                  <p:childTnLst>
                                    <p:set>
                                      <p:cBhvr>
                                        <p:cTn id="68" dur="1" fill="hold">
                                          <p:stCondLst>
                                            <p:cond delay="0"/>
                                          </p:stCondLst>
                                        </p:cTn>
                                        <p:tgtEl>
                                          <p:spTgt spid="338"/>
                                        </p:tgtEl>
                                        <p:attrNameLst>
                                          <p:attrName>style.visibility</p:attrName>
                                        </p:attrNameLst>
                                      </p:cBhvr>
                                      <p:to>
                                        <p:strVal val="visible"/>
                                      </p:to>
                                    </p:set>
                                    <p:animEffect transition="in" filter="wipe(up)">
                                      <p:cBhvr>
                                        <p:cTn id="69" dur="250"/>
                                        <p:tgtEl>
                                          <p:spTgt spid="338"/>
                                        </p:tgtEl>
                                      </p:cBhvr>
                                    </p:animEffect>
                                  </p:childTnLst>
                                </p:cTn>
                              </p:par>
                              <p:par>
                                <p:cTn id="70" presetID="22" presetClass="entr" presetSubtype="1" fill="hold" nodeType="withEffect">
                                  <p:stCondLst>
                                    <p:cond delay="0"/>
                                  </p:stCondLst>
                                  <p:childTnLst>
                                    <p:set>
                                      <p:cBhvr>
                                        <p:cTn id="71" dur="1" fill="hold">
                                          <p:stCondLst>
                                            <p:cond delay="0"/>
                                          </p:stCondLst>
                                        </p:cTn>
                                        <p:tgtEl>
                                          <p:spTgt spid="339"/>
                                        </p:tgtEl>
                                        <p:attrNameLst>
                                          <p:attrName>style.visibility</p:attrName>
                                        </p:attrNameLst>
                                      </p:cBhvr>
                                      <p:to>
                                        <p:strVal val="visible"/>
                                      </p:to>
                                    </p:set>
                                    <p:animEffect transition="in" filter="wipe(up)">
                                      <p:cBhvr>
                                        <p:cTn id="72" dur="250"/>
                                        <p:tgtEl>
                                          <p:spTgt spid="339"/>
                                        </p:tgtEl>
                                      </p:cBhvr>
                                    </p:animEffect>
                                  </p:childTnLst>
                                </p:cTn>
                              </p:par>
                              <p:par>
                                <p:cTn id="73" presetID="22" presetClass="entr" presetSubtype="8" fill="hold" nodeType="withEffect">
                                  <p:stCondLst>
                                    <p:cond delay="0"/>
                                  </p:stCondLst>
                                  <p:childTnLst>
                                    <p:set>
                                      <p:cBhvr>
                                        <p:cTn id="74" dur="1" fill="hold">
                                          <p:stCondLst>
                                            <p:cond delay="0"/>
                                          </p:stCondLst>
                                        </p:cTn>
                                        <p:tgtEl>
                                          <p:spTgt spid="345"/>
                                        </p:tgtEl>
                                        <p:attrNameLst>
                                          <p:attrName>style.visibility</p:attrName>
                                        </p:attrNameLst>
                                      </p:cBhvr>
                                      <p:to>
                                        <p:strVal val="visible"/>
                                      </p:to>
                                    </p:set>
                                    <p:animEffect transition="in" filter="wipe(left)">
                                      <p:cBhvr>
                                        <p:cTn id="75" dur="250"/>
                                        <p:tgtEl>
                                          <p:spTgt spid="345"/>
                                        </p:tgtEl>
                                      </p:cBhvr>
                                    </p:animEffect>
                                  </p:childTnLst>
                                </p:cTn>
                              </p:par>
                            </p:childTnLst>
                          </p:cTn>
                        </p:par>
                        <p:par>
                          <p:cTn id="76" fill="hold">
                            <p:stCondLst>
                              <p:cond delay="4000"/>
                            </p:stCondLst>
                            <p:childTnLst>
                              <p:par>
                                <p:cTn id="77" presetID="10" presetClass="entr" presetSubtype="0"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250"/>
                                        <p:tgtEl>
                                          <p:spTgt spid="5"/>
                                        </p:tgtEl>
                                      </p:cBhvr>
                                    </p:animEffect>
                                  </p:childTnLst>
                                </p:cTn>
                              </p:par>
                            </p:childTnLst>
                          </p:cTn>
                        </p:par>
                        <p:par>
                          <p:cTn id="80" fill="hold">
                            <p:stCondLst>
                              <p:cond delay="4250"/>
                            </p:stCondLst>
                            <p:childTnLst>
                              <p:par>
                                <p:cTn id="81" presetID="22" presetClass="entr" presetSubtype="1" fill="hold" nodeType="afterEffect">
                                  <p:stCondLst>
                                    <p:cond delay="0"/>
                                  </p:stCondLst>
                                  <p:childTnLst>
                                    <p:set>
                                      <p:cBhvr>
                                        <p:cTn id="82" dur="1" fill="hold">
                                          <p:stCondLst>
                                            <p:cond delay="0"/>
                                          </p:stCondLst>
                                        </p:cTn>
                                        <p:tgtEl>
                                          <p:spTgt spid="358"/>
                                        </p:tgtEl>
                                        <p:attrNameLst>
                                          <p:attrName>style.visibility</p:attrName>
                                        </p:attrNameLst>
                                      </p:cBhvr>
                                      <p:to>
                                        <p:strVal val="visible"/>
                                      </p:to>
                                    </p:set>
                                    <p:animEffect transition="in" filter="wipe(up)">
                                      <p:cBhvr>
                                        <p:cTn id="83" dur="250"/>
                                        <p:tgtEl>
                                          <p:spTgt spid="358"/>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326"/>
                                        </p:tgtEl>
                                        <p:attrNameLst>
                                          <p:attrName>style.visibility</p:attrName>
                                        </p:attrNameLst>
                                      </p:cBhvr>
                                      <p:to>
                                        <p:strVal val="visible"/>
                                      </p:to>
                                    </p:set>
                                    <p:animEffect transition="in" filter="wipe(left)">
                                      <p:cBhvr>
                                        <p:cTn id="87" dur="250"/>
                                        <p:tgtEl>
                                          <p:spTgt spid="326"/>
                                        </p:tgtEl>
                                      </p:cBhvr>
                                    </p:animEffect>
                                  </p:childTnLst>
                                </p:cTn>
                              </p:par>
                              <p:par>
                                <p:cTn id="88" presetID="22" presetClass="entr" presetSubtype="8" fill="hold" nodeType="withEffect">
                                  <p:stCondLst>
                                    <p:cond delay="0"/>
                                  </p:stCondLst>
                                  <p:childTnLst>
                                    <p:set>
                                      <p:cBhvr>
                                        <p:cTn id="89" dur="1" fill="hold">
                                          <p:stCondLst>
                                            <p:cond delay="0"/>
                                          </p:stCondLst>
                                        </p:cTn>
                                        <p:tgtEl>
                                          <p:spTgt spid="325"/>
                                        </p:tgtEl>
                                        <p:attrNameLst>
                                          <p:attrName>style.visibility</p:attrName>
                                        </p:attrNameLst>
                                      </p:cBhvr>
                                      <p:to>
                                        <p:strVal val="visible"/>
                                      </p:to>
                                    </p:set>
                                    <p:animEffect transition="in" filter="wipe(left)">
                                      <p:cBhvr>
                                        <p:cTn id="90" dur="250"/>
                                        <p:tgtEl>
                                          <p:spTgt spid="325"/>
                                        </p:tgtEl>
                                      </p:cBhvr>
                                    </p:animEffect>
                                  </p:childTnLst>
                                </p:cTn>
                              </p:par>
                              <p:par>
                                <p:cTn id="91" presetID="22" presetClass="entr" presetSubtype="1" fill="hold" nodeType="withEffect">
                                  <p:stCondLst>
                                    <p:cond delay="0"/>
                                  </p:stCondLst>
                                  <p:childTnLst>
                                    <p:set>
                                      <p:cBhvr>
                                        <p:cTn id="92" dur="1" fill="hold">
                                          <p:stCondLst>
                                            <p:cond delay="0"/>
                                          </p:stCondLst>
                                        </p:cTn>
                                        <p:tgtEl>
                                          <p:spTgt spid="327"/>
                                        </p:tgtEl>
                                        <p:attrNameLst>
                                          <p:attrName>style.visibility</p:attrName>
                                        </p:attrNameLst>
                                      </p:cBhvr>
                                      <p:to>
                                        <p:strVal val="visible"/>
                                      </p:to>
                                    </p:set>
                                    <p:animEffect transition="in" filter="wipe(up)">
                                      <p:cBhvr>
                                        <p:cTn id="93" dur="250"/>
                                        <p:tgtEl>
                                          <p:spTgt spid="327"/>
                                        </p:tgtEl>
                                      </p:cBhvr>
                                    </p:animEffect>
                                  </p:childTnLst>
                                </p:cTn>
                              </p:par>
                            </p:childTnLst>
                          </p:cTn>
                        </p:par>
                        <p:par>
                          <p:cTn id="94" fill="hold">
                            <p:stCondLst>
                              <p:cond delay="4750"/>
                            </p:stCondLst>
                            <p:childTnLst>
                              <p:par>
                                <p:cTn id="95" presetID="22" presetClass="entr" presetSubtype="1" fill="hold" nodeType="afterEffect">
                                  <p:stCondLst>
                                    <p:cond delay="0"/>
                                  </p:stCondLst>
                                  <p:childTnLst>
                                    <p:set>
                                      <p:cBhvr>
                                        <p:cTn id="96" dur="1" fill="hold">
                                          <p:stCondLst>
                                            <p:cond delay="0"/>
                                          </p:stCondLst>
                                        </p:cTn>
                                        <p:tgtEl>
                                          <p:spTgt spid="328"/>
                                        </p:tgtEl>
                                        <p:attrNameLst>
                                          <p:attrName>style.visibility</p:attrName>
                                        </p:attrNameLst>
                                      </p:cBhvr>
                                      <p:to>
                                        <p:strVal val="visible"/>
                                      </p:to>
                                    </p:set>
                                    <p:animEffect transition="in" filter="wipe(up)">
                                      <p:cBhvr>
                                        <p:cTn id="97" dur="250"/>
                                        <p:tgtEl>
                                          <p:spTgt spid="328"/>
                                        </p:tgtEl>
                                      </p:cBhvr>
                                    </p:animEffect>
                                  </p:childTnLst>
                                </p:cTn>
                              </p:par>
                              <p:par>
                                <p:cTn id="98" presetID="22" presetClass="entr" presetSubtype="8" fill="hold" nodeType="withEffect">
                                  <p:stCondLst>
                                    <p:cond delay="0"/>
                                  </p:stCondLst>
                                  <p:childTnLst>
                                    <p:set>
                                      <p:cBhvr>
                                        <p:cTn id="99" dur="1" fill="hold">
                                          <p:stCondLst>
                                            <p:cond delay="0"/>
                                          </p:stCondLst>
                                        </p:cTn>
                                        <p:tgtEl>
                                          <p:spTgt spid="330"/>
                                        </p:tgtEl>
                                        <p:attrNameLst>
                                          <p:attrName>style.visibility</p:attrName>
                                        </p:attrNameLst>
                                      </p:cBhvr>
                                      <p:to>
                                        <p:strVal val="visible"/>
                                      </p:to>
                                    </p:set>
                                    <p:animEffect transition="in" filter="wipe(left)">
                                      <p:cBhvr>
                                        <p:cTn id="100" dur="250"/>
                                        <p:tgtEl>
                                          <p:spTgt spid="330"/>
                                        </p:tgtEl>
                                      </p:cBhvr>
                                    </p:animEffect>
                                  </p:childTnLst>
                                </p:cTn>
                              </p:par>
                            </p:childTnLst>
                          </p:cTn>
                        </p:par>
                        <p:par>
                          <p:cTn id="101" fill="hold">
                            <p:stCondLst>
                              <p:cond delay="5000"/>
                            </p:stCondLst>
                            <p:childTnLst>
                              <p:par>
                                <p:cTn id="102" presetID="22" presetClass="entr" presetSubtype="4" fill="hold" nodeType="afterEffect">
                                  <p:stCondLst>
                                    <p:cond delay="0"/>
                                  </p:stCondLst>
                                  <p:childTnLst>
                                    <p:set>
                                      <p:cBhvr>
                                        <p:cTn id="103" dur="1" fill="hold">
                                          <p:stCondLst>
                                            <p:cond delay="0"/>
                                          </p:stCondLst>
                                        </p:cTn>
                                        <p:tgtEl>
                                          <p:spTgt spid="335"/>
                                        </p:tgtEl>
                                        <p:attrNameLst>
                                          <p:attrName>style.visibility</p:attrName>
                                        </p:attrNameLst>
                                      </p:cBhvr>
                                      <p:to>
                                        <p:strVal val="visible"/>
                                      </p:to>
                                    </p:set>
                                    <p:animEffect transition="in" filter="wipe(down)">
                                      <p:cBhvr>
                                        <p:cTn id="104" dur="250"/>
                                        <p:tgtEl>
                                          <p:spTgt spid="335"/>
                                        </p:tgtEl>
                                      </p:cBhvr>
                                    </p:animEffect>
                                  </p:childTnLst>
                                </p:cTn>
                              </p:par>
                              <p:par>
                                <p:cTn id="105" presetID="22" presetClass="entr" presetSubtype="4" fill="hold" nodeType="withEffect">
                                  <p:stCondLst>
                                    <p:cond delay="0"/>
                                  </p:stCondLst>
                                  <p:childTnLst>
                                    <p:set>
                                      <p:cBhvr>
                                        <p:cTn id="106" dur="1" fill="hold">
                                          <p:stCondLst>
                                            <p:cond delay="0"/>
                                          </p:stCondLst>
                                        </p:cTn>
                                        <p:tgtEl>
                                          <p:spTgt spid="336"/>
                                        </p:tgtEl>
                                        <p:attrNameLst>
                                          <p:attrName>style.visibility</p:attrName>
                                        </p:attrNameLst>
                                      </p:cBhvr>
                                      <p:to>
                                        <p:strVal val="visible"/>
                                      </p:to>
                                    </p:set>
                                    <p:animEffect transition="in" filter="wipe(down)">
                                      <p:cBhvr>
                                        <p:cTn id="107" dur="250"/>
                                        <p:tgtEl>
                                          <p:spTgt spid="336"/>
                                        </p:tgtEl>
                                      </p:cBhvr>
                                    </p:animEffect>
                                  </p:childTnLst>
                                </p:cTn>
                              </p:par>
                            </p:childTnLst>
                          </p:cTn>
                        </p:par>
                        <p:par>
                          <p:cTn id="108" fill="hold">
                            <p:stCondLst>
                              <p:cond delay="5250"/>
                            </p:stCondLst>
                            <p:childTnLst>
                              <p:par>
                                <p:cTn id="109" presetID="22" presetClass="entr" presetSubtype="4" fill="hold" nodeType="afterEffect">
                                  <p:stCondLst>
                                    <p:cond delay="0"/>
                                  </p:stCondLst>
                                  <p:childTnLst>
                                    <p:set>
                                      <p:cBhvr>
                                        <p:cTn id="110" dur="1" fill="hold">
                                          <p:stCondLst>
                                            <p:cond delay="0"/>
                                          </p:stCondLst>
                                        </p:cTn>
                                        <p:tgtEl>
                                          <p:spTgt spid="337"/>
                                        </p:tgtEl>
                                        <p:attrNameLst>
                                          <p:attrName>style.visibility</p:attrName>
                                        </p:attrNameLst>
                                      </p:cBhvr>
                                      <p:to>
                                        <p:strVal val="visible"/>
                                      </p:to>
                                    </p:set>
                                    <p:animEffect transition="in" filter="wipe(down)">
                                      <p:cBhvr>
                                        <p:cTn id="111" dur="250"/>
                                        <p:tgtEl>
                                          <p:spTgt spid="337"/>
                                        </p:tgtEl>
                                      </p:cBhvr>
                                    </p:animEffect>
                                  </p:childTnLst>
                                </p:cTn>
                              </p:par>
                            </p:childTnLst>
                          </p:cTn>
                        </p:par>
                        <p:par>
                          <p:cTn id="112" fill="hold">
                            <p:stCondLst>
                              <p:cond delay="5500"/>
                            </p:stCondLst>
                            <p:childTnLst>
                              <p:par>
                                <p:cTn id="113" presetID="22" presetClass="entr" presetSubtype="4" fill="hold" nodeType="afterEffect">
                                  <p:stCondLst>
                                    <p:cond delay="0"/>
                                  </p:stCondLst>
                                  <p:childTnLst>
                                    <p:set>
                                      <p:cBhvr>
                                        <p:cTn id="114" dur="1" fill="hold">
                                          <p:stCondLst>
                                            <p:cond delay="0"/>
                                          </p:stCondLst>
                                        </p:cTn>
                                        <p:tgtEl>
                                          <p:spTgt spid="332"/>
                                        </p:tgtEl>
                                        <p:attrNameLst>
                                          <p:attrName>style.visibility</p:attrName>
                                        </p:attrNameLst>
                                      </p:cBhvr>
                                      <p:to>
                                        <p:strVal val="visible"/>
                                      </p:to>
                                    </p:set>
                                    <p:animEffect transition="in" filter="wipe(down)">
                                      <p:cBhvr>
                                        <p:cTn id="115" dur="250"/>
                                        <p:tgtEl>
                                          <p:spTgt spid="332"/>
                                        </p:tgtEl>
                                      </p:cBhvr>
                                    </p:animEffect>
                                  </p:childTnLst>
                                </p:cTn>
                              </p:par>
                              <p:par>
                                <p:cTn id="116" presetID="22" presetClass="entr" presetSubtype="2" fill="hold" nodeType="withEffect">
                                  <p:stCondLst>
                                    <p:cond delay="0"/>
                                  </p:stCondLst>
                                  <p:childTnLst>
                                    <p:set>
                                      <p:cBhvr>
                                        <p:cTn id="117" dur="1" fill="hold">
                                          <p:stCondLst>
                                            <p:cond delay="0"/>
                                          </p:stCondLst>
                                        </p:cTn>
                                        <p:tgtEl>
                                          <p:spTgt spid="331"/>
                                        </p:tgtEl>
                                        <p:attrNameLst>
                                          <p:attrName>style.visibility</p:attrName>
                                        </p:attrNameLst>
                                      </p:cBhvr>
                                      <p:to>
                                        <p:strVal val="visible"/>
                                      </p:to>
                                    </p:set>
                                    <p:animEffect transition="in" filter="wipe(right)">
                                      <p:cBhvr>
                                        <p:cTn id="118" dur="250"/>
                                        <p:tgtEl>
                                          <p:spTgt spid="331"/>
                                        </p:tgtEl>
                                      </p:cBhvr>
                                    </p:animEffect>
                                  </p:childTnLst>
                                </p:cTn>
                              </p:par>
                            </p:childTnLst>
                          </p:cTn>
                        </p:par>
                        <p:par>
                          <p:cTn id="119" fill="hold">
                            <p:stCondLst>
                              <p:cond delay="5750"/>
                            </p:stCondLst>
                            <p:childTnLst>
                              <p:par>
                                <p:cTn id="120" presetID="22" presetClass="entr" presetSubtype="4" fill="hold" nodeType="afterEffect">
                                  <p:stCondLst>
                                    <p:cond delay="0"/>
                                  </p:stCondLst>
                                  <p:childTnLst>
                                    <p:set>
                                      <p:cBhvr>
                                        <p:cTn id="121" dur="1" fill="hold">
                                          <p:stCondLst>
                                            <p:cond delay="0"/>
                                          </p:stCondLst>
                                        </p:cTn>
                                        <p:tgtEl>
                                          <p:spTgt spid="363"/>
                                        </p:tgtEl>
                                        <p:attrNameLst>
                                          <p:attrName>style.visibility</p:attrName>
                                        </p:attrNameLst>
                                      </p:cBhvr>
                                      <p:to>
                                        <p:strVal val="visible"/>
                                      </p:to>
                                    </p:set>
                                    <p:animEffect transition="in" filter="wipe(down)">
                                      <p:cBhvr>
                                        <p:cTn id="122" dur="250"/>
                                        <p:tgtEl>
                                          <p:spTgt spid="363"/>
                                        </p:tgtEl>
                                      </p:cBhvr>
                                    </p:animEffect>
                                  </p:childTnLst>
                                </p:cTn>
                              </p:par>
                              <p:par>
                                <p:cTn id="123" presetID="22" presetClass="entr" presetSubtype="8" fill="hold" nodeType="withEffect">
                                  <p:stCondLst>
                                    <p:cond delay="0"/>
                                  </p:stCondLst>
                                  <p:childTnLst>
                                    <p:set>
                                      <p:cBhvr>
                                        <p:cTn id="124" dur="1" fill="hold">
                                          <p:stCondLst>
                                            <p:cond delay="0"/>
                                          </p:stCondLst>
                                        </p:cTn>
                                        <p:tgtEl>
                                          <p:spTgt spid="342"/>
                                        </p:tgtEl>
                                        <p:attrNameLst>
                                          <p:attrName>style.visibility</p:attrName>
                                        </p:attrNameLst>
                                      </p:cBhvr>
                                      <p:to>
                                        <p:strVal val="visible"/>
                                      </p:to>
                                    </p:set>
                                    <p:animEffect transition="in" filter="wipe(left)">
                                      <p:cBhvr>
                                        <p:cTn id="125" dur="250"/>
                                        <p:tgtEl>
                                          <p:spTgt spid="342"/>
                                        </p:tgtEl>
                                      </p:cBhvr>
                                    </p:animEffect>
                                  </p:childTnLst>
                                </p:cTn>
                              </p:par>
                              <p:par>
                                <p:cTn id="126" presetID="22" presetClass="entr" presetSubtype="8" fill="hold" nodeType="withEffect">
                                  <p:stCondLst>
                                    <p:cond delay="0"/>
                                  </p:stCondLst>
                                  <p:childTnLst>
                                    <p:set>
                                      <p:cBhvr>
                                        <p:cTn id="127" dur="1" fill="hold">
                                          <p:stCondLst>
                                            <p:cond delay="0"/>
                                          </p:stCondLst>
                                        </p:cTn>
                                        <p:tgtEl>
                                          <p:spTgt spid="366"/>
                                        </p:tgtEl>
                                        <p:attrNameLst>
                                          <p:attrName>style.visibility</p:attrName>
                                        </p:attrNameLst>
                                      </p:cBhvr>
                                      <p:to>
                                        <p:strVal val="visible"/>
                                      </p:to>
                                    </p:set>
                                    <p:animEffect transition="in" filter="wipe(left)">
                                      <p:cBhvr>
                                        <p:cTn id="128" dur="250"/>
                                        <p:tgtEl>
                                          <p:spTgt spid="366"/>
                                        </p:tgtEl>
                                      </p:cBhvr>
                                    </p:animEffect>
                                  </p:childTnLst>
                                </p:cTn>
                              </p:par>
                            </p:childTnLst>
                          </p:cTn>
                        </p:par>
                        <p:par>
                          <p:cTn id="129" fill="hold">
                            <p:stCondLst>
                              <p:cond delay="6000"/>
                            </p:stCondLst>
                            <p:childTnLst>
                              <p:par>
                                <p:cTn id="130" presetID="22" presetClass="entr" presetSubtype="1" fill="hold" nodeType="afterEffect">
                                  <p:stCondLst>
                                    <p:cond delay="0"/>
                                  </p:stCondLst>
                                  <p:childTnLst>
                                    <p:set>
                                      <p:cBhvr>
                                        <p:cTn id="131" dur="1" fill="hold">
                                          <p:stCondLst>
                                            <p:cond delay="0"/>
                                          </p:stCondLst>
                                        </p:cTn>
                                        <p:tgtEl>
                                          <p:spTgt spid="340"/>
                                        </p:tgtEl>
                                        <p:attrNameLst>
                                          <p:attrName>style.visibility</p:attrName>
                                        </p:attrNameLst>
                                      </p:cBhvr>
                                      <p:to>
                                        <p:strVal val="visible"/>
                                      </p:to>
                                    </p:set>
                                    <p:animEffect transition="in" filter="wipe(up)">
                                      <p:cBhvr>
                                        <p:cTn id="132" dur="250"/>
                                        <p:tgtEl>
                                          <p:spTgt spid="340"/>
                                        </p:tgtEl>
                                      </p:cBhvr>
                                    </p:animEffect>
                                  </p:childTnLst>
                                </p:cTn>
                              </p:par>
                              <p:par>
                                <p:cTn id="133" presetID="22" presetClass="entr" presetSubtype="1" fill="hold" nodeType="withEffect">
                                  <p:stCondLst>
                                    <p:cond delay="0"/>
                                  </p:stCondLst>
                                  <p:childTnLst>
                                    <p:set>
                                      <p:cBhvr>
                                        <p:cTn id="134" dur="1" fill="hold">
                                          <p:stCondLst>
                                            <p:cond delay="0"/>
                                          </p:stCondLst>
                                        </p:cTn>
                                        <p:tgtEl>
                                          <p:spTgt spid="341"/>
                                        </p:tgtEl>
                                        <p:attrNameLst>
                                          <p:attrName>style.visibility</p:attrName>
                                        </p:attrNameLst>
                                      </p:cBhvr>
                                      <p:to>
                                        <p:strVal val="visible"/>
                                      </p:to>
                                    </p:set>
                                    <p:animEffect transition="in" filter="wipe(up)">
                                      <p:cBhvr>
                                        <p:cTn id="135" dur="250"/>
                                        <p:tgtEl>
                                          <p:spTgt spid="341"/>
                                        </p:tgtEl>
                                      </p:cBhvr>
                                    </p:animEffect>
                                  </p:childTnLst>
                                </p:cTn>
                              </p:par>
                            </p:childTnLst>
                          </p:cTn>
                        </p:par>
                        <p:par>
                          <p:cTn id="136" fill="hold">
                            <p:stCondLst>
                              <p:cond delay="6250"/>
                            </p:stCondLst>
                            <p:childTnLst>
                              <p:par>
                                <p:cTn id="137" presetID="10" presetClass="entr" presetSubtype="0" fill="hold" nodeType="afterEffect">
                                  <p:stCondLst>
                                    <p:cond delay="0"/>
                                  </p:stCondLst>
                                  <p:childTnLst>
                                    <p:set>
                                      <p:cBhvr>
                                        <p:cTn id="138" dur="1" fill="hold">
                                          <p:stCondLst>
                                            <p:cond delay="0"/>
                                          </p:stCondLst>
                                        </p:cTn>
                                        <p:tgtEl>
                                          <p:spTgt spid="343"/>
                                        </p:tgtEl>
                                        <p:attrNameLst>
                                          <p:attrName>style.visibility</p:attrName>
                                        </p:attrNameLst>
                                      </p:cBhvr>
                                      <p:to>
                                        <p:strVal val="visible"/>
                                      </p:to>
                                    </p:set>
                                    <p:animEffect transition="in" filter="fade">
                                      <p:cBhvr>
                                        <p:cTn id="139" dur="250"/>
                                        <p:tgtEl>
                                          <p:spTgt spid="343"/>
                                        </p:tgtEl>
                                      </p:cBhvr>
                                    </p:animEffect>
                                  </p:childTnLst>
                                </p:cTn>
                              </p:par>
                              <p:par>
                                <p:cTn id="140" presetID="22" presetClass="entr" presetSubtype="2" fill="hold" nodeType="withEffect">
                                  <p:stCondLst>
                                    <p:cond delay="0"/>
                                  </p:stCondLst>
                                  <p:childTnLst>
                                    <p:set>
                                      <p:cBhvr>
                                        <p:cTn id="141" dur="1" fill="hold">
                                          <p:stCondLst>
                                            <p:cond delay="0"/>
                                          </p:stCondLst>
                                        </p:cTn>
                                        <p:tgtEl>
                                          <p:spTgt spid="369"/>
                                        </p:tgtEl>
                                        <p:attrNameLst>
                                          <p:attrName>style.visibility</p:attrName>
                                        </p:attrNameLst>
                                      </p:cBhvr>
                                      <p:to>
                                        <p:strVal val="visible"/>
                                      </p:to>
                                    </p:set>
                                    <p:animEffect transition="in" filter="wipe(right)">
                                      <p:cBhvr>
                                        <p:cTn id="142" dur="250"/>
                                        <p:tgtEl>
                                          <p:spTgt spid="369"/>
                                        </p:tgtEl>
                                      </p:cBhvr>
                                    </p:animEffect>
                                  </p:childTnLst>
                                </p:cTn>
                              </p:par>
                            </p:childTnLst>
                          </p:cTn>
                        </p:par>
                        <p:par>
                          <p:cTn id="143" fill="hold">
                            <p:stCondLst>
                              <p:cond delay="6500"/>
                            </p:stCondLst>
                            <p:childTnLst>
                              <p:par>
                                <p:cTn id="144" presetID="22" presetClass="entr" presetSubtype="4" fill="hold" nodeType="afterEffect">
                                  <p:stCondLst>
                                    <p:cond delay="0"/>
                                  </p:stCondLst>
                                  <p:childTnLst>
                                    <p:set>
                                      <p:cBhvr>
                                        <p:cTn id="145" dur="1" fill="hold">
                                          <p:stCondLst>
                                            <p:cond delay="0"/>
                                          </p:stCondLst>
                                        </p:cTn>
                                        <p:tgtEl>
                                          <p:spTgt spid="370"/>
                                        </p:tgtEl>
                                        <p:attrNameLst>
                                          <p:attrName>style.visibility</p:attrName>
                                        </p:attrNameLst>
                                      </p:cBhvr>
                                      <p:to>
                                        <p:strVal val="visible"/>
                                      </p:to>
                                    </p:set>
                                    <p:animEffect transition="in" filter="wipe(down)">
                                      <p:cBhvr>
                                        <p:cTn id="146" dur="250"/>
                                        <p:tgtEl>
                                          <p:spTgt spid="370"/>
                                        </p:tgtEl>
                                      </p:cBhvr>
                                    </p:animEffect>
                                  </p:childTnLst>
                                </p:cTn>
                              </p:par>
                              <p:par>
                                <p:cTn id="147" presetID="22" presetClass="entr" presetSubtype="4" fill="hold" nodeType="withEffect">
                                  <p:stCondLst>
                                    <p:cond delay="0"/>
                                  </p:stCondLst>
                                  <p:childTnLst>
                                    <p:set>
                                      <p:cBhvr>
                                        <p:cTn id="148" dur="1" fill="hold">
                                          <p:stCondLst>
                                            <p:cond delay="0"/>
                                          </p:stCondLst>
                                        </p:cTn>
                                        <p:tgtEl>
                                          <p:spTgt spid="371"/>
                                        </p:tgtEl>
                                        <p:attrNameLst>
                                          <p:attrName>style.visibility</p:attrName>
                                        </p:attrNameLst>
                                      </p:cBhvr>
                                      <p:to>
                                        <p:strVal val="visible"/>
                                      </p:to>
                                    </p:set>
                                    <p:animEffect transition="in" filter="wipe(down)">
                                      <p:cBhvr>
                                        <p:cTn id="149" dur="250"/>
                                        <p:tgtEl>
                                          <p:spTgt spid="371"/>
                                        </p:tgtEl>
                                      </p:cBhvr>
                                    </p:animEffect>
                                  </p:childTnLst>
                                </p:cTn>
                              </p:par>
                            </p:childTnLst>
                          </p:cTn>
                        </p:par>
                        <p:par>
                          <p:cTn id="150" fill="hold">
                            <p:stCondLst>
                              <p:cond delay="6750"/>
                            </p:stCondLst>
                            <p:childTnLst>
                              <p:par>
                                <p:cTn id="151" presetID="22" presetClass="entr" presetSubtype="1" fill="hold" nodeType="afterEffect">
                                  <p:stCondLst>
                                    <p:cond delay="0"/>
                                  </p:stCondLst>
                                  <p:childTnLst>
                                    <p:set>
                                      <p:cBhvr>
                                        <p:cTn id="152" dur="1" fill="hold">
                                          <p:stCondLst>
                                            <p:cond delay="0"/>
                                          </p:stCondLst>
                                        </p:cTn>
                                        <p:tgtEl>
                                          <p:spTgt spid="372"/>
                                        </p:tgtEl>
                                        <p:attrNameLst>
                                          <p:attrName>style.visibility</p:attrName>
                                        </p:attrNameLst>
                                      </p:cBhvr>
                                      <p:to>
                                        <p:strVal val="visible"/>
                                      </p:to>
                                    </p:set>
                                    <p:animEffect transition="in" filter="wipe(up)">
                                      <p:cBhvr>
                                        <p:cTn id="153" dur="250"/>
                                        <p:tgtEl>
                                          <p:spTgt spid="372"/>
                                        </p:tgtEl>
                                      </p:cBhvr>
                                    </p:animEffect>
                                  </p:childTnLst>
                                </p:cTn>
                              </p:par>
                            </p:childTnLst>
                          </p:cTn>
                        </p:par>
                        <p:par>
                          <p:cTn id="154" fill="hold">
                            <p:stCondLst>
                              <p:cond delay="7000"/>
                            </p:stCondLst>
                            <p:childTnLst>
                              <p:par>
                                <p:cTn id="155" presetID="22" presetClass="entr" presetSubtype="1" fill="hold" nodeType="afterEffect">
                                  <p:stCondLst>
                                    <p:cond delay="0"/>
                                  </p:stCondLst>
                                  <p:childTnLst>
                                    <p:set>
                                      <p:cBhvr>
                                        <p:cTn id="156" dur="1" fill="hold">
                                          <p:stCondLst>
                                            <p:cond delay="0"/>
                                          </p:stCondLst>
                                        </p:cTn>
                                        <p:tgtEl>
                                          <p:spTgt spid="373"/>
                                        </p:tgtEl>
                                        <p:attrNameLst>
                                          <p:attrName>style.visibility</p:attrName>
                                        </p:attrNameLst>
                                      </p:cBhvr>
                                      <p:to>
                                        <p:strVal val="visible"/>
                                      </p:to>
                                    </p:set>
                                    <p:animEffect transition="in" filter="wipe(up)">
                                      <p:cBhvr>
                                        <p:cTn id="157" dur="250"/>
                                        <p:tgtEl>
                                          <p:spTgt spid="373"/>
                                        </p:tgtEl>
                                      </p:cBhvr>
                                    </p:animEffect>
                                  </p:childTnLst>
                                </p:cTn>
                              </p:par>
                            </p:childTnLst>
                          </p:cTn>
                        </p:par>
                        <p:par>
                          <p:cTn id="158" fill="hold">
                            <p:stCondLst>
                              <p:cond delay="7250"/>
                            </p:stCondLst>
                            <p:childTnLst>
                              <p:par>
                                <p:cTn id="159" presetID="22" presetClass="entr" presetSubtype="1" fill="hold" nodeType="afterEffect">
                                  <p:stCondLst>
                                    <p:cond delay="0"/>
                                  </p:stCondLst>
                                  <p:childTnLst>
                                    <p:set>
                                      <p:cBhvr>
                                        <p:cTn id="160" dur="1" fill="hold">
                                          <p:stCondLst>
                                            <p:cond delay="0"/>
                                          </p:stCondLst>
                                        </p:cTn>
                                        <p:tgtEl>
                                          <p:spTgt spid="414"/>
                                        </p:tgtEl>
                                        <p:attrNameLst>
                                          <p:attrName>style.visibility</p:attrName>
                                        </p:attrNameLst>
                                      </p:cBhvr>
                                      <p:to>
                                        <p:strVal val="visible"/>
                                      </p:to>
                                    </p:set>
                                    <p:animEffect transition="in" filter="wipe(up)">
                                      <p:cBhvr>
                                        <p:cTn id="161" dur="250"/>
                                        <p:tgtEl>
                                          <p:spTgt spid="414"/>
                                        </p:tgtEl>
                                      </p:cBhvr>
                                    </p:animEffect>
                                  </p:childTnLst>
                                </p:cTn>
                              </p:par>
                              <p:par>
                                <p:cTn id="162" presetID="22" presetClass="entr" presetSubtype="8" fill="hold" nodeType="withEffect">
                                  <p:stCondLst>
                                    <p:cond delay="0"/>
                                  </p:stCondLst>
                                  <p:childTnLst>
                                    <p:set>
                                      <p:cBhvr>
                                        <p:cTn id="163" dur="1" fill="hold">
                                          <p:stCondLst>
                                            <p:cond delay="0"/>
                                          </p:stCondLst>
                                        </p:cTn>
                                        <p:tgtEl>
                                          <p:spTgt spid="265"/>
                                        </p:tgtEl>
                                        <p:attrNameLst>
                                          <p:attrName>style.visibility</p:attrName>
                                        </p:attrNameLst>
                                      </p:cBhvr>
                                      <p:to>
                                        <p:strVal val="visible"/>
                                      </p:to>
                                    </p:set>
                                    <p:animEffect transition="in" filter="wipe(left)">
                                      <p:cBhvr>
                                        <p:cTn id="164" dur="250"/>
                                        <p:tgtEl>
                                          <p:spTgt spid="265"/>
                                        </p:tgtEl>
                                      </p:cBhvr>
                                    </p:animEffect>
                                  </p:childTnLst>
                                </p:cTn>
                              </p:par>
                              <p:par>
                                <p:cTn id="165" presetID="22" presetClass="entr" presetSubtype="8"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animEffect transition="in" filter="wipe(left)">
                                      <p:cBhvr>
                                        <p:cTn id="167" dur="25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4D43-3763-4CDC-B41A-FA2FDC831280}"/>
              </a:ext>
            </a:extLst>
          </p:cNvPr>
          <p:cNvSpPr>
            <a:spLocks noGrp="1"/>
          </p:cNvSpPr>
          <p:nvPr>
            <p:ph type="title"/>
          </p:nvPr>
        </p:nvSpPr>
        <p:spPr/>
        <p:txBody>
          <a:bodyPr/>
          <a:lstStyle/>
          <a:p>
            <a:r>
              <a:rPr lang="en-US" dirty="0"/>
              <a:t>Identity is the control plane</a:t>
            </a:r>
          </a:p>
        </p:txBody>
      </p:sp>
      <p:cxnSp>
        <p:nvCxnSpPr>
          <p:cNvPr id="3" name="Straight Connector 2">
            <a:extLst>
              <a:ext uri="{FF2B5EF4-FFF2-40B4-BE49-F238E27FC236}">
                <a16:creationId xmlns:a16="http://schemas.microsoft.com/office/drawing/2014/main" id="{4209A687-DE50-4F2B-BDF3-286C6E3925C4}"/>
              </a:ext>
            </a:extLst>
          </p:cNvPr>
          <p:cNvCxnSpPr>
            <a:cxnSpLocks/>
          </p:cNvCxnSpPr>
          <p:nvPr/>
        </p:nvCxnSpPr>
        <p:spPr>
          <a:xfrm flipH="1">
            <a:off x="7381240" y="1717040"/>
            <a:ext cx="1468120" cy="101600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A357AF-2E33-40CD-AC64-161F3398071F}"/>
              </a:ext>
            </a:extLst>
          </p:cNvPr>
          <p:cNvCxnSpPr>
            <a:cxnSpLocks/>
          </p:cNvCxnSpPr>
          <p:nvPr/>
        </p:nvCxnSpPr>
        <p:spPr>
          <a:xfrm flipH="1">
            <a:off x="6212840" y="1625600"/>
            <a:ext cx="955040" cy="4521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descr="school icon">
            <a:extLst>
              <a:ext uri="{FF2B5EF4-FFF2-40B4-BE49-F238E27FC236}">
                <a16:creationId xmlns:a16="http://schemas.microsoft.com/office/drawing/2014/main" id="{C5BFA8DF-797B-48B5-995D-F6E8B3EBA38A}"/>
              </a:ext>
            </a:extLst>
          </p:cNvPr>
          <p:cNvGrpSpPr/>
          <p:nvPr/>
        </p:nvGrpSpPr>
        <p:grpSpPr>
          <a:xfrm>
            <a:off x="8758192" y="1428269"/>
            <a:ext cx="517313" cy="517313"/>
            <a:chOff x="7541280" y="4820305"/>
            <a:chExt cx="527686" cy="527686"/>
          </a:xfrm>
        </p:grpSpPr>
        <p:sp useBgFill="1">
          <p:nvSpPr>
            <p:cNvPr id="6" name="Oval 5">
              <a:extLst>
                <a:ext uri="{FF2B5EF4-FFF2-40B4-BE49-F238E27FC236}">
                  <a16:creationId xmlns:a16="http://schemas.microsoft.com/office/drawing/2014/main" id="{FD2E4E47-C1DC-4494-9B4D-3E6C05EDE3B5}"/>
                </a:ext>
              </a:extLst>
            </p:cNvPr>
            <p:cNvSpPr/>
            <p:nvPr/>
          </p:nvSpPr>
          <p:spPr bwMode="auto">
            <a:xfrm rot="18900000" flipH="1">
              <a:off x="7541280" y="482030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building_11">
              <a:extLst>
                <a:ext uri="{FF2B5EF4-FFF2-40B4-BE49-F238E27FC236}">
                  <a16:creationId xmlns:a16="http://schemas.microsoft.com/office/drawing/2014/main" id="{4EE11C6B-A4D5-47F2-BC5B-CF4F75A8D13D}"/>
                </a:ext>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 name="Group 7" descr="airplane icon">
            <a:extLst>
              <a:ext uri="{FF2B5EF4-FFF2-40B4-BE49-F238E27FC236}">
                <a16:creationId xmlns:a16="http://schemas.microsoft.com/office/drawing/2014/main" id="{4E389619-F3BE-497D-9EE7-DCC328830405}"/>
              </a:ext>
            </a:extLst>
          </p:cNvPr>
          <p:cNvGrpSpPr/>
          <p:nvPr/>
        </p:nvGrpSpPr>
        <p:grpSpPr>
          <a:xfrm>
            <a:off x="7177187" y="1263728"/>
            <a:ext cx="517313" cy="517313"/>
            <a:chOff x="8198591" y="3233420"/>
            <a:chExt cx="527686" cy="527686"/>
          </a:xfrm>
        </p:grpSpPr>
        <p:sp useBgFill="1">
          <p:nvSpPr>
            <p:cNvPr id="9" name="Oval 8">
              <a:extLst>
                <a:ext uri="{FF2B5EF4-FFF2-40B4-BE49-F238E27FC236}">
                  <a16:creationId xmlns:a16="http://schemas.microsoft.com/office/drawing/2014/main" id="{18AE467A-2D9A-4FA1-AF5F-ED00E5A86BC1}"/>
                </a:ext>
              </a:extLst>
            </p:cNvPr>
            <p:cNvSpPr/>
            <p:nvPr/>
          </p:nvSpPr>
          <p:spPr bwMode="auto">
            <a:xfrm rot="5400000">
              <a:off x="8198591" y="3233420"/>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irplane_E709">
              <a:extLst>
                <a:ext uri="{FF2B5EF4-FFF2-40B4-BE49-F238E27FC236}">
                  <a16:creationId xmlns:a16="http://schemas.microsoft.com/office/drawing/2014/main" id="{A1599A99-239D-43F7-A30C-15A8C5B39893}"/>
                </a:ext>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6AD32F9E-95EE-4874-9109-99C1BA31E7F0}"/>
              </a:ext>
            </a:extLst>
          </p:cNvPr>
          <p:cNvGrpSpPr>
            <a:grpSpLocks noChangeAspect="1"/>
          </p:cNvGrpSpPr>
          <p:nvPr/>
        </p:nvGrpSpPr>
        <p:grpSpPr>
          <a:xfrm>
            <a:off x="4000567" y="4179706"/>
            <a:ext cx="502920" cy="502920"/>
            <a:chOff x="2929661" y="5897776"/>
            <a:chExt cx="548640" cy="548640"/>
          </a:xfrm>
        </p:grpSpPr>
        <p:sp useBgFill="1">
          <p:nvSpPr>
            <p:cNvPr id="12" name="Oval 11">
              <a:extLst>
                <a:ext uri="{FF2B5EF4-FFF2-40B4-BE49-F238E27FC236}">
                  <a16:creationId xmlns:a16="http://schemas.microsoft.com/office/drawing/2014/main" id="{E7107128-EC9A-4706-A103-F52615412B16}"/>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amily_EBDA" title="Icon of a family of people">
              <a:extLst>
                <a:ext uri="{FF2B5EF4-FFF2-40B4-BE49-F238E27FC236}">
                  <a16:creationId xmlns:a16="http://schemas.microsoft.com/office/drawing/2014/main" id="{1F53B6A0-C89D-41D5-AA7F-66A07B420947}"/>
                </a:ext>
              </a:extLst>
            </p:cNvPr>
            <p:cNvSpPr>
              <a:spLocks noChangeAspect="1" noEditPoints="1"/>
            </p:cNvSpPr>
            <p:nvPr/>
          </p:nvSpPr>
          <p:spPr bwMode="auto">
            <a:xfrm>
              <a:off x="3026654" y="5993026"/>
              <a:ext cx="354655" cy="32004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4" name="Straight Connector 13">
            <a:extLst>
              <a:ext uri="{FF2B5EF4-FFF2-40B4-BE49-F238E27FC236}">
                <a16:creationId xmlns:a16="http://schemas.microsoft.com/office/drawing/2014/main" id="{CAE4B4E5-7599-4877-B24F-DDFA70CF56C7}"/>
              </a:ext>
            </a:extLst>
          </p:cNvPr>
          <p:cNvCxnSpPr>
            <a:cxnSpLocks/>
          </p:cNvCxnSpPr>
          <p:nvPr/>
        </p:nvCxnSpPr>
        <p:spPr>
          <a:xfrm>
            <a:off x="4470400" y="3296920"/>
            <a:ext cx="1685602" cy="53438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DCE08F-F7C0-43E4-8430-BB2ADB033143}"/>
              </a:ext>
            </a:extLst>
          </p:cNvPr>
          <p:cNvCxnSpPr>
            <a:cxnSpLocks/>
            <a:stCxn id="121" idx="3"/>
          </p:cNvCxnSpPr>
          <p:nvPr/>
        </p:nvCxnSpPr>
        <p:spPr>
          <a:xfrm flipV="1">
            <a:off x="3296354" y="3831300"/>
            <a:ext cx="2605648" cy="1890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DE6AC5-20FE-4DA3-B58F-48A0994A209C}"/>
              </a:ext>
            </a:extLst>
          </p:cNvPr>
          <p:cNvCxnSpPr>
            <a:cxnSpLocks/>
            <a:stCxn id="12" idx="6"/>
          </p:cNvCxnSpPr>
          <p:nvPr/>
        </p:nvCxnSpPr>
        <p:spPr>
          <a:xfrm flipV="1">
            <a:off x="4503487" y="3721005"/>
            <a:ext cx="1718856" cy="7101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96BBE7-C570-4960-9854-34BE4AE65D2D}"/>
              </a:ext>
            </a:extLst>
          </p:cNvPr>
          <p:cNvCxnSpPr>
            <a:cxnSpLocks/>
            <a:stCxn id="53" idx="3"/>
          </p:cNvCxnSpPr>
          <p:nvPr/>
        </p:nvCxnSpPr>
        <p:spPr>
          <a:xfrm flipV="1">
            <a:off x="4206315" y="3831301"/>
            <a:ext cx="1949687" cy="17185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ABC996-9AB0-4F8C-9C14-382529938A40}"/>
              </a:ext>
            </a:extLst>
          </p:cNvPr>
          <p:cNvCxnSpPr>
            <a:cxnSpLocks/>
            <a:stCxn id="90" idx="0"/>
          </p:cNvCxnSpPr>
          <p:nvPr/>
        </p:nvCxnSpPr>
        <p:spPr>
          <a:xfrm flipV="1">
            <a:off x="5650913" y="4033397"/>
            <a:ext cx="408908" cy="144947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827AAD-5C4E-4AD6-8B84-FC2A4A1BEBB6}"/>
              </a:ext>
            </a:extLst>
          </p:cNvPr>
          <p:cNvCxnSpPr>
            <a:cxnSpLocks/>
            <a:stCxn id="85" idx="1"/>
          </p:cNvCxnSpPr>
          <p:nvPr/>
        </p:nvCxnSpPr>
        <p:spPr>
          <a:xfrm flipH="1" flipV="1">
            <a:off x="6524804" y="3779578"/>
            <a:ext cx="901454" cy="141330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D6DC043-807F-4D5B-9ACE-C5CDA67FD347}"/>
              </a:ext>
            </a:extLst>
          </p:cNvPr>
          <p:cNvCxnSpPr>
            <a:cxnSpLocks/>
          </p:cNvCxnSpPr>
          <p:nvPr/>
        </p:nvCxnSpPr>
        <p:spPr>
          <a:xfrm flipH="1" flipV="1">
            <a:off x="6247442" y="3831300"/>
            <a:ext cx="4141158" cy="5324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387FE0-CF24-4F06-B2EE-128D57951E83}"/>
              </a:ext>
            </a:extLst>
          </p:cNvPr>
          <p:cNvCxnSpPr>
            <a:cxnSpLocks/>
          </p:cNvCxnSpPr>
          <p:nvPr/>
        </p:nvCxnSpPr>
        <p:spPr>
          <a:xfrm flipH="1" flipV="1">
            <a:off x="6247442" y="3831300"/>
            <a:ext cx="2637478" cy="8524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DD1AEC-CD03-4331-B286-843D91C1D729}"/>
              </a:ext>
            </a:extLst>
          </p:cNvPr>
          <p:cNvCxnSpPr>
            <a:cxnSpLocks/>
          </p:cNvCxnSpPr>
          <p:nvPr/>
        </p:nvCxnSpPr>
        <p:spPr>
          <a:xfrm flipH="1">
            <a:off x="6247442" y="3672840"/>
            <a:ext cx="1763718" cy="1584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51DE77-3C81-4BA8-89B2-D40CE5B879E6}"/>
              </a:ext>
            </a:extLst>
          </p:cNvPr>
          <p:cNvCxnSpPr>
            <a:cxnSpLocks/>
          </p:cNvCxnSpPr>
          <p:nvPr/>
        </p:nvCxnSpPr>
        <p:spPr>
          <a:xfrm flipH="1">
            <a:off x="6234051" y="2738120"/>
            <a:ext cx="2386709" cy="106085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BD7D987-1707-40B1-A959-213CAB2D516C}"/>
              </a:ext>
            </a:extLst>
          </p:cNvPr>
          <p:cNvCxnSpPr>
            <a:cxnSpLocks/>
          </p:cNvCxnSpPr>
          <p:nvPr/>
        </p:nvCxnSpPr>
        <p:spPr>
          <a:xfrm flipH="1">
            <a:off x="6234051" y="2743200"/>
            <a:ext cx="1137029" cy="105577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551FB5-5FA4-426C-B361-10DD0103657B}"/>
              </a:ext>
            </a:extLst>
          </p:cNvPr>
          <p:cNvCxnSpPr>
            <a:cxnSpLocks/>
            <a:stCxn id="9" idx="5"/>
          </p:cNvCxnSpPr>
          <p:nvPr/>
        </p:nvCxnSpPr>
        <p:spPr>
          <a:xfrm flipH="1">
            <a:off x="6446734" y="1705282"/>
            <a:ext cx="806212" cy="19435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7954CD-471B-425E-AB88-F10F8D3B2659}"/>
              </a:ext>
            </a:extLst>
          </p:cNvPr>
          <p:cNvCxnSpPr>
            <a:cxnSpLocks/>
            <a:stCxn id="114" idx="5"/>
          </p:cNvCxnSpPr>
          <p:nvPr/>
        </p:nvCxnSpPr>
        <p:spPr>
          <a:xfrm flipH="1">
            <a:off x="6251610" y="2306320"/>
            <a:ext cx="6521" cy="142017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6B40BB-97AC-47F4-8816-F4D2B865494A}"/>
              </a:ext>
            </a:extLst>
          </p:cNvPr>
          <p:cNvCxnSpPr>
            <a:cxnSpLocks/>
            <a:stCxn id="96" idx="5"/>
          </p:cNvCxnSpPr>
          <p:nvPr/>
        </p:nvCxnSpPr>
        <p:spPr>
          <a:xfrm>
            <a:off x="5314134" y="2741423"/>
            <a:ext cx="855259" cy="105754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C747B5-6D42-41AA-9121-88CA840436CE}"/>
              </a:ext>
            </a:extLst>
          </p:cNvPr>
          <p:cNvCxnSpPr>
            <a:cxnSpLocks/>
            <a:stCxn id="76" idx="1"/>
          </p:cNvCxnSpPr>
          <p:nvPr/>
        </p:nvCxnSpPr>
        <p:spPr>
          <a:xfrm flipH="1" flipV="1">
            <a:off x="6201722" y="3877020"/>
            <a:ext cx="623314" cy="21982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C1525C-5861-44B9-A8A5-207D721A83EA}"/>
              </a:ext>
            </a:extLst>
          </p:cNvPr>
          <p:cNvCxnSpPr>
            <a:cxnSpLocks/>
            <a:stCxn id="56" idx="7"/>
            <a:endCxn id="121" idx="6"/>
          </p:cNvCxnSpPr>
          <p:nvPr/>
        </p:nvCxnSpPr>
        <p:spPr>
          <a:xfrm flipV="1">
            <a:off x="2009625" y="4016145"/>
            <a:ext cx="808813" cy="3617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6BD57B-AD93-409E-B7D6-8F57C6F109C0}"/>
              </a:ext>
            </a:extLst>
          </p:cNvPr>
          <p:cNvCxnSpPr>
            <a:cxnSpLocks/>
            <a:stCxn id="108" idx="5"/>
          </p:cNvCxnSpPr>
          <p:nvPr/>
        </p:nvCxnSpPr>
        <p:spPr>
          <a:xfrm>
            <a:off x="2130828" y="3315390"/>
            <a:ext cx="655105" cy="58864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127FCF-892D-4CF2-9F04-FA2EFB3A7F4D}"/>
              </a:ext>
            </a:extLst>
          </p:cNvPr>
          <p:cNvCxnSpPr>
            <a:cxnSpLocks/>
            <a:stCxn id="108" idx="3"/>
            <a:endCxn id="105" idx="0"/>
          </p:cNvCxnSpPr>
          <p:nvPr/>
        </p:nvCxnSpPr>
        <p:spPr>
          <a:xfrm flipV="1">
            <a:off x="2206302" y="2619344"/>
            <a:ext cx="661883" cy="34097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E17EAA-68B0-4358-B400-B2D9AF91802B}"/>
              </a:ext>
            </a:extLst>
          </p:cNvPr>
          <p:cNvCxnSpPr>
            <a:cxnSpLocks/>
            <a:stCxn id="105" idx="5"/>
          </p:cNvCxnSpPr>
          <p:nvPr/>
        </p:nvCxnSpPr>
        <p:spPr>
          <a:xfrm>
            <a:off x="3309201" y="2793869"/>
            <a:ext cx="927519" cy="50305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732119-65A0-4246-8C63-36EB6B89EDE5}"/>
              </a:ext>
            </a:extLst>
          </p:cNvPr>
          <p:cNvCxnSpPr>
            <a:cxnSpLocks/>
            <a:stCxn id="105" idx="4"/>
            <a:endCxn id="80" idx="29"/>
          </p:cNvCxnSpPr>
          <p:nvPr/>
        </p:nvCxnSpPr>
        <p:spPr>
          <a:xfrm flipV="1">
            <a:off x="3381491" y="1941493"/>
            <a:ext cx="756816" cy="6697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5DD2CB-60DD-4F41-8F20-1B16F410573B}"/>
              </a:ext>
            </a:extLst>
          </p:cNvPr>
          <p:cNvCxnSpPr>
            <a:cxnSpLocks/>
            <a:endCxn id="96" idx="1"/>
          </p:cNvCxnSpPr>
          <p:nvPr/>
        </p:nvCxnSpPr>
        <p:spPr>
          <a:xfrm>
            <a:off x="4150360" y="1945640"/>
            <a:ext cx="808156" cy="44016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4AA595-857D-4D80-B4A2-CC9035A826AD}"/>
              </a:ext>
            </a:extLst>
          </p:cNvPr>
          <p:cNvCxnSpPr>
            <a:cxnSpLocks/>
            <a:stCxn id="80" idx="29"/>
            <a:endCxn id="82" idx="4"/>
          </p:cNvCxnSpPr>
          <p:nvPr/>
        </p:nvCxnSpPr>
        <p:spPr>
          <a:xfrm flipV="1">
            <a:off x="4138307" y="1686775"/>
            <a:ext cx="1109981" cy="25471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7F5745-7CF5-4F39-9A79-095D45CC3292}"/>
              </a:ext>
            </a:extLst>
          </p:cNvPr>
          <p:cNvCxnSpPr>
            <a:cxnSpLocks/>
            <a:stCxn id="102" idx="0"/>
          </p:cNvCxnSpPr>
          <p:nvPr/>
        </p:nvCxnSpPr>
        <p:spPr>
          <a:xfrm>
            <a:off x="1734331" y="1791435"/>
            <a:ext cx="2426189" cy="13388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CC1C5D-1855-4809-8824-746675695F6E}"/>
              </a:ext>
            </a:extLst>
          </p:cNvPr>
          <p:cNvCxnSpPr>
            <a:cxnSpLocks/>
            <a:stCxn id="102" idx="7"/>
            <a:endCxn id="105" idx="1"/>
          </p:cNvCxnSpPr>
          <p:nvPr/>
        </p:nvCxnSpPr>
        <p:spPr>
          <a:xfrm>
            <a:off x="1658572" y="1974332"/>
            <a:ext cx="1281903" cy="46233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807EF3-7B64-4C29-9BD6-BA6F5CA17E71}"/>
              </a:ext>
            </a:extLst>
          </p:cNvPr>
          <p:cNvCxnSpPr>
            <a:cxnSpLocks/>
            <a:stCxn id="111" idx="3"/>
            <a:endCxn id="12" idx="3"/>
          </p:cNvCxnSpPr>
          <p:nvPr/>
        </p:nvCxnSpPr>
        <p:spPr>
          <a:xfrm flipV="1">
            <a:off x="3049818" y="4608975"/>
            <a:ext cx="1024400" cy="3806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6CC5B2-F591-4999-8688-6E94DFD0B1C5}"/>
              </a:ext>
            </a:extLst>
          </p:cNvPr>
          <p:cNvCxnSpPr>
            <a:cxnSpLocks/>
            <a:stCxn id="50" idx="1"/>
            <a:endCxn id="111" idx="7"/>
          </p:cNvCxnSpPr>
          <p:nvPr/>
        </p:nvCxnSpPr>
        <p:spPr>
          <a:xfrm flipV="1">
            <a:off x="2123338" y="5269230"/>
            <a:ext cx="495930" cy="31597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1F2657-85A6-43FF-ADA8-49804E72730B}"/>
              </a:ext>
            </a:extLst>
          </p:cNvPr>
          <p:cNvCxnSpPr>
            <a:cxnSpLocks/>
            <a:stCxn id="53" idx="4"/>
            <a:endCxn id="90" idx="2"/>
          </p:cNvCxnSpPr>
          <p:nvPr/>
        </p:nvCxnSpPr>
        <p:spPr>
          <a:xfrm flipV="1">
            <a:off x="4242116" y="5734333"/>
            <a:ext cx="1157337" cy="867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51CFC7A-7745-4F7E-9396-B526AD67571B}"/>
              </a:ext>
            </a:extLst>
          </p:cNvPr>
          <p:cNvCxnSpPr>
            <a:cxnSpLocks/>
            <a:stCxn id="53" idx="7"/>
            <a:endCxn id="99" idx="1"/>
          </p:cNvCxnSpPr>
          <p:nvPr/>
        </p:nvCxnSpPr>
        <p:spPr>
          <a:xfrm flipH="1">
            <a:off x="3436697" y="5829439"/>
            <a:ext cx="339068" cy="29707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256933-0A78-40B9-A7EA-458B922FCF14}"/>
              </a:ext>
            </a:extLst>
          </p:cNvPr>
          <p:cNvCxnSpPr>
            <a:cxnSpLocks/>
            <a:stCxn id="90" idx="5"/>
            <a:endCxn id="76" idx="0"/>
          </p:cNvCxnSpPr>
          <p:nvPr/>
        </p:nvCxnSpPr>
        <p:spPr>
          <a:xfrm>
            <a:off x="5828722" y="5912142"/>
            <a:ext cx="813415" cy="23884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310094-255F-498E-A522-B53F8EFCB333}"/>
              </a:ext>
            </a:extLst>
          </p:cNvPr>
          <p:cNvCxnSpPr>
            <a:cxnSpLocks/>
            <a:stCxn id="53" idx="1"/>
            <a:endCxn id="121" idx="4"/>
          </p:cNvCxnSpPr>
          <p:nvPr/>
        </p:nvCxnSpPr>
        <p:spPr>
          <a:xfrm flipH="1" flipV="1">
            <a:off x="3155153" y="4159073"/>
            <a:ext cx="696086" cy="13152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5CED8C5-644E-4683-BDFD-2800C01BC646}"/>
              </a:ext>
            </a:extLst>
          </p:cNvPr>
          <p:cNvCxnSpPr>
            <a:cxnSpLocks/>
            <a:stCxn id="129" idx="0"/>
            <a:endCxn id="85" idx="6"/>
          </p:cNvCxnSpPr>
          <p:nvPr/>
        </p:nvCxnSpPr>
        <p:spPr>
          <a:xfrm flipH="1" flipV="1">
            <a:off x="7767144" y="5527876"/>
            <a:ext cx="658328" cy="55525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993AC3-94CA-4261-9703-E2414F697304}"/>
              </a:ext>
            </a:extLst>
          </p:cNvPr>
          <p:cNvCxnSpPr>
            <a:cxnSpLocks/>
            <a:stCxn id="126" idx="2"/>
          </p:cNvCxnSpPr>
          <p:nvPr/>
        </p:nvCxnSpPr>
        <p:spPr>
          <a:xfrm flipH="1" flipV="1">
            <a:off x="9091508" y="4678681"/>
            <a:ext cx="1252922" cy="10725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65DFDA-5107-40CC-9EC9-ECD0D34DE13E}"/>
              </a:ext>
            </a:extLst>
          </p:cNvPr>
          <p:cNvCxnSpPr>
            <a:cxnSpLocks/>
            <a:stCxn id="126" idx="3"/>
          </p:cNvCxnSpPr>
          <p:nvPr/>
        </p:nvCxnSpPr>
        <p:spPr>
          <a:xfrm flipH="1" flipV="1">
            <a:off x="8446349" y="5140961"/>
            <a:ext cx="1858914" cy="8028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9803EF-7CEC-45DD-B277-E13741D09273}"/>
              </a:ext>
            </a:extLst>
          </p:cNvPr>
          <p:cNvCxnSpPr>
            <a:cxnSpLocks/>
          </p:cNvCxnSpPr>
          <p:nvPr/>
        </p:nvCxnSpPr>
        <p:spPr>
          <a:xfrm flipH="1">
            <a:off x="6807200" y="6228080"/>
            <a:ext cx="1615440" cy="12700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DD522A-4798-412E-BABE-EFB7D8A77B2D}"/>
              </a:ext>
            </a:extLst>
          </p:cNvPr>
          <p:cNvCxnSpPr>
            <a:cxnSpLocks/>
            <a:stCxn id="82" idx="7"/>
          </p:cNvCxnSpPr>
          <p:nvPr/>
        </p:nvCxnSpPr>
        <p:spPr>
          <a:xfrm>
            <a:off x="5726204" y="1682604"/>
            <a:ext cx="471396" cy="39511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descr="thermometer icon">
            <a:extLst>
              <a:ext uri="{FF2B5EF4-FFF2-40B4-BE49-F238E27FC236}">
                <a16:creationId xmlns:a16="http://schemas.microsoft.com/office/drawing/2014/main" id="{71E19838-7856-4189-9888-809C1004505C}"/>
              </a:ext>
            </a:extLst>
          </p:cNvPr>
          <p:cNvGrpSpPr/>
          <p:nvPr/>
        </p:nvGrpSpPr>
        <p:grpSpPr>
          <a:xfrm>
            <a:off x="1813285" y="5579598"/>
            <a:ext cx="513370" cy="513370"/>
            <a:chOff x="4452509" y="919634"/>
            <a:chExt cx="523664" cy="523664"/>
          </a:xfrm>
        </p:grpSpPr>
        <p:sp useBgFill="1">
          <p:nvSpPr>
            <p:cNvPr id="50" name="Oval 49">
              <a:extLst>
                <a:ext uri="{FF2B5EF4-FFF2-40B4-BE49-F238E27FC236}">
                  <a16:creationId xmlns:a16="http://schemas.microsoft.com/office/drawing/2014/main" id="{5DE43597-3FD3-4890-9938-52F324CED586}"/>
                </a:ext>
              </a:extLst>
            </p:cNvPr>
            <p:cNvSpPr/>
            <p:nvPr/>
          </p:nvSpPr>
          <p:spPr bwMode="auto">
            <a:xfrm rot="19620000" flipH="1">
              <a:off x="4452509" y="919634"/>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mperature_med">
              <a:extLst>
                <a:ext uri="{FF2B5EF4-FFF2-40B4-BE49-F238E27FC236}">
                  <a16:creationId xmlns:a16="http://schemas.microsoft.com/office/drawing/2014/main" id="{AC6B4287-668D-4811-9E81-74CD87B56800}"/>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2" name="Group 51" descr="forklift icon">
            <a:extLst>
              <a:ext uri="{FF2B5EF4-FFF2-40B4-BE49-F238E27FC236}">
                <a16:creationId xmlns:a16="http://schemas.microsoft.com/office/drawing/2014/main" id="{248E24B6-3ED6-412C-9F03-1F218005D760}"/>
              </a:ext>
            </a:extLst>
          </p:cNvPr>
          <p:cNvGrpSpPr/>
          <p:nvPr/>
        </p:nvGrpSpPr>
        <p:grpSpPr>
          <a:xfrm>
            <a:off x="3734355" y="5432953"/>
            <a:ext cx="513370" cy="513370"/>
            <a:chOff x="3255474" y="2661331"/>
            <a:chExt cx="523664" cy="523664"/>
          </a:xfrm>
        </p:grpSpPr>
        <p:sp useBgFill="1">
          <p:nvSpPr>
            <p:cNvPr id="53" name="Oval 52">
              <a:extLst>
                <a:ext uri="{FF2B5EF4-FFF2-40B4-BE49-F238E27FC236}">
                  <a16:creationId xmlns:a16="http://schemas.microsoft.com/office/drawing/2014/main" id="{39593B73-1BD6-4FDF-94ED-7003E6183939}"/>
                </a:ext>
              </a:extLst>
            </p:cNvPr>
            <p:cNvSpPr/>
            <p:nvPr/>
          </p:nvSpPr>
          <p:spPr bwMode="auto">
            <a:xfrm rot="16920000" flipH="1">
              <a:off x="3255474" y="2661331"/>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3">
              <a:extLst>
                <a:ext uri="{FF2B5EF4-FFF2-40B4-BE49-F238E27FC236}">
                  <a16:creationId xmlns:a16="http://schemas.microsoft.com/office/drawing/2014/main" id="{75FB8951-7D2D-43C3-865E-57080D43E481}"/>
                </a:ext>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55" name="Group 54" descr="drone icon">
            <a:extLst>
              <a:ext uri="{FF2B5EF4-FFF2-40B4-BE49-F238E27FC236}">
                <a16:creationId xmlns:a16="http://schemas.microsoft.com/office/drawing/2014/main" id="{3489B07F-8A7B-4665-80B3-9619FB860ADB}"/>
              </a:ext>
            </a:extLst>
          </p:cNvPr>
          <p:cNvGrpSpPr/>
          <p:nvPr/>
        </p:nvGrpSpPr>
        <p:grpSpPr>
          <a:xfrm>
            <a:off x="1512874" y="4220327"/>
            <a:ext cx="517313" cy="517313"/>
            <a:chOff x="5113705" y="5314201"/>
            <a:chExt cx="527686" cy="527686"/>
          </a:xfrm>
        </p:grpSpPr>
        <p:sp useBgFill="1">
          <p:nvSpPr>
            <p:cNvPr id="56" name="Oval 55">
              <a:extLst>
                <a:ext uri="{FF2B5EF4-FFF2-40B4-BE49-F238E27FC236}">
                  <a16:creationId xmlns:a16="http://schemas.microsoft.com/office/drawing/2014/main" id="{8A482CD5-D97E-41A5-921F-41FC6DFBF8D9}"/>
                </a:ext>
              </a:extLst>
            </p:cNvPr>
            <p:cNvSpPr/>
            <p:nvPr/>
          </p:nvSpPr>
          <p:spPr bwMode="auto">
            <a:xfrm rot="1320000">
              <a:off x="5113705" y="5314201"/>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D535309B-65BE-411A-920D-4CF93EF2D62A}"/>
                </a:ext>
              </a:extLst>
            </p:cNvPr>
            <p:cNvGrpSpPr>
              <a:grpSpLocks noChangeAspect="1"/>
            </p:cNvGrpSpPr>
            <p:nvPr/>
          </p:nvGrpSpPr>
          <p:grpSpPr bwMode="auto">
            <a:xfrm>
              <a:off x="5199802" y="5476962"/>
              <a:ext cx="355492" cy="202164"/>
              <a:chOff x="4568" y="3459"/>
              <a:chExt cx="313" cy="178"/>
            </a:xfrm>
          </p:grpSpPr>
          <p:sp>
            <p:nvSpPr>
              <p:cNvPr id="58" name="Freeform 5">
                <a:extLst>
                  <a:ext uri="{FF2B5EF4-FFF2-40B4-BE49-F238E27FC236}">
                    <a16:creationId xmlns:a16="http://schemas.microsoft.com/office/drawing/2014/main" id="{C67AC674-F602-40D9-AD50-AE9D068331D0}"/>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Freeform 6">
                <a:extLst>
                  <a:ext uri="{FF2B5EF4-FFF2-40B4-BE49-F238E27FC236}">
                    <a16:creationId xmlns:a16="http://schemas.microsoft.com/office/drawing/2014/main" id="{44929566-33F2-471F-8958-1B85F224198F}"/>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 name="Line 7">
                <a:extLst>
                  <a:ext uri="{FF2B5EF4-FFF2-40B4-BE49-F238E27FC236}">
                    <a16:creationId xmlns:a16="http://schemas.microsoft.com/office/drawing/2014/main" id="{9212F9DE-C53B-4068-BF6C-8E9A0E74A175}"/>
                  </a:ext>
                </a:extLst>
              </p:cNvPr>
              <p:cNvSpPr>
                <a:spLocks noChangeShapeType="1"/>
              </p:cNvSpPr>
              <p:nvPr/>
            </p:nvSpPr>
            <p:spPr bwMode="auto">
              <a:xfrm>
                <a:off x="4568"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 name="Line 8">
                <a:extLst>
                  <a:ext uri="{FF2B5EF4-FFF2-40B4-BE49-F238E27FC236}">
                    <a16:creationId xmlns:a16="http://schemas.microsoft.com/office/drawing/2014/main" id="{E712DBF1-B177-47D1-8E38-D8A589CCB647}"/>
                  </a:ext>
                </a:extLst>
              </p:cNvPr>
              <p:cNvSpPr>
                <a:spLocks noChangeShapeType="1"/>
              </p:cNvSpPr>
              <p:nvPr/>
            </p:nvSpPr>
            <p:spPr bwMode="auto">
              <a:xfrm>
                <a:off x="4614"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2" name="Freeform 9">
                <a:extLst>
                  <a:ext uri="{FF2B5EF4-FFF2-40B4-BE49-F238E27FC236}">
                    <a16:creationId xmlns:a16="http://schemas.microsoft.com/office/drawing/2014/main" id="{FE2091F7-2B46-48E3-AAE4-FAB5BDC0C9B3}"/>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3" name="Line 10">
                <a:extLst>
                  <a:ext uri="{FF2B5EF4-FFF2-40B4-BE49-F238E27FC236}">
                    <a16:creationId xmlns:a16="http://schemas.microsoft.com/office/drawing/2014/main" id="{4280B1DC-B43F-4493-9FC1-7F0F7EFF2EC4}"/>
                  </a:ext>
                </a:extLst>
              </p:cNvPr>
              <p:cNvSpPr>
                <a:spLocks noChangeShapeType="1"/>
              </p:cNvSpPr>
              <p:nvPr/>
            </p:nvSpPr>
            <p:spPr bwMode="auto">
              <a:xfrm>
                <a:off x="4627"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 name="Line 11">
                <a:extLst>
                  <a:ext uri="{FF2B5EF4-FFF2-40B4-BE49-F238E27FC236}">
                    <a16:creationId xmlns:a16="http://schemas.microsoft.com/office/drawing/2014/main" id="{A7DDCA0E-A8BF-4A9B-A6FF-1721BEE71C23}"/>
                  </a:ext>
                </a:extLst>
              </p:cNvPr>
              <p:cNvSpPr>
                <a:spLocks noChangeShapeType="1"/>
              </p:cNvSpPr>
              <p:nvPr/>
            </p:nvSpPr>
            <p:spPr bwMode="auto">
              <a:xfrm>
                <a:off x="4627"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Freeform 12">
                <a:extLst>
                  <a:ext uri="{FF2B5EF4-FFF2-40B4-BE49-F238E27FC236}">
                    <a16:creationId xmlns:a16="http://schemas.microsoft.com/office/drawing/2014/main" id="{F5981C76-72E9-4E2E-A1BA-62B1CF558A98}"/>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Line 13">
                <a:extLst>
                  <a:ext uri="{FF2B5EF4-FFF2-40B4-BE49-F238E27FC236}">
                    <a16:creationId xmlns:a16="http://schemas.microsoft.com/office/drawing/2014/main" id="{19293484-464F-4A38-A6C3-37118178BF91}"/>
                  </a:ext>
                </a:extLst>
              </p:cNvPr>
              <p:cNvSpPr>
                <a:spLocks noChangeShapeType="1"/>
              </p:cNvSpPr>
              <p:nvPr/>
            </p:nvSpPr>
            <p:spPr bwMode="auto">
              <a:xfrm flipH="1">
                <a:off x="4789"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Line 14">
                <a:extLst>
                  <a:ext uri="{FF2B5EF4-FFF2-40B4-BE49-F238E27FC236}">
                    <a16:creationId xmlns:a16="http://schemas.microsoft.com/office/drawing/2014/main" id="{E52AE2F1-680B-493F-9B53-972F7E39FF12}"/>
                  </a:ext>
                </a:extLst>
              </p:cNvPr>
              <p:cNvSpPr>
                <a:spLocks noChangeShapeType="1"/>
              </p:cNvSpPr>
              <p:nvPr/>
            </p:nvSpPr>
            <p:spPr bwMode="auto">
              <a:xfrm>
                <a:off x="4835"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 name="Freeform 15">
                <a:extLst>
                  <a:ext uri="{FF2B5EF4-FFF2-40B4-BE49-F238E27FC236}">
                    <a16:creationId xmlns:a16="http://schemas.microsoft.com/office/drawing/2014/main" id="{1372BDC8-2EEF-424A-A1EC-C02864342EA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9" name="Line 16">
                <a:extLst>
                  <a:ext uri="{FF2B5EF4-FFF2-40B4-BE49-F238E27FC236}">
                    <a16:creationId xmlns:a16="http://schemas.microsoft.com/office/drawing/2014/main" id="{FBF07E79-4C24-47D6-B9A6-2FC826153B6E}"/>
                  </a:ext>
                </a:extLst>
              </p:cNvPr>
              <p:cNvSpPr>
                <a:spLocks noChangeShapeType="1"/>
              </p:cNvSpPr>
              <p:nvPr/>
            </p:nvSpPr>
            <p:spPr bwMode="auto">
              <a:xfrm flipH="1">
                <a:off x="4804"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 name="Line 17">
                <a:extLst>
                  <a:ext uri="{FF2B5EF4-FFF2-40B4-BE49-F238E27FC236}">
                    <a16:creationId xmlns:a16="http://schemas.microsoft.com/office/drawing/2014/main" id="{34790A65-4790-419A-B40F-3725C259A8FC}"/>
                  </a:ext>
                </a:extLst>
              </p:cNvPr>
              <p:cNvSpPr>
                <a:spLocks noChangeShapeType="1"/>
              </p:cNvSpPr>
              <p:nvPr/>
            </p:nvSpPr>
            <p:spPr bwMode="auto">
              <a:xfrm flipH="1">
                <a:off x="4804"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18">
                <a:extLst>
                  <a:ext uri="{FF2B5EF4-FFF2-40B4-BE49-F238E27FC236}">
                    <a16:creationId xmlns:a16="http://schemas.microsoft.com/office/drawing/2014/main" id="{5D26183B-4A68-42AB-A794-AFAF74D75C45}"/>
                  </a:ext>
                </a:extLst>
              </p:cNvPr>
              <p:cNvSpPr>
                <a:spLocks noChangeShapeType="1"/>
              </p:cNvSpPr>
              <p:nvPr/>
            </p:nvSpPr>
            <p:spPr bwMode="auto">
              <a:xfrm flipH="1">
                <a:off x="4638"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 name="Line 19">
                <a:extLst>
                  <a:ext uri="{FF2B5EF4-FFF2-40B4-BE49-F238E27FC236}">
                    <a16:creationId xmlns:a16="http://schemas.microsoft.com/office/drawing/2014/main" id="{150648B9-C1D4-4AE1-BA29-200483FB7285}"/>
                  </a:ext>
                </a:extLst>
              </p:cNvPr>
              <p:cNvSpPr>
                <a:spLocks noChangeShapeType="1"/>
              </p:cNvSpPr>
              <p:nvPr/>
            </p:nvSpPr>
            <p:spPr bwMode="auto">
              <a:xfrm>
                <a:off x="4777"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3" name="Line 20">
                <a:extLst>
                  <a:ext uri="{FF2B5EF4-FFF2-40B4-BE49-F238E27FC236}">
                    <a16:creationId xmlns:a16="http://schemas.microsoft.com/office/drawing/2014/main" id="{8A344E3E-95B4-49FC-8891-484ECC9B06D1}"/>
                  </a:ext>
                </a:extLst>
              </p:cNvPr>
              <p:cNvSpPr>
                <a:spLocks noChangeShapeType="1"/>
              </p:cNvSpPr>
              <p:nvPr/>
            </p:nvSpPr>
            <p:spPr bwMode="auto">
              <a:xfrm>
                <a:off x="4683" y="3552"/>
                <a:ext cx="8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4" name="Freeform 21">
                <a:extLst>
                  <a:ext uri="{FF2B5EF4-FFF2-40B4-BE49-F238E27FC236}">
                    <a16:creationId xmlns:a16="http://schemas.microsoft.com/office/drawing/2014/main" id="{94DD31F2-D1F1-43EE-886B-CE4ED7F7CD16}"/>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75" name="Group 74" descr="car icon">
            <a:extLst>
              <a:ext uri="{FF2B5EF4-FFF2-40B4-BE49-F238E27FC236}">
                <a16:creationId xmlns:a16="http://schemas.microsoft.com/office/drawing/2014/main" id="{6D1D9DF9-064F-4043-AE69-1BC1B1CA35B7}"/>
              </a:ext>
            </a:extLst>
          </p:cNvPr>
          <p:cNvGrpSpPr/>
          <p:nvPr/>
        </p:nvGrpSpPr>
        <p:grpSpPr>
          <a:xfrm>
            <a:off x="6566379" y="6075225"/>
            <a:ext cx="517313" cy="517313"/>
            <a:chOff x="4367508" y="1646534"/>
            <a:chExt cx="527686" cy="527686"/>
          </a:xfrm>
        </p:grpSpPr>
        <p:sp useBgFill="1">
          <p:nvSpPr>
            <p:cNvPr id="76" name="Oval 75">
              <a:extLst>
                <a:ext uri="{FF2B5EF4-FFF2-40B4-BE49-F238E27FC236}">
                  <a16:creationId xmlns:a16="http://schemas.microsoft.com/office/drawing/2014/main" id="{C5A480B0-2209-4875-9953-63E1A6630378}"/>
                </a:ext>
              </a:extLst>
            </p:cNvPr>
            <p:cNvSpPr/>
            <p:nvPr/>
          </p:nvSpPr>
          <p:spPr bwMode="auto">
            <a:xfrm rot="18900000" flipH="1">
              <a:off x="4367508" y="1646534"/>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BBD0209-14C4-4EE4-9DD4-CCBD7FFCD9D5}"/>
                </a:ext>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78" name="Group 77" descr="factory icon">
            <a:extLst>
              <a:ext uri="{FF2B5EF4-FFF2-40B4-BE49-F238E27FC236}">
                <a16:creationId xmlns:a16="http://schemas.microsoft.com/office/drawing/2014/main" id="{020A9892-4B66-484D-920E-2873302157DA}"/>
              </a:ext>
            </a:extLst>
          </p:cNvPr>
          <p:cNvGrpSpPr/>
          <p:nvPr/>
        </p:nvGrpSpPr>
        <p:grpSpPr>
          <a:xfrm>
            <a:off x="3888594" y="1641697"/>
            <a:ext cx="517313" cy="517313"/>
            <a:chOff x="3888602" y="4110297"/>
            <a:chExt cx="527686" cy="527686"/>
          </a:xfrm>
        </p:grpSpPr>
        <p:sp useBgFill="1">
          <p:nvSpPr>
            <p:cNvPr id="79" name="Oval 78">
              <a:extLst>
                <a:ext uri="{FF2B5EF4-FFF2-40B4-BE49-F238E27FC236}">
                  <a16:creationId xmlns:a16="http://schemas.microsoft.com/office/drawing/2014/main" id="{E1C24B3C-5658-419B-8B74-17488C82C1E5}"/>
                </a:ext>
              </a:extLst>
            </p:cNvPr>
            <p:cNvSpPr/>
            <p:nvPr/>
          </p:nvSpPr>
          <p:spPr bwMode="auto">
            <a:xfrm rot="4020000">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41">
              <a:extLst>
                <a:ext uri="{FF2B5EF4-FFF2-40B4-BE49-F238E27FC236}">
                  <a16:creationId xmlns:a16="http://schemas.microsoft.com/office/drawing/2014/main" id="{77BFDC34-8BAC-4D80-8A6C-CA4CF9AE7A4C}"/>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81" name="Group 80" descr="robot icon">
            <a:extLst>
              <a:ext uri="{FF2B5EF4-FFF2-40B4-BE49-F238E27FC236}">
                <a16:creationId xmlns:a16="http://schemas.microsoft.com/office/drawing/2014/main" id="{7A0B26E6-6FA2-4642-9854-AA566470E8DC}"/>
              </a:ext>
            </a:extLst>
          </p:cNvPr>
          <p:cNvGrpSpPr/>
          <p:nvPr/>
        </p:nvGrpSpPr>
        <p:grpSpPr>
          <a:xfrm>
            <a:off x="5227726" y="1327053"/>
            <a:ext cx="517313" cy="517313"/>
            <a:chOff x="8020188" y="2356542"/>
            <a:chExt cx="527686" cy="527686"/>
          </a:xfrm>
        </p:grpSpPr>
        <p:sp useBgFill="1">
          <p:nvSpPr>
            <p:cNvPr id="82" name="Oval 81">
              <a:extLst>
                <a:ext uri="{FF2B5EF4-FFF2-40B4-BE49-F238E27FC236}">
                  <a16:creationId xmlns:a16="http://schemas.microsoft.com/office/drawing/2014/main" id="{F183152D-B231-403A-BC68-6F71B2B756A6}"/>
                </a:ext>
              </a:extLst>
            </p:cNvPr>
            <p:cNvSpPr/>
            <p:nvPr/>
          </p:nvSpPr>
          <p:spPr bwMode="auto">
            <a:xfrm rot="4020000">
              <a:off x="8020188" y="2356542"/>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5">
              <a:extLst>
                <a:ext uri="{FF2B5EF4-FFF2-40B4-BE49-F238E27FC236}">
                  <a16:creationId xmlns:a16="http://schemas.microsoft.com/office/drawing/2014/main" id="{FE817948-BAE7-4A76-A07A-638A3B171925}"/>
                </a:ext>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AEA21E74-34E0-473E-B0D1-DF909019E0E4}"/>
              </a:ext>
            </a:extLst>
          </p:cNvPr>
          <p:cNvGrpSpPr/>
          <p:nvPr/>
        </p:nvGrpSpPr>
        <p:grpSpPr>
          <a:xfrm>
            <a:off x="7268666" y="5172325"/>
            <a:ext cx="517313" cy="517313"/>
            <a:chOff x="9517544" y="1114067"/>
            <a:chExt cx="517313" cy="517313"/>
          </a:xfrm>
        </p:grpSpPr>
        <p:sp useBgFill="1">
          <p:nvSpPr>
            <p:cNvPr id="85" name="Oval 84" descr="server icon">
              <a:extLst>
                <a:ext uri="{FF2B5EF4-FFF2-40B4-BE49-F238E27FC236}">
                  <a16:creationId xmlns:a16="http://schemas.microsoft.com/office/drawing/2014/main" id="{2A6CA6A6-A8AB-4E00-A063-023777B3ACE1}"/>
                </a:ext>
              </a:extLst>
            </p:cNvPr>
            <p:cNvSpPr/>
            <p:nvPr/>
          </p:nvSpPr>
          <p:spPr bwMode="auto">
            <a:xfrm rot="1320000">
              <a:off x="9517544" y="1114067"/>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descr="tablet icon">
              <a:extLst>
                <a:ext uri="{FF2B5EF4-FFF2-40B4-BE49-F238E27FC236}">
                  <a16:creationId xmlns:a16="http://schemas.microsoft.com/office/drawing/2014/main" id="{3EC6E4CF-E4BE-4428-A169-A60F161501C7}"/>
                </a:ext>
              </a:extLst>
            </p:cNvPr>
            <p:cNvGrpSpPr/>
            <p:nvPr/>
          </p:nvGrpSpPr>
          <p:grpSpPr>
            <a:xfrm>
              <a:off x="9690969" y="1230973"/>
              <a:ext cx="170460" cy="283501"/>
              <a:chOff x="5622072" y="3034107"/>
              <a:chExt cx="225306" cy="374720"/>
            </a:xfrm>
          </p:grpSpPr>
          <p:sp>
            <p:nvSpPr>
              <p:cNvPr id="87" name="Freeform 5">
                <a:extLst>
                  <a:ext uri="{FF2B5EF4-FFF2-40B4-BE49-F238E27FC236}">
                    <a16:creationId xmlns:a16="http://schemas.microsoft.com/office/drawing/2014/main" id="{A71C3AA4-BDEC-4658-98F2-605AF170EF96}"/>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92D5B125-6063-44F8-AB64-E02E2E3F04FC}"/>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9" name="Group 88">
            <a:extLst>
              <a:ext uri="{FF2B5EF4-FFF2-40B4-BE49-F238E27FC236}">
                <a16:creationId xmlns:a16="http://schemas.microsoft.com/office/drawing/2014/main" id="{EB857A77-377A-40EA-9336-86A475D93821}"/>
              </a:ext>
            </a:extLst>
          </p:cNvPr>
          <p:cNvGrpSpPr>
            <a:grpSpLocks noChangeAspect="1"/>
          </p:cNvGrpSpPr>
          <p:nvPr/>
        </p:nvGrpSpPr>
        <p:grpSpPr>
          <a:xfrm>
            <a:off x="5399453" y="5482873"/>
            <a:ext cx="502920" cy="502920"/>
            <a:chOff x="1325742" y="5897776"/>
            <a:chExt cx="548640" cy="548640"/>
          </a:xfrm>
        </p:grpSpPr>
        <p:sp useBgFill="1">
          <p:nvSpPr>
            <p:cNvPr id="90" name="Oval 89">
              <a:extLst>
                <a:ext uri="{FF2B5EF4-FFF2-40B4-BE49-F238E27FC236}">
                  <a16:creationId xmlns:a16="http://schemas.microsoft.com/office/drawing/2014/main" id="{E101EC2B-90BC-489A-AC08-5A35662EA6A3}"/>
                </a:ext>
              </a:extLst>
            </p:cNvPr>
            <p:cNvSpPr/>
            <p:nvPr/>
          </p:nvSpPr>
          <p:spPr bwMode="auto">
            <a:xfrm>
              <a:off x="1325742"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boy" title="Icon of a man">
              <a:extLst>
                <a:ext uri="{FF2B5EF4-FFF2-40B4-BE49-F238E27FC236}">
                  <a16:creationId xmlns:a16="http://schemas.microsoft.com/office/drawing/2014/main" id="{794E2C83-614E-4065-B245-777AED93FE2E}"/>
                </a:ext>
              </a:extLst>
            </p:cNvPr>
            <p:cNvSpPr>
              <a:spLocks noChangeAspect="1" noEditPoints="1"/>
            </p:cNvSpPr>
            <p:nvPr/>
          </p:nvSpPr>
          <p:spPr bwMode="auto">
            <a:xfrm>
              <a:off x="1477120" y="6006488"/>
              <a:ext cx="245885" cy="32004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00C74118-70E8-4599-8116-EFA6D6441FF3}"/>
              </a:ext>
            </a:extLst>
          </p:cNvPr>
          <p:cNvGrpSpPr>
            <a:grpSpLocks noChangeAspect="1"/>
          </p:cNvGrpSpPr>
          <p:nvPr/>
        </p:nvGrpSpPr>
        <p:grpSpPr>
          <a:xfrm>
            <a:off x="3961233" y="3032894"/>
            <a:ext cx="502920" cy="502920"/>
            <a:chOff x="2134878" y="5897776"/>
            <a:chExt cx="548640" cy="548640"/>
          </a:xfrm>
        </p:grpSpPr>
        <p:sp useBgFill="1">
          <p:nvSpPr>
            <p:cNvPr id="93" name="Oval 92">
              <a:extLst>
                <a:ext uri="{FF2B5EF4-FFF2-40B4-BE49-F238E27FC236}">
                  <a16:creationId xmlns:a16="http://schemas.microsoft.com/office/drawing/2014/main" id="{B0B6B21F-66E7-4DDE-9C6A-77AC7538BDF2}"/>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ople_7" title="Icon of two people">
              <a:extLst>
                <a:ext uri="{FF2B5EF4-FFF2-40B4-BE49-F238E27FC236}">
                  <a16:creationId xmlns:a16="http://schemas.microsoft.com/office/drawing/2014/main" id="{AA51E580-63B3-4F8A-9988-0E86B80F9455}"/>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F38C6B14-B677-4777-9FA7-3A8B3DCF0CB4}"/>
              </a:ext>
            </a:extLst>
          </p:cNvPr>
          <p:cNvGrpSpPr>
            <a:grpSpLocks noChangeAspect="1"/>
          </p:cNvGrpSpPr>
          <p:nvPr/>
        </p:nvGrpSpPr>
        <p:grpSpPr>
          <a:xfrm>
            <a:off x="4884865" y="2312154"/>
            <a:ext cx="502920" cy="502920"/>
            <a:chOff x="1325742" y="5897776"/>
            <a:chExt cx="548640" cy="548640"/>
          </a:xfrm>
        </p:grpSpPr>
        <p:sp useBgFill="1">
          <p:nvSpPr>
            <p:cNvPr id="96" name="Oval 95">
              <a:extLst>
                <a:ext uri="{FF2B5EF4-FFF2-40B4-BE49-F238E27FC236}">
                  <a16:creationId xmlns:a16="http://schemas.microsoft.com/office/drawing/2014/main" id="{DA50B197-A20F-4FBF-A74D-5CAE0D5759A8}"/>
                </a:ext>
              </a:extLst>
            </p:cNvPr>
            <p:cNvSpPr/>
            <p:nvPr/>
          </p:nvSpPr>
          <p:spPr bwMode="auto">
            <a:xfrm>
              <a:off x="1325742"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boy" title="Icon of a man">
              <a:extLst>
                <a:ext uri="{FF2B5EF4-FFF2-40B4-BE49-F238E27FC236}">
                  <a16:creationId xmlns:a16="http://schemas.microsoft.com/office/drawing/2014/main" id="{601F51A2-AA61-42BC-85AB-DEFB5F1421B4}"/>
                </a:ext>
              </a:extLst>
            </p:cNvPr>
            <p:cNvSpPr>
              <a:spLocks noChangeAspect="1" noEditPoints="1"/>
            </p:cNvSpPr>
            <p:nvPr/>
          </p:nvSpPr>
          <p:spPr bwMode="auto">
            <a:xfrm>
              <a:off x="1477120" y="6006488"/>
              <a:ext cx="245885" cy="32004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B9802362-E983-4880-AD66-44FD36805CB0}"/>
              </a:ext>
            </a:extLst>
          </p:cNvPr>
          <p:cNvGrpSpPr/>
          <p:nvPr/>
        </p:nvGrpSpPr>
        <p:grpSpPr>
          <a:xfrm>
            <a:off x="2995143" y="6050752"/>
            <a:ext cx="517313" cy="517313"/>
            <a:chOff x="8243266" y="7303650"/>
            <a:chExt cx="517313" cy="517313"/>
          </a:xfrm>
        </p:grpSpPr>
        <p:sp useBgFill="1">
          <p:nvSpPr>
            <p:cNvPr id="99" name="Oval 98">
              <a:extLst>
                <a:ext uri="{FF2B5EF4-FFF2-40B4-BE49-F238E27FC236}">
                  <a16:creationId xmlns:a16="http://schemas.microsoft.com/office/drawing/2014/main" id="{47788A59-05AD-42CA-BC26-3D86EFD836C0}"/>
                </a:ext>
              </a:extLst>
            </p:cNvPr>
            <p:cNvSpPr/>
            <p:nvPr/>
          </p:nvSpPr>
          <p:spPr bwMode="auto">
            <a:xfrm rot="5400000">
              <a:off x="8243266" y="7303650"/>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rain2_EA0E" title="Icon of a train">
              <a:extLst>
                <a:ext uri="{FF2B5EF4-FFF2-40B4-BE49-F238E27FC236}">
                  <a16:creationId xmlns:a16="http://schemas.microsoft.com/office/drawing/2014/main" id="{B1EA0FA4-530A-4E7B-9A77-4D037A96DA3D}"/>
                </a:ext>
              </a:extLst>
            </p:cNvPr>
            <p:cNvSpPr>
              <a:spLocks noChangeAspect="1" noEditPoints="1"/>
            </p:cNvSpPr>
            <p:nvPr/>
          </p:nvSpPr>
          <p:spPr bwMode="auto">
            <a:xfrm>
              <a:off x="8360421" y="7357201"/>
              <a:ext cx="283003" cy="36576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06B17C-F237-4CF2-B906-742E2DCCDC2C}"/>
              </a:ext>
            </a:extLst>
          </p:cNvPr>
          <p:cNvGrpSpPr/>
          <p:nvPr/>
        </p:nvGrpSpPr>
        <p:grpSpPr>
          <a:xfrm>
            <a:off x="1217018" y="1532778"/>
            <a:ext cx="517313" cy="517313"/>
            <a:chOff x="9084435" y="7303650"/>
            <a:chExt cx="517313" cy="517313"/>
          </a:xfrm>
        </p:grpSpPr>
        <p:sp useBgFill="1">
          <p:nvSpPr>
            <p:cNvPr id="102" name="Oval 101">
              <a:extLst>
                <a:ext uri="{FF2B5EF4-FFF2-40B4-BE49-F238E27FC236}">
                  <a16:creationId xmlns:a16="http://schemas.microsoft.com/office/drawing/2014/main" id="{99CF2B54-E7DD-4A1B-9C51-B51E9EF634B4}"/>
                </a:ext>
              </a:extLst>
            </p:cNvPr>
            <p:cNvSpPr/>
            <p:nvPr/>
          </p:nvSpPr>
          <p:spPr bwMode="auto">
            <a:xfrm rot="5400000">
              <a:off x="9084435" y="7303650"/>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ruck" title="Icon of a truck with a storage trailer">
              <a:extLst>
                <a:ext uri="{FF2B5EF4-FFF2-40B4-BE49-F238E27FC236}">
                  <a16:creationId xmlns:a16="http://schemas.microsoft.com/office/drawing/2014/main" id="{25B488B1-24AA-4038-B159-F6A9DE6BD779}"/>
                </a:ext>
              </a:extLst>
            </p:cNvPr>
            <p:cNvSpPr>
              <a:spLocks noChangeAspect="1" noEditPoints="1"/>
            </p:cNvSpPr>
            <p:nvPr/>
          </p:nvSpPr>
          <p:spPr bwMode="auto">
            <a:xfrm>
              <a:off x="9129548" y="7464572"/>
              <a:ext cx="427086" cy="195468"/>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4A61A90F-373E-4F71-B9EA-F34C8620CA56}"/>
              </a:ext>
            </a:extLst>
          </p:cNvPr>
          <p:cNvGrpSpPr/>
          <p:nvPr/>
        </p:nvGrpSpPr>
        <p:grpSpPr>
          <a:xfrm>
            <a:off x="2868153" y="2358584"/>
            <a:ext cx="513370" cy="513370"/>
            <a:chOff x="7301392" y="8089624"/>
            <a:chExt cx="513370" cy="513370"/>
          </a:xfrm>
        </p:grpSpPr>
        <p:sp useBgFill="1">
          <p:nvSpPr>
            <p:cNvPr id="105" name="Oval 104">
              <a:extLst>
                <a:ext uri="{FF2B5EF4-FFF2-40B4-BE49-F238E27FC236}">
                  <a16:creationId xmlns:a16="http://schemas.microsoft.com/office/drawing/2014/main" id="{A4CF7111-8013-45ED-B7E8-5DFD8978F10A}"/>
                </a:ext>
              </a:extLst>
            </p:cNvPr>
            <p:cNvSpPr/>
            <p:nvPr/>
          </p:nvSpPr>
          <p:spPr bwMode="auto">
            <a:xfrm rot="16145419" flipH="1">
              <a:off x="7301392" y="8089624"/>
              <a:ext cx="513370" cy="5133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13" title="Icon of a cloud">
              <a:extLst>
                <a:ext uri="{FF2B5EF4-FFF2-40B4-BE49-F238E27FC236}">
                  <a16:creationId xmlns:a16="http://schemas.microsoft.com/office/drawing/2014/main" id="{87BE1C8F-5DE5-467A-9C06-FE5777993AA5}"/>
                </a:ext>
              </a:extLst>
            </p:cNvPr>
            <p:cNvSpPr>
              <a:spLocks noChangeAspect="1"/>
            </p:cNvSpPr>
            <p:nvPr/>
          </p:nvSpPr>
          <p:spPr bwMode="auto">
            <a:xfrm>
              <a:off x="7367569" y="8227235"/>
              <a:ext cx="376256" cy="2063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6DDE45D8-FF60-4734-B963-8F17F1582354}"/>
              </a:ext>
            </a:extLst>
          </p:cNvPr>
          <p:cNvGrpSpPr/>
          <p:nvPr/>
        </p:nvGrpSpPr>
        <p:grpSpPr>
          <a:xfrm>
            <a:off x="1734342" y="2843430"/>
            <a:ext cx="513370" cy="513370"/>
            <a:chOff x="8617959" y="8089624"/>
            <a:chExt cx="513370" cy="513370"/>
          </a:xfrm>
        </p:grpSpPr>
        <p:sp useBgFill="1">
          <p:nvSpPr>
            <p:cNvPr id="108" name="Oval 107">
              <a:extLst>
                <a:ext uri="{FF2B5EF4-FFF2-40B4-BE49-F238E27FC236}">
                  <a16:creationId xmlns:a16="http://schemas.microsoft.com/office/drawing/2014/main" id="{0C45E76F-4C26-4DA0-B20F-C5070E290926}"/>
                </a:ext>
              </a:extLst>
            </p:cNvPr>
            <p:cNvSpPr/>
            <p:nvPr/>
          </p:nvSpPr>
          <p:spPr bwMode="auto">
            <a:xfrm rot="16920000" flipH="1">
              <a:off x="8617959" y="8089624"/>
              <a:ext cx="513370" cy="5133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printer" title="Icon of a printer">
              <a:extLst>
                <a:ext uri="{FF2B5EF4-FFF2-40B4-BE49-F238E27FC236}">
                  <a16:creationId xmlns:a16="http://schemas.microsoft.com/office/drawing/2014/main" id="{7975098C-FB0F-4F1A-896D-B08FB6648EAE}"/>
                </a:ext>
              </a:extLst>
            </p:cNvPr>
            <p:cNvSpPr>
              <a:spLocks noChangeAspect="1" noEditPoints="1"/>
            </p:cNvSpPr>
            <p:nvPr/>
          </p:nvSpPr>
          <p:spPr bwMode="auto">
            <a:xfrm>
              <a:off x="8722745" y="8195040"/>
              <a:ext cx="303798" cy="30253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E6945B0F-2FE0-4E31-9162-15B2CD0B7D7F}"/>
              </a:ext>
            </a:extLst>
          </p:cNvPr>
          <p:cNvGrpSpPr/>
          <p:nvPr/>
        </p:nvGrpSpPr>
        <p:grpSpPr>
          <a:xfrm>
            <a:off x="2577858" y="4872744"/>
            <a:ext cx="513370" cy="513370"/>
            <a:chOff x="7959675" y="8089624"/>
            <a:chExt cx="513370" cy="513370"/>
          </a:xfrm>
        </p:grpSpPr>
        <p:sp useBgFill="1">
          <p:nvSpPr>
            <p:cNvPr id="111" name="Oval 110">
              <a:extLst>
                <a:ext uri="{FF2B5EF4-FFF2-40B4-BE49-F238E27FC236}">
                  <a16:creationId xmlns:a16="http://schemas.microsoft.com/office/drawing/2014/main" id="{46AADF6F-E123-47D5-8875-E0BE3687049E}"/>
                </a:ext>
              </a:extLst>
            </p:cNvPr>
            <p:cNvSpPr/>
            <p:nvPr/>
          </p:nvSpPr>
          <p:spPr bwMode="auto">
            <a:xfrm rot="16920000" flipH="1">
              <a:off x="7959675" y="8089624"/>
              <a:ext cx="513370" cy="5133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watch" title="Icon of a smart watch">
              <a:extLst>
                <a:ext uri="{FF2B5EF4-FFF2-40B4-BE49-F238E27FC236}">
                  <a16:creationId xmlns:a16="http://schemas.microsoft.com/office/drawing/2014/main" id="{7B946D74-67F9-4140-89F5-5B6ABFD26354}"/>
                </a:ext>
              </a:extLst>
            </p:cNvPr>
            <p:cNvSpPr>
              <a:spLocks noChangeAspect="1" noEditPoints="1"/>
            </p:cNvSpPr>
            <p:nvPr/>
          </p:nvSpPr>
          <p:spPr bwMode="auto">
            <a:xfrm>
              <a:off x="8098359" y="8181201"/>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3" name="Group 112" descr="computer icon">
            <a:extLst>
              <a:ext uri="{FF2B5EF4-FFF2-40B4-BE49-F238E27FC236}">
                <a16:creationId xmlns:a16="http://schemas.microsoft.com/office/drawing/2014/main" id="{67DF88FA-AF05-42D2-9102-C789444E0D8B}"/>
              </a:ext>
            </a:extLst>
          </p:cNvPr>
          <p:cNvGrpSpPr/>
          <p:nvPr/>
        </p:nvGrpSpPr>
        <p:grpSpPr>
          <a:xfrm>
            <a:off x="5999474" y="1789007"/>
            <a:ext cx="517313" cy="517313"/>
            <a:chOff x="4367509" y="4820305"/>
            <a:chExt cx="527686" cy="527686"/>
          </a:xfrm>
        </p:grpSpPr>
        <p:sp useBgFill="1">
          <p:nvSpPr>
            <p:cNvPr id="114" name="Oval 113">
              <a:extLst>
                <a:ext uri="{FF2B5EF4-FFF2-40B4-BE49-F238E27FC236}">
                  <a16:creationId xmlns:a16="http://schemas.microsoft.com/office/drawing/2014/main" id="{FE358766-2B44-4E35-A62D-EDC307614BB0}"/>
                </a:ext>
              </a:extLst>
            </p:cNvPr>
            <p:cNvSpPr/>
            <p:nvPr/>
          </p:nvSpPr>
          <p:spPr bwMode="auto">
            <a:xfrm rot="2700000">
              <a:off x="4367509" y="482030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5" name="Group 4">
              <a:extLst>
                <a:ext uri="{FF2B5EF4-FFF2-40B4-BE49-F238E27FC236}">
                  <a16:creationId xmlns:a16="http://schemas.microsoft.com/office/drawing/2014/main" id="{E7E69DAD-C96F-4E90-9723-7CC368E1C9B2}"/>
                </a:ext>
              </a:extLst>
            </p:cNvPr>
            <p:cNvGrpSpPr>
              <a:grpSpLocks noChangeAspect="1"/>
            </p:cNvGrpSpPr>
            <p:nvPr/>
          </p:nvGrpSpPr>
          <p:grpSpPr bwMode="auto">
            <a:xfrm>
              <a:off x="4493886" y="4948927"/>
              <a:ext cx="274932" cy="270442"/>
              <a:chOff x="3794" y="2083"/>
              <a:chExt cx="245" cy="241"/>
            </a:xfrm>
          </p:grpSpPr>
          <p:sp>
            <p:nvSpPr>
              <p:cNvPr id="116" name="Rectangle 115">
                <a:extLst>
                  <a:ext uri="{FF2B5EF4-FFF2-40B4-BE49-F238E27FC236}">
                    <a16:creationId xmlns:a16="http://schemas.microsoft.com/office/drawing/2014/main" id="{6E90D03E-EA9F-4484-81D9-9465D054FB61}"/>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7" name="Freeform 6">
                <a:extLst>
                  <a:ext uri="{FF2B5EF4-FFF2-40B4-BE49-F238E27FC236}">
                    <a16:creationId xmlns:a16="http://schemas.microsoft.com/office/drawing/2014/main" id="{0189A357-DF17-4322-9FD6-8E387BB96764}"/>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8" name="Line 7">
                <a:extLst>
                  <a:ext uri="{FF2B5EF4-FFF2-40B4-BE49-F238E27FC236}">
                    <a16:creationId xmlns:a16="http://schemas.microsoft.com/office/drawing/2014/main" id="{C9FF8878-93D9-4667-B9EC-86F2B0F8E522}"/>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9" name="Line 8">
                <a:extLst>
                  <a:ext uri="{FF2B5EF4-FFF2-40B4-BE49-F238E27FC236}">
                    <a16:creationId xmlns:a16="http://schemas.microsoft.com/office/drawing/2014/main" id="{12720040-6C83-4E6C-A9D7-8F70B048D6BB}"/>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0" name="Group 119" descr="microchip icon">
            <a:extLst>
              <a:ext uri="{FF2B5EF4-FFF2-40B4-BE49-F238E27FC236}">
                <a16:creationId xmlns:a16="http://schemas.microsoft.com/office/drawing/2014/main" id="{C5640D84-5F67-40C5-90F2-483183A5DCD5}"/>
              </a:ext>
            </a:extLst>
          </p:cNvPr>
          <p:cNvGrpSpPr/>
          <p:nvPr/>
        </p:nvGrpSpPr>
        <p:grpSpPr>
          <a:xfrm>
            <a:off x="2799603" y="3660594"/>
            <a:ext cx="517313" cy="517313"/>
            <a:chOff x="6795084" y="5314201"/>
            <a:chExt cx="527686" cy="527686"/>
          </a:xfrm>
        </p:grpSpPr>
        <p:sp useBgFill="1">
          <p:nvSpPr>
            <p:cNvPr id="121" name="Oval 120">
              <a:extLst>
                <a:ext uri="{FF2B5EF4-FFF2-40B4-BE49-F238E27FC236}">
                  <a16:creationId xmlns:a16="http://schemas.microsoft.com/office/drawing/2014/main" id="{58298CF6-384C-4CF6-889A-8AFD3DE626FC}"/>
                </a:ext>
              </a:extLst>
            </p:cNvPr>
            <p:cNvSpPr/>
            <p:nvPr/>
          </p:nvSpPr>
          <p:spPr bwMode="auto">
            <a:xfrm rot="20280000" flipH="1">
              <a:off x="6795084" y="5314201"/>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8">
              <a:extLst>
                <a:ext uri="{FF2B5EF4-FFF2-40B4-BE49-F238E27FC236}">
                  <a16:creationId xmlns:a16="http://schemas.microsoft.com/office/drawing/2014/main" id="{FC1B1B10-7F46-4C8B-948E-1E6030279E10}"/>
                </a:ext>
              </a:extLst>
            </p:cNvPr>
            <p:cNvGrpSpPr>
              <a:grpSpLocks noChangeAspect="1"/>
            </p:cNvGrpSpPr>
            <p:nvPr/>
          </p:nvGrpSpPr>
          <p:grpSpPr bwMode="auto">
            <a:xfrm>
              <a:off x="6879509" y="5432267"/>
              <a:ext cx="358836" cy="291554"/>
              <a:chOff x="5458" y="3157"/>
              <a:chExt cx="304" cy="247"/>
            </a:xfrm>
          </p:grpSpPr>
          <p:sp>
            <p:nvSpPr>
              <p:cNvPr id="123" name="Freeform 9">
                <a:extLst>
                  <a:ext uri="{FF2B5EF4-FFF2-40B4-BE49-F238E27FC236}">
                    <a16:creationId xmlns:a16="http://schemas.microsoft.com/office/drawing/2014/main" id="{C57DCD46-670A-47A2-9B7A-41E85DA20FD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4" name="Freeform 10">
                <a:extLst>
                  <a:ext uri="{FF2B5EF4-FFF2-40B4-BE49-F238E27FC236}">
                    <a16:creationId xmlns:a16="http://schemas.microsoft.com/office/drawing/2014/main" id="{36D667D5-CBD5-4639-B979-2FAF88950ADE}"/>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5" name="Group 124" descr="robot arm icon">
            <a:extLst>
              <a:ext uri="{FF2B5EF4-FFF2-40B4-BE49-F238E27FC236}">
                <a16:creationId xmlns:a16="http://schemas.microsoft.com/office/drawing/2014/main" id="{A3472990-8250-4DD2-ADD0-44A97C1C65EC}"/>
              </a:ext>
            </a:extLst>
          </p:cNvPr>
          <p:cNvGrpSpPr/>
          <p:nvPr/>
        </p:nvGrpSpPr>
        <p:grpSpPr>
          <a:xfrm>
            <a:off x="10300547" y="5638122"/>
            <a:ext cx="513370" cy="513370"/>
            <a:chOff x="4412323" y="5524629"/>
            <a:chExt cx="523664" cy="523664"/>
          </a:xfrm>
        </p:grpSpPr>
        <p:sp useBgFill="1">
          <p:nvSpPr>
            <p:cNvPr id="126" name="Oval 125">
              <a:extLst>
                <a:ext uri="{FF2B5EF4-FFF2-40B4-BE49-F238E27FC236}">
                  <a16:creationId xmlns:a16="http://schemas.microsoft.com/office/drawing/2014/main" id="{3995BAE2-4613-4A4F-8878-49AC699F52AF}"/>
                </a:ext>
              </a:extLst>
            </p:cNvPr>
            <p:cNvSpPr/>
            <p:nvPr/>
          </p:nvSpPr>
          <p:spPr bwMode="auto">
            <a:xfrm rot="2040000">
              <a:off x="4412323" y="5524629"/>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25">
              <a:extLst>
                <a:ext uri="{FF2B5EF4-FFF2-40B4-BE49-F238E27FC236}">
                  <a16:creationId xmlns:a16="http://schemas.microsoft.com/office/drawing/2014/main" id="{C3F3E521-ABFD-4A2C-98D8-3329D5884305}"/>
                </a:ext>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28" name="Group 127" descr="guage icon">
            <a:extLst>
              <a:ext uri="{FF2B5EF4-FFF2-40B4-BE49-F238E27FC236}">
                <a16:creationId xmlns:a16="http://schemas.microsoft.com/office/drawing/2014/main" id="{1B769327-6979-4693-B716-DE0607151184}"/>
              </a:ext>
            </a:extLst>
          </p:cNvPr>
          <p:cNvGrpSpPr/>
          <p:nvPr/>
        </p:nvGrpSpPr>
        <p:grpSpPr>
          <a:xfrm>
            <a:off x="8379051" y="5973670"/>
            <a:ext cx="513370" cy="513370"/>
            <a:chOff x="8218306" y="4819232"/>
            <a:chExt cx="523664" cy="523664"/>
          </a:xfrm>
        </p:grpSpPr>
        <p:sp useBgFill="1">
          <p:nvSpPr>
            <p:cNvPr id="129" name="Oval 128">
              <a:extLst>
                <a:ext uri="{FF2B5EF4-FFF2-40B4-BE49-F238E27FC236}">
                  <a16:creationId xmlns:a16="http://schemas.microsoft.com/office/drawing/2014/main" id="{A7377D03-C820-451C-B711-A086EDE9AA6F}"/>
                </a:ext>
              </a:extLst>
            </p:cNvPr>
            <p:cNvSpPr/>
            <p:nvPr/>
          </p:nvSpPr>
          <p:spPr bwMode="auto">
            <a:xfrm rot="18300000" flipH="1">
              <a:off x="8218306" y="481923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speedometer_2">
              <a:extLst>
                <a:ext uri="{FF2B5EF4-FFF2-40B4-BE49-F238E27FC236}">
                  <a16:creationId xmlns:a16="http://schemas.microsoft.com/office/drawing/2014/main" id="{6F42E459-AC30-4E44-99B9-637262CD4237}"/>
                </a:ext>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1" name="Group 130">
            <a:extLst>
              <a:ext uri="{FF2B5EF4-FFF2-40B4-BE49-F238E27FC236}">
                <a16:creationId xmlns:a16="http://schemas.microsoft.com/office/drawing/2014/main" id="{46562A29-9EC3-4E55-8C21-10B38C1812C5}"/>
              </a:ext>
            </a:extLst>
          </p:cNvPr>
          <p:cNvGrpSpPr>
            <a:grpSpLocks noChangeAspect="1"/>
          </p:cNvGrpSpPr>
          <p:nvPr/>
        </p:nvGrpSpPr>
        <p:grpSpPr>
          <a:xfrm>
            <a:off x="7472011" y="2097620"/>
            <a:ext cx="502920" cy="502920"/>
            <a:chOff x="2929661" y="5897776"/>
            <a:chExt cx="548640" cy="548640"/>
          </a:xfrm>
        </p:grpSpPr>
        <p:sp useBgFill="1">
          <p:nvSpPr>
            <p:cNvPr id="132" name="Oval 131">
              <a:extLst>
                <a:ext uri="{FF2B5EF4-FFF2-40B4-BE49-F238E27FC236}">
                  <a16:creationId xmlns:a16="http://schemas.microsoft.com/office/drawing/2014/main" id="{C2F5FE03-0F11-4EB4-94EB-32248E5E7E17}"/>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amily_EBDA" title="Icon of a family of people">
              <a:extLst>
                <a:ext uri="{FF2B5EF4-FFF2-40B4-BE49-F238E27FC236}">
                  <a16:creationId xmlns:a16="http://schemas.microsoft.com/office/drawing/2014/main" id="{4C4B5C39-0357-4347-A659-9C9EE17AF260}"/>
                </a:ext>
              </a:extLst>
            </p:cNvPr>
            <p:cNvSpPr>
              <a:spLocks noChangeAspect="1" noEditPoints="1"/>
            </p:cNvSpPr>
            <p:nvPr/>
          </p:nvSpPr>
          <p:spPr bwMode="auto">
            <a:xfrm>
              <a:off x="3026654" y="5993026"/>
              <a:ext cx="354655" cy="32004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4" name="Straight Connector 133">
            <a:extLst>
              <a:ext uri="{FF2B5EF4-FFF2-40B4-BE49-F238E27FC236}">
                <a16:creationId xmlns:a16="http://schemas.microsoft.com/office/drawing/2014/main" id="{DD1AF444-082E-4F49-A8F9-56D1F9E6A8AA}"/>
              </a:ext>
            </a:extLst>
          </p:cNvPr>
          <p:cNvCxnSpPr>
            <a:cxnSpLocks/>
          </p:cNvCxnSpPr>
          <p:nvPr/>
        </p:nvCxnSpPr>
        <p:spPr>
          <a:xfrm>
            <a:off x="10493587" y="1793240"/>
            <a:ext cx="553720" cy="105664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C3E81F4-13FC-434D-8903-ED7DC06E6B23}"/>
              </a:ext>
            </a:extLst>
          </p:cNvPr>
          <p:cNvCxnSpPr>
            <a:cxnSpLocks/>
          </p:cNvCxnSpPr>
          <p:nvPr/>
        </p:nvCxnSpPr>
        <p:spPr>
          <a:xfrm flipH="1">
            <a:off x="10087187" y="1788160"/>
            <a:ext cx="426720" cy="10515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49D62D2-1029-4967-ABB5-3ED5599E0DB3}"/>
              </a:ext>
            </a:extLst>
          </p:cNvPr>
          <p:cNvCxnSpPr>
            <a:cxnSpLocks/>
          </p:cNvCxnSpPr>
          <p:nvPr/>
        </p:nvCxnSpPr>
        <p:spPr>
          <a:xfrm flipH="1" flipV="1">
            <a:off x="10097347" y="2854960"/>
            <a:ext cx="477520" cy="14071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6FB329E-8F80-453B-B666-2C8006F86A5A}"/>
              </a:ext>
            </a:extLst>
          </p:cNvPr>
          <p:cNvCxnSpPr>
            <a:cxnSpLocks/>
          </p:cNvCxnSpPr>
          <p:nvPr/>
        </p:nvCxnSpPr>
        <p:spPr>
          <a:xfrm flipH="1" flipV="1">
            <a:off x="9442027" y="3611880"/>
            <a:ext cx="1163320" cy="7061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311B0C-5C1C-4063-A559-98876DAF2509}"/>
              </a:ext>
            </a:extLst>
          </p:cNvPr>
          <p:cNvCxnSpPr>
            <a:cxnSpLocks/>
          </p:cNvCxnSpPr>
          <p:nvPr/>
        </p:nvCxnSpPr>
        <p:spPr>
          <a:xfrm flipH="1" flipV="1">
            <a:off x="8842587" y="2748280"/>
            <a:ext cx="609600" cy="8585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00D08E9-B2E7-4E29-B6DC-E2176F8FDA92}"/>
              </a:ext>
            </a:extLst>
          </p:cNvPr>
          <p:cNvCxnSpPr>
            <a:cxnSpLocks/>
          </p:cNvCxnSpPr>
          <p:nvPr/>
        </p:nvCxnSpPr>
        <p:spPr>
          <a:xfrm flipH="1">
            <a:off x="8227907" y="3627120"/>
            <a:ext cx="1214120" cy="457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ACD4FBD-8BE5-4D05-8F95-CB292479C882}"/>
              </a:ext>
            </a:extLst>
          </p:cNvPr>
          <p:cNvCxnSpPr>
            <a:cxnSpLocks/>
          </p:cNvCxnSpPr>
          <p:nvPr/>
        </p:nvCxnSpPr>
        <p:spPr>
          <a:xfrm flipH="1">
            <a:off x="8222827" y="2753360"/>
            <a:ext cx="635000" cy="90424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3275507-154F-4C45-9DFA-2D93054FDF52}"/>
              </a:ext>
            </a:extLst>
          </p:cNvPr>
          <p:cNvCxnSpPr>
            <a:cxnSpLocks/>
          </p:cNvCxnSpPr>
          <p:nvPr/>
        </p:nvCxnSpPr>
        <p:spPr>
          <a:xfrm flipH="1">
            <a:off x="8827347" y="1772920"/>
            <a:ext cx="1691640" cy="98044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F1ECE25-A851-4175-AA06-7B9EB4FBB94F}"/>
              </a:ext>
            </a:extLst>
          </p:cNvPr>
          <p:cNvCxnSpPr>
            <a:cxnSpLocks/>
            <a:stCxn id="161" idx="5"/>
          </p:cNvCxnSpPr>
          <p:nvPr/>
        </p:nvCxnSpPr>
        <p:spPr>
          <a:xfrm flipH="1" flipV="1">
            <a:off x="6341591" y="3931584"/>
            <a:ext cx="2029899" cy="110624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descr="food industry icon">
            <a:extLst>
              <a:ext uri="{FF2B5EF4-FFF2-40B4-BE49-F238E27FC236}">
                <a16:creationId xmlns:a16="http://schemas.microsoft.com/office/drawing/2014/main" id="{9DA8822C-1AB6-4F6F-98C4-87B27C4F54B4}"/>
              </a:ext>
            </a:extLst>
          </p:cNvPr>
          <p:cNvGrpSpPr/>
          <p:nvPr/>
        </p:nvGrpSpPr>
        <p:grpSpPr>
          <a:xfrm>
            <a:off x="8835797" y="4386577"/>
            <a:ext cx="513370" cy="513370"/>
            <a:chOff x="8666945" y="2708556"/>
            <a:chExt cx="523664" cy="523664"/>
          </a:xfrm>
        </p:grpSpPr>
        <p:sp useBgFill="1">
          <p:nvSpPr>
            <p:cNvPr id="144" name="Oval 143">
              <a:extLst>
                <a:ext uri="{FF2B5EF4-FFF2-40B4-BE49-F238E27FC236}">
                  <a16:creationId xmlns:a16="http://schemas.microsoft.com/office/drawing/2014/main" id="{ACA9BAA4-016D-445F-9E21-ADC134FCDA07}"/>
                </a:ext>
              </a:extLst>
            </p:cNvPr>
            <p:cNvSpPr/>
            <p:nvPr/>
          </p:nvSpPr>
          <p:spPr bwMode="auto">
            <a:xfrm rot="4740000">
              <a:off x="8666945" y="2708556"/>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plant_3">
              <a:extLst>
                <a:ext uri="{FF2B5EF4-FFF2-40B4-BE49-F238E27FC236}">
                  <a16:creationId xmlns:a16="http://schemas.microsoft.com/office/drawing/2014/main" id="{EE3736FB-E0F7-4DB7-A1FA-0AC28543527D}"/>
                </a:ext>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46" name="Group 145">
            <a:extLst>
              <a:ext uri="{FF2B5EF4-FFF2-40B4-BE49-F238E27FC236}">
                <a16:creationId xmlns:a16="http://schemas.microsoft.com/office/drawing/2014/main" id="{C29E7643-AA25-4031-B1DC-5999163FAE9A}"/>
              </a:ext>
            </a:extLst>
          </p:cNvPr>
          <p:cNvGrpSpPr/>
          <p:nvPr/>
        </p:nvGrpSpPr>
        <p:grpSpPr>
          <a:xfrm>
            <a:off x="9181341" y="3342734"/>
            <a:ext cx="517313" cy="517313"/>
            <a:chOff x="7869215" y="1114067"/>
            <a:chExt cx="517313" cy="517313"/>
          </a:xfrm>
        </p:grpSpPr>
        <p:sp useBgFill="1">
          <p:nvSpPr>
            <p:cNvPr id="147" name="Oval 146" descr="tablet icon">
              <a:extLst>
                <a:ext uri="{FF2B5EF4-FFF2-40B4-BE49-F238E27FC236}">
                  <a16:creationId xmlns:a16="http://schemas.microsoft.com/office/drawing/2014/main" id="{3DDBCC8E-D449-4936-97AE-382B5412967B}"/>
                </a:ext>
              </a:extLst>
            </p:cNvPr>
            <p:cNvSpPr/>
            <p:nvPr/>
          </p:nvSpPr>
          <p:spPr bwMode="auto">
            <a:xfrm rot="20280000" flipH="1">
              <a:off x="7869215" y="1114067"/>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descr="  tablet icon">
              <a:extLst>
                <a:ext uri="{FF2B5EF4-FFF2-40B4-BE49-F238E27FC236}">
                  <a16:creationId xmlns:a16="http://schemas.microsoft.com/office/drawing/2014/main" id="{A817C313-37E9-4CE5-9218-5FFA1CC311C2}"/>
                </a:ext>
              </a:extLst>
            </p:cNvPr>
            <p:cNvGrpSpPr/>
            <p:nvPr/>
          </p:nvGrpSpPr>
          <p:grpSpPr>
            <a:xfrm>
              <a:off x="7983807" y="1267056"/>
              <a:ext cx="288128" cy="211334"/>
              <a:chOff x="4036202" y="3031654"/>
              <a:chExt cx="514225" cy="377173"/>
            </a:xfrm>
          </p:grpSpPr>
          <p:sp>
            <p:nvSpPr>
              <p:cNvPr id="149" name="Freeform 9">
                <a:extLst>
                  <a:ext uri="{FF2B5EF4-FFF2-40B4-BE49-F238E27FC236}">
                    <a16:creationId xmlns:a16="http://schemas.microsoft.com/office/drawing/2014/main" id="{6105422E-17DA-42B9-9CE8-B2A1A3DA723F}"/>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CC61523B-C71B-4105-B8EF-D25556C61524}"/>
                  </a:ext>
                </a:extLst>
              </p:cNvPr>
              <p:cNvSpPr/>
              <p:nvPr/>
            </p:nvSpPr>
            <p:spPr bwMode="auto">
              <a:xfrm>
                <a:off x="4203700" y="3117850"/>
                <a:ext cx="95250" cy="95250"/>
              </a:xfrm>
              <a:prstGeom prst="rect">
                <a:avLst/>
              </a:prstGeom>
              <a:noFill/>
              <a:ln>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1" name="Group 150">
            <a:extLst>
              <a:ext uri="{FF2B5EF4-FFF2-40B4-BE49-F238E27FC236}">
                <a16:creationId xmlns:a16="http://schemas.microsoft.com/office/drawing/2014/main" id="{46C31E68-3D0A-4A56-8402-1F1D4B583CD6}"/>
              </a:ext>
            </a:extLst>
          </p:cNvPr>
          <p:cNvGrpSpPr/>
          <p:nvPr/>
        </p:nvGrpSpPr>
        <p:grpSpPr>
          <a:xfrm>
            <a:off x="8585967" y="2472543"/>
            <a:ext cx="517313" cy="517313"/>
            <a:chOff x="8693379" y="953865"/>
            <a:chExt cx="517313" cy="517313"/>
          </a:xfrm>
        </p:grpSpPr>
        <p:sp useBgFill="1">
          <p:nvSpPr>
            <p:cNvPr id="152" name="Oval 151" descr="laptop icon">
              <a:extLst>
                <a:ext uri="{FF2B5EF4-FFF2-40B4-BE49-F238E27FC236}">
                  <a16:creationId xmlns:a16="http://schemas.microsoft.com/office/drawing/2014/main" id="{BC21562A-00BD-4345-8BBF-6D154BB79C7E}"/>
                </a:ext>
              </a:extLst>
            </p:cNvPr>
            <p:cNvSpPr/>
            <p:nvPr/>
          </p:nvSpPr>
          <p:spPr bwMode="auto">
            <a:xfrm flipH="1">
              <a:off x="8693379" y="953865"/>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descr="laptop icon">
              <a:extLst>
                <a:ext uri="{FF2B5EF4-FFF2-40B4-BE49-F238E27FC236}">
                  <a16:creationId xmlns:a16="http://schemas.microsoft.com/office/drawing/2014/main" id="{7F3EDC82-1673-4D23-B465-2B37B2B088D3}"/>
                </a:ext>
              </a:extLst>
            </p:cNvPr>
            <p:cNvGrpSpPr/>
            <p:nvPr/>
          </p:nvGrpSpPr>
          <p:grpSpPr>
            <a:xfrm>
              <a:off x="8783438" y="1100102"/>
              <a:ext cx="337197" cy="224838"/>
              <a:chOff x="4658896" y="2838920"/>
              <a:chExt cx="854707" cy="569907"/>
            </a:xfrm>
          </p:grpSpPr>
          <p:sp>
            <p:nvSpPr>
              <p:cNvPr id="154" name="Freeform 5">
                <a:extLst>
                  <a:ext uri="{FF2B5EF4-FFF2-40B4-BE49-F238E27FC236}">
                    <a16:creationId xmlns:a16="http://schemas.microsoft.com/office/drawing/2014/main" id="{624412AF-298B-49BC-B4F1-57C15C65E1C3}"/>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55" name="Isosceles Triangle 154">
                <a:extLst>
                  <a:ext uri="{FF2B5EF4-FFF2-40B4-BE49-F238E27FC236}">
                    <a16:creationId xmlns:a16="http://schemas.microsoft.com/office/drawing/2014/main" id="{756F324C-49B1-4522-9758-569646A54995}"/>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67CA0CF9-E085-4CB8-9C85-8818B284F97D}"/>
              </a:ext>
            </a:extLst>
          </p:cNvPr>
          <p:cNvGrpSpPr>
            <a:grpSpLocks noChangeAspect="1"/>
          </p:cNvGrpSpPr>
          <p:nvPr/>
        </p:nvGrpSpPr>
        <p:grpSpPr>
          <a:xfrm>
            <a:off x="7969169" y="3404689"/>
            <a:ext cx="502920" cy="502920"/>
            <a:chOff x="3811718" y="5897776"/>
            <a:chExt cx="548640" cy="548640"/>
          </a:xfrm>
        </p:grpSpPr>
        <p:sp useBgFill="1">
          <p:nvSpPr>
            <p:cNvPr id="157" name="Oval 156">
              <a:extLst>
                <a:ext uri="{FF2B5EF4-FFF2-40B4-BE49-F238E27FC236}">
                  <a16:creationId xmlns:a16="http://schemas.microsoft.com/office/drawing/2014/main" id="{D6E17AD6-E0C6-4D69-A9D8-DE7A1BC6F28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people_4" title="Icon of a person">
              <a:extLst>
                <a:ext uri="{FF2B5EF4-FFF2-40B4-BE49-F238E27FC236}">
                  <a16:creationId xmlns:a16="http://schemas.microsoft.com/office/drawing/2014/main" id="{A31C8652-9FB0-40F1-AAF8-CE68C969C1B2}"/>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BA083265-5B98-4BF5-B82B-55EA7BB051CE}"/>
              </a:ext>
            </a:extLst>
          </p:cNvPr>
          <p:cNvGrpSpPr/>
          <p:nvPr/>
        </p:nvGrpSpPr>
        <p:grpSpPr>
          <a:xfrm>
            <a:off x="8162656" y="4827471"/>
            <a:ext cx="513370" cy="513370"/>
            <a:chOff x="9367156" y="8089624"/>
            <a:chExt cx="513370" cy="513370"/>
          </a:xfrm>
        </p:grpSpPr>
        <p:sp useBgFill="1">
          <p:nvSpPr>
            <p:cNvPr id="160" name="Oval 159">
              <a:extLst>
                <a:ext uri="{FF2B5EF4-FFF2-40B4-BE49-F238E27FC236}">
                  <a16:creationId xmlns:a16="http://schemas.microsoft.com/office/drawing/2014/main" id="{5BE07BCE-721D-48AC-89D1-CA12616DCC95}"/>
                </a:ext>
              </a:extLst>
            </p:cNvPr>
            <p:cNvSpPr/>
            <p:nvPr/>
          </p:nvSpPr>
          <p:spPr bwMode="auto">
            <a:xfrm rot="16920000" flipH="1">
              <a:off x="9367156" y="8089624"/>
              <a:ext cx="513370" cy="5133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box" title="Icon of a box">
              <a:extLst>
                <a:ext uri="{FF2B5EF4-FFF2-40B4-BE49-F238E27FC236}">
                  <a16:creationId xmlns:a16="http://schemas.microsoft.com/office/drawing/2014/main" id="{1DB15BC5-4611-4901-9368-9EB90807C4F3}"/>
                </a:ext>
              </a:extLst>
            </p:cNvPr>
            <p:cNvSpPr>
              <a:spLocks noChangeAspect="1" noEditPoints="1"/>
            </p:cNvSpPr>
            <p:nvPr/>
          </p:nvSpPr>
          <p:spPr bwMode="auto">
            <a:xfrm>
              <a:off x="9480287" y="8201390"/>
              <a:ext cx="287108" cy="28983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2" name="Group 161" descr="hololens icon">
            <a:extLst>
              <a:ext uri="{FF2B5EF4-FFF2-40B4-BE49-F238E27FC236}">
                <a16:creationId xmlns:a16="http://schemas.microsoft.com/office/drawing/2014/main" id="{0483C52C-B8B9-4320-803C-F1FA5CBCE282}"/>
              </a:ext>
            </a:extLst>
          </p:cNvPr>
          <p:cNvGrpSpPr/>
          <p:nvPr/>
        </p:nvGrpSpPr>
        <p:grpSpPr>
          <a:xfrm>
            <a:off x="9859648" y="2596304"/>
            <a:ext cx="517311" cy="517311"/>
            <a:chOff x="3888602" y="2356543"/>
            <a:chExt cx="527684" cy="527684"/>
          </a:xfrm>
        </p:grpSpPr>
        <p:sp useBgFill="1">
          <p:nvSpPr>
            <p:cNvPr id="163" name="Oval 162">
              <a:extLst>
                <a:ext uri="{FF2B5EF4-FFF2-40B4-BE49-F238E27FC236}">
                  <a16:creationId xmlns:a16="http://schemas.microsoft.com/office/drawing/2014/main" id="{D95685B8-CEE2-40EB-A4D0-884BE3AF01A4}"/>
                </a:ext>
              </a:extLst>
            </p:cNvPr>
            <p:cNvSpPr/>
            <p:nvPr/>
          </p:nvSpPr>
          <p:spPr bwMode="auto">
            <a:xfrm rot="17580000" flipH="1">
              <a:off x="3888602" y="2356543"/>
              <a:ext cx="527684" cy="5276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5">
              <a:extLst>
                <a:ext uri="{FF2B5EF4-FFF2-40B4-BE49-F238E27FC236}">
                  <a16:creationId xmlns:a16="http://schemas.microsoft.com/office/drawing/2014/main" id="{F87AFB59-C2D4-493F-8C64-7029C02FF1FD}"/>
                </a:ext>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65" name="Straight Connector 164">
            <a:extLst>
              <a:ext uri="{FF2B5EF4-FFF2-40B4-BE49-F238E27FC236}">
                <a16:creationId xmlns:a16="http://schemas.microsoft.com/office/drawing/2014/main" id="{3D224ACD-977A-4911-BD45-9C6ACD53098D}"/>
              </a:ext>
            </a:extLst>
          </p:cNvPr>
          <p:cNvCxnSpPr>
            <a:cxnSpLocks/>
          </p:cNvCxnSpPr>
          <p:nvPr/>
        </p:nvCxnSpPr>
        <p:spPr>
          <a:xfrm flipH="1">
            <a:off x="10625667" y="2819400"/>
            <a:ext cx="421640" cy="144780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6" name="Group 165" descr="xbox icon">
            <a:extLst>
              <a:ext uri="{FF2B5EF4-FFF2-40B4-BE49-F238E27FC236}">
                <a16:creationId xmlns:a16="http://schemas.microsoft.com/office/drawing/2014/main" id="{EA90AFD8-D77A-43DA-92C5-8A318F14E3E7}"/>
              </a:ext>
            </a:extLst>
          </p:cNvPr>
          <p:cNvGrpSpPr/>
          <p:nvPr/>
        </p:nvGrpSpPr>
        <p:grpSpPr>
          <a:xfrm>
            <a:off x="10265847" y="1505213"/>
            <a:ext cx="517313" cy="517313"/>
            <a:chOff x="7541281" y="1646534"/>
            <a:chExt cx="527686" cy="527686"/>
          </a:xfrm>
        </p:grpSpPr>
        <p:sp useBgFill="1">
          <p:nvSpPr>
            <p:cNvPr id="167" name="Oval 166">
              <a:extLst>
                <a:ext uri="{FF2B5EF4-FFF2-40B4-BE49-F238E27FC236}">
                  <a16:creationId xmlns:a16="http://schemas.microsoft.com/office/drawing/2014/main" id="{2795E8CF-016A-4BEA-BCBD-35B668066E51}"/>
                </a:ext>
              </a:extLst>
            </p:cNvPr>
            <p:cNvSpPr/>
            <p:nvPr/>
          </p:nvSpPr>
          <p:spPr bwMode="auto">
            <a:xfrm rot="2700000">
              <a:off x="7541281" y="1646534"/>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021C22AD-3AA9-4F96-9B05-43103E97CC83}"/>
                </a:ext>
              </a:extLst>
            </p:cNvPr>
            <p:cNvGrpSpPr/>
            <p:nvPr/>
          </p:nvGrpSpPr>
          <p:grpSpPr>
            <a:xfrm>
              <a:off x="7633632" y="1841500"/>
              <a:ext cx="342986" cy="137754"/>
              <a:chOff x="11103157" y="4417749"/>
              <a:chExt cx="347337" cy="139502"/>
            </a:xfrm>
          </p:grpSpPr>
          <p:sp>
            <p:nvSpPr>
              <p:cNvPr id="169" name="Rectangle 168">
                <a:extLst>
                  <a:ext uri="{FF2B5EF4-FFF2-40B4-BE49-F238E27FC236}">
                    <a16:creationId xmlns:a16="http://schemas.microsoft.com/office/drawing/2014/main" id="{C6B97FA9-724D-4462-B8F8-2BEF030EC060}"/>
                  </a:ext>
                </a:extLst>
              </p:cNvPr>
              <p:cNvSpPr>
                <a:spLocks noChangeArrowheads="1"/>
              </p:cNvSpPr>
              <p:nvPr/>
            </p:nvSpPr>
            <p:spPr bwMode="auto">
              <a:xfrm>
                <a:off x="11103157" y="4417749"/>
                <a:ext cx="347337" cy="13950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70" name="Line 277">
                <a:extLst>
                  <a:ext uri="{FF2B5EF4-FFF2-40B4-BE49-F238E27FC236}">
                    <a16:creationId xmlns:a16="http://schemas.microsoft.com/office/drawing/2014/main" id="{AC74FD64-E5D6-4201-8734-73D109AB73FD}"/>
                  </a:ext>
                </a:extLst>
              </p:cNvPr>
              <p:cNvSpPr>
                <a:spLocks noChangeShapeType="1"/>
              </p:cNvSpPr>
              <p:nvPr/>
            </p:nvSpPr>
            <p:spPr bwMode="auto">
              <a:xfrm flipH="1">
                <a:off x="11103157" y="4488923"/>
                <a:ext cx="1494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71" name="Oval 170">
                <a:extLst>
                  <a:ext uri="{FF2B5EF4-FFF2-40B4-BE49-F238E27FC236}">
                    <a16:creationId xmlns:a16="http://schemas.microsoft.com/office/drawing/2014/main" id="{314BCCA6-0EBB-4BB6-B18A-1C173A0A826A}"/>
                  </a:ext>
                </a:extLst>
              </p:cNvPr>
              <p:cNvSpPr>
                <a:spLocks noChangeArrowheads="1"/>
              </p:cNvSpPr>
              <p:nvPr/>
            </p:nvSpPr>
            <p:spPr bwMode="auto">
              <a:xfrm>
                <a:off x="11373624" y="4480383"/>
                <a:ext cx="12812" cy="1423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72" name="Group 171" descr="xbox controller icon">
            <a:extLst>
              <a:ext uri="{FF2B5EF4-FFF2-40B4-BE49-F238E27FC236}">
                <a16:creationId xmlns:a16="http://schemas.microsoft.com/office/drawing/2014/main" id="{AE814787-C53F-4C87-99BE-1029F956C960}"/>
              </a:ext>
            </a:extLst>
          </p:cNvPr>
          <p:cNvGrpSpPr/>
          <p:nvPr/>
        </p:nvGrpSpPr>
        <p:grpSpPr>
          <a:xfrm>
            <a:off x="10770847" y="2571597"/>
            <a:ext cx="513370" cy="513370"/>
            <a:chOff x="8657336" y="3809532"/>
            <a:chExt cx="523664" cy="523664"/>
          </a:xfrm>
        </p:grpSpPr>
        <p:sp useBgFill="1">
          <p:nvSpPr>
            <p:cNvPr id="173" name="Oval 172">
              <a:extLst>
                <a:ext uri="{FF2B5EF4-FFF2-40B4-BE49-F238E27FC236}">
                  <a16:creationId xmlns:a16="http://schemas.microsoft.com/office/drawing/2014/main" id="{47C787AB-899D-48CE-A8F3-74FCD0E69CFE}"/>
                </a:ext>
              </a:extLst>
            </p:cNvPr>
            <p:cNvSpPr/>
            <p:nvPr/>
          </p:nvSpPr>
          <p:spPr bwMode="auto">
            <a:xfrm rot="16920000" flipH="1">
              <a:off x="8657336" y="380953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6893328B-6F86-4CE0-ABE2-703DF1FB19D1}"/>
                </a:ext>
              </a:extLst>
            </p:cNvPr>
            <p:cNvGrpSpPr/>
            <p:nvPr/>
          </p:nvGrpSpPr>
          <p:grpSpPr>
            <a:xfrm>
              <a:off x="8746154" y="3970338"/>
              <a:ext cx="346030" cy="202052"/>
              <a:chOff x="11030366" y="2382953"/>
              <a:chExt cx="397040" cy="231838"/>
            </a:xfrm>
          </p:grpSpPr>
          <p:sp>
            <p:nvSpPr>
              <p:cNvPr id="175" name="Freeform 77">
                <a:extLst>
                  <a:ext uri="{FF2B5EF4-FFF2-40B4-BE49-F238E27FC236}">
                    <a16:creationId xmlns:a16="http://schemas.microsoft.com/office/drawing/2014/main" id="{99072DE8-5B7F-4B76-95B5-13DABA8E2053}"/>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6" name="Freeform 78">
                <a:extLst>
                  <a:ext uri="{FF2B5EF4-FFF2-40B4-BE49-F238E27FC236}">
                    <a16:creationId xmlns:a16="http://schemas.microsoft.com/office/drawing/2014/main" id="{25EE4E9B-6911-4430-B461-B1085C4737A0}"/>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77" name="Group 176">
            <a:extLst>
              <a:ext uri="{FF2B5EF4-FFF2-40B4-BE49-F238E27FC236}">
                <a16:creationId xmlns:a16="http://schemas.microsoft.com/office/drawing/2014/main" id="{D8BF935A-E8BA-49AA-B49B-3FDDAD5DEB9C}"/>
              </a:ext>
            </a:extLst>
          </p:cNvPr>
          <p:cNvGrpSpPr>
            <a:grpSpLocks noChangeAspect="1"/>
          </p:cNvGrpSpPr>
          <p:nvPr/>
        </p:nvGrpSpPr>
        <p:grpSpPr>
          <a:xfrm>
            <a:off x="10354869" y="4073145"/>
            <a:ext cx="502920" cy="502920"/>
            <a:chOff x="599185" y="5897776"/>
            <a:chExt cx="548640" cy="548640"/>
          </a:xfrm>
        </p:grpSpPr>
        <p:sp useBgFill="1">
          <p:nvSpPr>
            <p:cNvPr id="178" name="Oval 177">
              <a:extLst>
                <a:ext uri="{FF2B5EF4-FFF2-40B4-BE49-F238E27FC236}">
                  <a16:creationId xmlns:a16="http://schemas.microsoft.com/office/drawing/2014/main" id="{ED0ECA16-12E0-48F7-B9D8-2D1C9DCB7DE9}"/>
                </a:ext>
              </a:extLst>
            </p:cNvPr>
            <p:cNvSpPr/>
            <p:nvPr/>
          </p:nvSpPr>
          <p:spPr bwMode="auto">
            <a:xfrm>
              <a:off x="599185" y="5897776"/>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girl" title="Icon of a young woman">
              <a:extLst>
                <a:ext uri="{FF2B5EF4-FFF2-40B4-BE49-F238E27FC236}">
                  <a16:creationId xmlns:a16="http://schemas.microsoft.com/office/drawing/2014/main" id="{CACE688B-3279-4818-8CE1-DD290B0FD869}"/>
                </a:ext>
              </a:extLst>
            </p:cNvPr>
            <p:cNvSpPr>
              <a:spLocks noChangeAspect="1" noEditPoints="1"/>
            </p:cNvSpPr>
            <p:nvPr/>
          </p:nvSpPr>
          <p:spPr bwMode="auto">
            <a:xfrm>
              <a:off x="720103" y="5993788"/>
              <a:ext cx="270228" cy="32004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useBgFill="1">
        <p:nvSpPr>
          <p:cNvPr id="211" name="Oval 210">
            <a:extLst>
              <a:ext uri="{FF2B5EF4-FFF2-40B4-BE49-F238E27FC236}">
                <a16:creationId xmlns:a16="http://schemas.microsoft.com/office/drawing/2014/main" id="{5AEB4152-BD44-458B-81F4-85ECB1F06453}"/>
              </a:ext>
            </a:extLst>
          </p:cNvPr>
          <p:cNvSpPr/>
          <p:nvPr/>
        </p:nvSpPr>
        <p:spPr bwMode="auto">
          <a:xfrm>
            <a:off x="5506227" y="3240039"/>
            <a:ext cx="1306501" cy="130650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82" name="Group 181">
            <a:extLst>
              <a:ext uri="{FF2B5EF4-FFF2-40B4-BE49-F238E27FC236}">
                <a16:creationId xmlns:a16="http://schemas.microsoft.com/office/drawing/2014/main" id="{BF570890-38A6-49BC-8E82-918B75DF2097}"/>
              </a:ext>
            </a:extLst>
          </p:cNvPr>
          <p:cNvGrpSpPr/>
          <p:nvPr/>
        </p:nvGrpSpPr>
        <p:grpSpPr>
          <a:xfrm>
            <a:off x="5100726" y="2712753"/>
            <a:ext cx="2167940" cy="2165462"/>
            <a:chOff x="6066724" y="2662016"/>
            <a:chExt cx="2167940" cy="2165462"/>
          </a:xfrm>
        </p:grpSpPr>
        <p:sp useBgFill="1">
          <p:nvSpPr>
            <p:cNvPr id="183" name="Flowchart: Extract 182">
              <a:extLst>
                <a:ext uri="{FF2B5EF4-FFF2-40B4-BE49-F238E27FC236}">
                  <a16:creationId xmlns:a16="http://schemas.microsoft.com/office/drawing/2014/main" id="{B567187C-D21D-445B-A541-3C3F7087E977}"/>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84" name="TextBox 183">
              <a:extLst>
                <a:ext uri="{FF2B5EF4-FFF2-40B4-BE49-F238E27FC236}">
                  <a16:creationId xmlns:a16="http://schemas.microsoft.com/office/drawing/2014/main" id="{9409195D-E0AB-4C3A-8D2E-A27A00A48152}"/>
                </a:ext>
              </a:extLst>
            </p:cNvPr>
            <p:cNvSpPr txBox="1"/>
            <p:nvPr/>
          </p:nvSpPr>
          <p:spPr>
            <a:xfrm>
              <a:off x="6568955" y="4262643"/>
              <a:ext cx="1266116" cy="564835"/>
            </a:xfrm>
            <a:prstGeom prst="rect">
              <a:avLst/>
            </a:prstGeom>
          </p:spPr>
          <p:txBody>
            <a:bodyPr wrap="none" lIns="91440" tIns="91440" rIns="91440" bIns="9144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gradFill>
                    <a:gsLst>
                      <a:gs pos="20000">
                        <a:srgbClr val="1A1A1A"/>
                      </a:gs>
                      <a:gs pos="68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Identity</a:t>
              </a:r>
            </a:p>
          </p:txBody>
        </p:sp>
        <p:grpSp>
          <p:nvGrpSpPr>
            <p:cNvPr id="185" name="Group 184">
              <a:extLst>
                <a:ext uri="{FF2B5EF4-FFF2-40B4-BE49-F238E27FC236}">
                  <a16:creationId xmlns:a16="http://schemas.microsoft.com/office/drawing/2014/main" id="{9F41C17A-6DFD-4E3F-9000-30A0D525643B}"/>
                </a:ext>
              </a:extLst>
            </p:cNvPr>
            <p:cNvGrpSpPr/>
            <p:nvPr/>
          </p:nvGrpSpPr>
          <p:grpSpPr>
            <a:xfrm>
              <a:off x="6449492" y="2922661"/>
              <a:ext cx="1541462" cy="1314852"/>
              <a:chOff x="270385" y="5374758"/>
              <a:chExt cx="1165996" cy="994584"/>
            </a:xfrm>
          </p:grpSpPr>
          <p:grpSp>
            <p:nvGrpSpPr>
              <p:cNvPr id="186" name="Group 185">
                <a:extLst>
                  <a:ext uri="{FF2B5EF4-FFF2-40B4-BE49-F238E27FC236}">
                    <a16:creationId xmlns:a16="http://schemas.microsoft.com/office/drawing/2014/main" id="{67545F5B-95C7-4712-A671-0D0D87C498FF}"/>
                  </a:ext>
                </a:extLst>
              </p:cNvPr>
              <p:cNvGrpSpPr/>
              <p:nvPr/>
            </p:nvGrpSpPr>
            <p:grpSpPr>
              <a:xfrm>
                <a:off x="580349" y="5738380"/>
                <a:ext cx="504579" cy="551512"/>
                <a:chOff x="2115104" y="3006725"/>
                <a:chExt cx="1191985" cy="1302858"/>
              </a:xfrm>
            </p:grpSpPr>
            <p:cxnSp>
              <p:nvCxnSpPr>
                <p:cNvPr id="210" name="Straight Connector 209">
                  <a:extLst>
                    <a:ext uri="{FF2B5EF4-FFF2-40B4-BE49-F238E27FC236}">
                      <a16:creationId xmlns:a16="http://schemas.microsoft.com/office/drawing/2014/main" id="{A45920D9-03A5-4AC3-9616-094B758A6A16}"/>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8B35540-1224-4FCD-8F47-44BBAE4B9DBA}"/>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B56592D-7708-4999-9879-F9564456D6E4}"/>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87" name="manager" title="Icon of three people with lines connecting them">
                <a:extLst>
                  <a:ext uri="{FF2B5EF4-FFF2-40B4-BE49-F238E27FC236}">
                    <a16:creationId xmlns:a16="http://schemas.microsoft.com/office/drawing/2014/main" id="{9E23223B-4E39-4546-9C9E-94D6872F1CF9}"/>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8" name="building_5" title="Icon of tall buildings">
                <a:extLst>
                  <a:ext uri="{FF2B5EF4-FFF2-40B4-BE49-F238E27FC236}">
                    <a16:creationId xmlns:a16="http://schemas.microsoft.com/office/drawing/2014/main" id="{4777358E-8AB2-4DD8-8D5E-7C0197B1058F}"/>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E7F96387-0366-43A7-A07E-9CAADD9766F8}"/>
                  </a:ext>
                </a:extLst>
              </p:cNvPr>
              <p:cNvGrpSpPr/>
              <p:nvPr/>
            </p:nvGrpSpPr>
            <p:grpSpPr>
              <a:xfrm>
                <a:off x="988190" y="6029532"/>
                <a:ext cx="448191" cy="339810"/>
                <a:chOff x="2810087" y="4925435"/>
                <a:chExt cx="767042" cy="581557"/>
              </a:xfrm>
            </p:grpSpPr>
            <p:grpSp>
              <p:nvGrpSpPr>
                <p:cNvPr id="190" name="Group 4">
                  <a:extLst>
                    <a:ext uri="{FF2B5EF4-FFF2-40B4-BE49-F238E27FC236}">
                      <a16:creationId xmlns:a16="http://schemas.microsoft.com/office/drawing/2014/main" id="{FC312244-B76A-43A5-81FA-E73F41952FF6}"/>
                    </a:ext>
                  </a:extLst>
                </p:cNvPr>
                <p:cNvGrpSpPr>
                  <a:grpSpLocks noChangeAspect="1"/>
                </p:cNvGrpSpPr>
                <p:nvPr/>
              </p:nvGrpSpPr>
              <p:grpSpPr bwMode="auto">
                <a:xfrm>
                  <a:off x="3228625" y="5274407"/>
                  <a:ext cx="348504" cy="198190"/>
                  <a:chOff x="4568" y="3459"/>
                  <a:chExt cx="313" cy="178"/>
                </a:xfrm>
              </p:grpSpPr>
              <p:sp>
                <p:nvSpPr>
                  <p:cNvPr id="193" name="Freeform 5">
                    <a:extLst>
                      <a:ext uri="{FF2B5EF4-FFF2-40B4-BE49-F238E27FC236}">
                        <a16:creationId xmlns:a16="http://schemas.microsoft.com/office/drawing/2014/main" id="{24AB78CE-8507-4267-8B8A-E95AA840860A}"/>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4" name="Freeform 6">
                    <a:extLst>
                      <a:ext uri="{FF2B5EF4-FFF2-40B4-BE49-F238E27FC236}">
                        <a16:creationId xmlns:a16="http://schemas.microsoft.com/office/drawing/2014/main" id="{DA1C36F2-AE45-4A3C-A8FC-9565741EACF4}"/>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5" name="Line 7">
                    <a:extLst>
                      <a:ext uri="{FF2B5EF4-FFF2-40B4-BE49-F238E27FC236}">
                        <a16:creationId xmlns:a16="http://schemas.microsoft.com/office/drawing/2014/main" id="{ED254B36-9EDE-4508-A00C-2C9A882676C1}"/>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6" name="Line 8">
                    <a:extLst>
                      <a:ext uri="{FF2B5EF4-FFF2-40B4-BE49-F238E27FC236}">
                        <a16:creationId xmlns:a16="http://schemas.microsoft.com/office/drawing/2014/main" id="{851CC598-3091-4F19-8443-C6F7A954DA5D}"/>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7" name="Freeform 9">
                    <a:extLst>
                      <a:ext uri="{FF2B5EF4-FFF2-40B4-BE49-F238E27FC236}">
                        <a16:creationId xmlns:a16="http://schemas.microsoft.com/office/drawing/2014/main" id="{0BE33A30-8809-46CF-9D5C-E8EB10050E1E}"/>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8" name="Line 10">
                    <a:extLst>
                      <a:ext uri="{FF2B5EF4-FFF2-40B4-BE49-F238E27FC236}">
                        <a16:creationId xmlns:a16="http://schemas.microsoft.com/office/drawing/2014/main" id="{5DE6E26B-AF9F-41A6-9224-E70BFDA8C8A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9" name="Line 11">
                    <a:extLst>
                      <a:ext uri="{FF2B5EF4-FFF2-40B4-BE49-F238E27FC236}">
                        <a16:creationId xmlns:a16="http://schemas.microsoft.com/office/drawing/2014/main" id="{BFDAD035-A826-41E7-9992-32016D531F48}"/>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0" name="Freeform 12">
                    <a:extLst>
                      <a:ext uri="{FF2B5EF4-FFF2-40B4-BE49-F238E27FC236}">
                        <a16:creationId xmlns:a16="http://schemas.microsoft.com/office/drawing/2014/main" id="{81C35622-610B-44E5-BCAB-A42A655FFD29}"/>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1" name="Line 13">
                    <a:extLst>
                      <a:ext uri="{FF2B5EF4-FFF2-40B4-BE49-F238E27FC236}">
                        <a16:creationId xmlns:a16="http://schemas.microsoft.com/office/drawing/2014/main" id="{9E94F58F-0F2C-4527-BAB0-C31798A0335A}"/>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2" name="Line 14">
                    <a:extLst>
                      <a:ext uri="{FF2B5EF4-FFF2-40B4-BE49-F238E27FC236}">
                        <a16:creationId xmlns:a16="http://schemas.microsoft.com/office/drawing/2014/main" id="{288449EC-354F-460A-B188-B82BFB8646BB}"/>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3" name="Freeform 15">
                    <a:extLst>
                      <a:ext uri="{FF2B5EF4-FFF2-40B4-BE49-F238E27FC236}">
                        <a16:creationId xmlns:a16="http://schemas.microsoft.com/office/drawing/2014/main" id="{75814982-2FCA-49F3-963A-EEB3F9DF4A47}"/>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4" name="Line 16">
                    <a:extLst>
                      <a:ext uri="{FF2B5EF4-FFF2-40B4-BE49-F238E27FC236}">
                        <a16:creationId xmlns:a16="http://schemas.microsoft.com/office/drawing/2014/main" id="{819F27D9-F67B-4AA8-AC21-785D1F6E87DD}"/>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5" name="Line 17">
                    <a:extLst>
                      <a:ext uri="{FF2B5EF4-FFF2-40B4-BE49-F238E27FC236}">
                        <a16:creationId xmlns:a16="http://schemas.microsoft.com/office/drawing/2014/main" id="{0E142D7F-52A6-4EAD-9661-15D634600E37}"/>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Line 18">
                    <a:extLst>
                      <a:ext uri="{FF2B5EF4-FFF2-40B4-BE49-F238E27FC236}">
                        <a16:creationId xmlns:a16="http://schemas.microsoft.com/office/drawing/2014/main" id="{602F6F99-3389-4C64-A1BD-1B48E8EC3706}"/>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7" name="Line 19">
                    <a:extLst>
                      <a:ext uri="{FF2B5EF4-FFF2-40B4-BE49-F238E27FC236}">
                        <a16:creationId xmlns:a16="http://schemas.microsoft.com/office/drawing/2014/main" id="{D910B35F-C68F-48B9-A4F4-8AA4F3459B41}"/>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8" name="Line 20">
                    <a:extLst>
                      <a:ext uri="{FF2B5EF4-FFF2-40B4-BE49-F238E27FC236}">
                        <a16:creationId xmlns:a16="http://schemas.microsoft.com/office/drawing/2014/main" id="{F6978A2C-EA8B-4CA2-AA82-3BB71417F888}"/>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9" name="Freeform 21">
                    <a:extLst>
                      <a:ext uri="{FF2B5EF4-FFF2-40B4-BE49-F238E27FC236}">
                        <a16:creationId xmlns:a16="http://schemas.microsoft.com/office/drawing/2014/main" id="{2D4FDC60-3091-4258-896F-3775663B5D8B}"/>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91" name="speedometer_2">
                  <a:extLst>
                    <a:ext uri="{FF2B5EF4-FFF2-40B4-BE49-F238E27FC236}">
                      <a16:creationId xmlns:a16="http://schemas.microsoft.com/office/drawing/2014/main" id="{FADE9DFA-438F-4768-A28A-3C01A90DF08A}"/>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192" name="UniversalApp_E8CC" title="Icon of a cellphone in front of a tablet">
                  <a:extLst>
                    <a:ext uri="{FF2B5EF4-FFF2-40B4-BE49-F238E27FC236}">
                      <a16:creationId xmlns:a16="http://schemas.microsoft.com/office/drawing/2014/main" id="{B97A9671-FECB-4CB5-ADA1-376B3890B7B7}"/>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Tree>
    <p:extLst>
      <p:ext uri="{BB962C8B-B14F-4D97-AF65-F5344CB8AC3E}">
        <p14:creationId xmlns:p14="http://schemas.microsoft.com/office/powerpoint/2010/main" val="141914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par>
                                <p:cTn id="11" presetID="16" presetClass="entr" presetSubtype="37"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outVertical)">
                                      <p:cBhvr>
                                        <p:cTn id="13" dur="500"/>
                                        <p:tgtEl>
                                          <p:spTgt spid="16"/>
                                        </p:tgtEl>
                                      </p:cBhvr>
                                    </p:animEffect>
                                  </p:childTnLst>
                                </p:cTn>
                              </p:par>
                              <p:par>
                                <p:cTn id="14" presetID="16" presetClass="entr" presetSubtype="37"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outVertical)">
                                      <p:cBhvr>
                                        <p:cTn id="16" dur="500"/>
                                        <p:tgtEl>
                                          <p:spTgt spid="17"/>
                                        </p:tgtEl>
                                      </p:cBhvr>
                                    </p:animEffect>
                                  </p:childTnLst>
                                </p:cTn>
                              </p:par>
                              <p:par>
                                <p:cTn id="17" presetID="16" presetClass="entr" presetSubtype="37"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outVertical)">
                                      <p:cBhvr>
                                        <p:cTn id="19" dur="500"/>
                                        <p:tgtEl>
                                          <p:spTgt spid="18"/>
                                        </p:tgtEl>
                                      </p:cBhvr>
                                    </p:animEffect>
                                  </p:childTnLst>
                                </p:cTn>
                              </p:par>
                              <p:par>
                                <p:cTn id="20" presetID="16" presetClass="entr" presetSubtype="37"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500"/>
                                        <p:tgtEl>
                                          <p:spTgt spid="19"/>
                                        </p:tgtEl>
                                      </p:cBhvr>
                                    </p:animEffect>
                                  </p:childTnLst>
                                </p:cTn>
                              </p:par>
                              <p:par>
                                <p:cTn id="23" presetID="16" presetClass="entr" presetSubtype="37"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outVertical)">
                                      <p:cBhvr>
                                        <p:cTn id="25" dur="500"/>
                                        <p:tgtEl>
                                          <p:spTgt spid="20"/>
                                        </p:tgtEl>
                                      </p:cBhvr>
                                    </p:animEffect>
                                  </p:childTnLst>
                                </p:cTn>
                              </p:par>
                              <p:par>
                                <p:cTn id="26" presetID="16" presetClass="entr" presetSubtype="37"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outVertical)">
                                      <p:cBhvr>
                                        <p:cTn id="28" dur="500"/>
                                        <p:tgtEl>
                                          <p:spTgt spid="21"/>
                                        </p:tgtEl>
                                      </p:cBhvr>
                                    </p:animEffect>
                                  </p:childTnLst>
                                </p:cTn>
                              </p:par>
                              <p:par>
                                <p:cTn id="29" presetID="16" presetClass="entr" presetSubtype="37"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arn(outVertical)">
                                      <p:cBhvr>
                                        <p:cTn id="31" dur="500"/>
                                        <p:tgtEl>
                                          <p:spTgt spid="22"/>
                                        </p:tgtEl>
                                      </p:cBhvr>
                                    </p:animEffect>
                                  </p:childTnLst>
                                </p:cTn>
                              </p:par>
                              <p:par>
                                <p:cTn id="32" presetID="16" presetClass="entr" presetSubtype="37"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outVertical)">
                                      <p:cBhvr>
                                        <p:cTn id="34" dur="500"/>
                                        <p:tgtEl>
                                          <p:spTgt spid="23"/>
                                        </p:tgtEl>
                                      </p:cBhvr>
                                    </p:animEffect>
                                  </p:childTnLst>
                                </p:cTn>
                              </p:par>
                              <p:par>
                                <p:cTn id="35" presetID="16" presetClass="entr" presetSubtype="37"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outVertical)">
                                      <p:cBhvr>
                                        <p:cTn id="37" dur="500"/>
                                        <p:tgtEl>
                                          <p:spTgt spid="24"/>
                                        </p:tgtEl>
                                      </p:cBhvr>
                                    </p:animEffect>
                                  </p:childTnLst>
                                </p:cTn>
                              </p:par>
                              <p:par>
                                <p:cTn id="38" presetID="16" presetClass="entr" presetSubtype="37"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arn(outVertical)">
                                      <p:cBhvr>
                                        <p:cTn id="40" dur="500"/>
                                        <p:tgtEl>
                                          <p:spTgt spid="25"/>
                                        </p:tgtEl>
                                      </p:cBhvr>
                                    </p:animEffect>
                                  </p:childTnLst>
                                </p:cTn>
                              </p:par>
                              <p:par>
                                <p:cTn id="41" presetID="16" presetClass="entr" presetSubtype="37"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Vertical)">
                                      <p:cBhvr>
                                        <p:cTn id="43" dur="500"/>
                                        <p:tgtEl>
                                          <p:spTgt spid="26"/>
                                        </p:tgtEl>
                                      </p:cBhvr>
                                    </p:animEffect>
                                  </p:childTnLst>
                                </p:cTn>
                              </p:par>
                              <p:par>
                                <p:cTn id="44" presetID="16" presetClass="entr" presetSubtype="37"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arn(outVertical)">
                                      <p:cBhvr>
                                        <p:cTn id="46" dur="500"/>
                                        <p:tgtEl>
                                          <p:spTgt spid="27"/>
                                        </p:tgtEl>
                                      </p:cBhvr>
                                    </p:animEffect>
                                  </p:childTnLst>
                                </p:cTn>
                              </p:par>
                              <p:par>
                                <p:cTn id="47" presetID="16" presetClass="entr" presetSubtype="37"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outVertical)">
                                      <p:cBhvr>
                                        <p:cTn id="49" dur="500"/>
                                        <p:tgtEl>
                                          <p:spTgt spid="28"/>
                                        </p:tgtEl>
                                      </p:cBhvr>
                                    </p:animEffect>
                                  </p:childTnLst>
                                </p:cTn>
                              </p:par>
                              <p:par>
                                <p:cTn id="50" presetID="16" presetClass="entr" presetSubtype="37"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arn(outVertical)">
                                      <p:cBhvr>
                                        <p:cTn id="52" dur="500"/>
                                        <p:tgtEl>
                                          <p:spTgt spid="29"/>
                                        </p:tgtEl>
                                      </p:cBhvr>
                                    </p:animEffect>
                                  </p:childTnLst>
                                </p:cTn>
                              </p:par>
                              <p:par>
                                <p:cTn id="53" presetID="16" presetClass="entr" presetSubtype="37"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barn(outVertical)">
                                      <p:cBhvr>
                                        <p:cTn id="55" dur="500"/>
                                        <p:tgtEl>
                                          <p:spTgt spid="30"/>
                                        </p:tgtEl>
                                      </p:cBhvr>
                                    </p:animEffect>
                                  </p:childTnLst>
                                </p:cTn>
                              </p:par>
                              <p:par>
                                <p:cTn id="56" presetID="16" presetClass="entr" presetSubtype="37"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arn(outVertical)">
                                      <p:cBhvr>
                                        <p:cTn id="58" dur="500"/>
                                        <p:tgtEl>
                                          <p:spTgt spid="31"/>
                                        </p:tgtEl>
                                      </p:cBhvr>
                                    </p:animEffect>
                                  </p:childTnLst>
                                </p:cTn>
                              </p:par>
                              <p:par>
                                <p:cTn id="59" presetID="16" presetClass="entr" presetSubtype="37"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arn(outVertical)">
                                      <p:cBhvr>
                                        <p:cTn id="61" dur="500"/>
                                        <p:tgtEl>
                                          <p:spTgt spid="32"/>
                                        </p:tgtEl>
                                      </p:cBhvr>
                                    </p:animEffect>
                                  </p:childTnLst>
                                </p:cTn>
                              </p:par>
                              <p:par>
                                <p:cTn id="62" presetID="16" presetClass="entr" presetSubtype="37"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arn(outVertical)">
                                      <p:cBhvr>
                                        <p:cTn id="64" dur="500"/>
                                        <p:tgtEl>
                                          <p:spTgt spid="33"/>
                                        </p:tgtEl>
                                      </p:cBhvr>
                                    </p:animEffect>
                                  </p:childTnLst>
                                </p:cTn>
                              </p:par>
                              <p:par>
                                <p:cTn id="65" presetID="16" presetClass="entr" presetSubtype="37"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barn(outVertical)">
                                      <p:cBhvr>
                                        <p:cTn id="67" dur="500"/>
                                        <p:tgtEl>
                                          <p:spTgt spid="34"/>
                                        </p:tgtEl>
                                      </p:cBhvr>
                                    </p:animEffect>
                                  </p:childTnLst>
                                </p:cTn>
                              </p:par>
                              <p:par>
                                <p:cTn id="68" presetID="16" presetClass="entr" presetSubtype="37"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barn(outVertical)">
                                      <p:cBhvr>
                                        <p:cTn id="70" dur="500"/>
                                        <p:tgtEl>
                                          <p:spTgt spid="35"/>
                                        </p:tgtEl>
                                      </p:cBhvr>
                                    </p:animEffect>
                                  </p:childTnLst>
                                </p:cTn>
                              </p:par>
                              <p:par>
                                <p:cTn id="71" presetID="16" presetClass="entr" presetSubtype="37"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barn(outVertical)">
                                      <p:cBhvr>
                                        <p:cTn id="73" dur="500"/>
                                        <p:tgtEl>
                                          <p:spTgt spid="36"/>
                                        </p:tgtEl>
                                      </p:cBhvr>
                                    </p:animEffect>
                                  </p:childTnLst>
                                </p:cTn>
                              </p:par>
                              <p:par>
                                <p:cTn id="74" presetID="16" presetClass="entr" presetSubtype="37"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arn(outVertical)">
                                      <p:cBhvr>
                                        <p:cTn id="76" dur="500"/>
                                        <p:tgtEl>
                                          <p:spTgt spid="37"/>
                                        </p:tgtEl>
                                      </p:cBhvr>
                                    </p:animEffect>
                                  </p:childTnLst>
                                </p:cTn>
                              </p:par>
                              <p:par>
                                <p:cTn id="77" presetID="16" presetClass="entr" presetSubtype="37"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arn(outVertical)">
                                      <p:cBhvr>
                                        <p:cTn id="79" dur="500"/>
                                        <p:tgtEl>
                                          <p:spTgt spid="38"/>
                                        </p:tgtEl>
                                      </p:cBhvr>
                                    </p:animEffect>
                                  </p:childTnLst>
                                </p:cTn>
                              </p:par>
                              <p:par>
                                <p:cTn id="80" presetID="16" presetClass="entr" presetSubtype="37"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barn(outVertical)">
                                      <p:cBhvr>
                                        <p:cTn id="82" dur="500"/>
                                        <p:tgtEl>
                                          <p:spTgt spid="39"/>
                                        </p:tgtEl>
                                      </p:cBhvr>
                                    </p:animEffect>
                                  </p:childTnLst>
                                </p:cTn>
                              </p:par>
                              <p:par>
                                <p:cTn id="83" presetID="16" presetClass="entr" presetSubtype="37"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barn(outVertical)">
                                      <p:cBhvr>
                                        <p:cTn id="85" dur="500"/>
                                        <p:tgtEl>
                                          <p:spTgt spid="40"/>
                                        </p:tgtEl>
                                      </p:cBhvr>
                                    </p:animEffect>
                                  </p:childTnLst>
                                </p:cTn>
                              </p:par>
                              <p:par>
                                <p:cTn id="86" presetID="16" presetClass="entr" presetSubtype="37"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barn(outVertical)">
                                      <p:cBhvr>
                                        <p:cTn id="88" dur="500"/>
                                        <p:tgtEl>
                                          <p:spTgt spid="41"/>
                                        </p:tgtEl>
                                      </p:cBhvr>
                                    </p:animEffect>
                                  </p:childTnLst>
                                </p:cTn>
                              </p:par>
                              <p:par>
                                <p:cTn id="89" presetID="16" presetClass="entr" presetSubtype="37"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barn(outVertical)">
                                      <p:cBhvr>
                                        <p:cTn id="91" dur="500"/>
                                        <p:tgtEl>
                                          <p:spTgt spid="42"/>
                                        </p:tgtEl>
                                      </p:cBhvr>
                                    </p:animEffect>
                                  </p:childTnLst>
                                </p:cTn>
                              </p:par>
                              <p:par>
                                <p:cTn id="92" presetID="16" presetClass="entr" presetSubtype="37" fill="hold"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barn(outVertical)">
                                      <p:cBhvr>
                                        <p:cTn id="94" dur="500"/>
                                        <p:tgtEl>
                                          <p:spTgt spid="43"/>
                                        </p:tgtEl>
                                      </p:cBhvr>
                                    </p:animEffect>
                                  </p:childTnLst>
                                </p:cTn>
                              </p:par>
                              <p:par>
                                <p:cTn id="95" presetID="16" presetClass="entr" presetSubtype="37"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arn(outVertical)">
                                      <p:cBhvr>
                                        <p:cTn id="97" dur="500"/>
                                        <p:tgtEl>
                                          <p:spTgt spid="44"/>
                                        </p:tgtEl>
                                      </p:cBhvr>
                                    </p:animEffect>
                                  </p:childTnLst>
                                </p:cTn>
                              </p:par>
                              <p:par>
                                <p:cTn id="98" presetID="16" presetClass="entr" presetSubtype="37" fill="hold"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barn(outVertical)">
                                      <p:cBhvr>
                                        <p:cTn id="100" dur="500"/>
                                        <p:tgtEl>
                                          <p:spTgt spid="45"/>
                                        </p:tgtEl>
                                      </p:cBhvr>
                                    </p:animEffect>
                                  </p:childTnLst>
                                </p:cTn>
                              </p:par>
                              <p:par>
                                <p:cTn id="101" presetID="16" presetClass="entr" presetSubtype="37"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barn(outVertical)">
                                      <p:cBhvr>
                                        <p:cTn id="103" dur="500"/>
                                        <p:tgtEl>
                                          <p:spTgt spid="46"/>
                                        </p:tgtEl>
                                      </p:cBhvr>
                                    </p:animEffect>
                                  </p:childTnLst>
                                </p:cTn>
                              </p:par>
                              <p:par>
                                <p:cTn id="104" presetID="16" presetClass="entr" presetSubtype="37" fill="hold"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barn(outVertical)">
                                      <p:cBhvr>
                                        <p:cTn id="106" dur="500"/>
                                        <p:tgtEl>
                                          <p:spTgt spid="47"/>
                                        </p:tgtEl>
                                      </p:cBhvr>
                                    </p:animEffect>
                                  </p:childTnLst>
                                </p:cTn>
                              </p:par>
                              <p:par>
                                <p:cTn id="107" presetID="16" presetClass="entr" presetSubtype="37" fill="hold"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barn(outVertical)">
                                      <p:cBhvr>
                                        <p:cTn id="109" dur="500"/>
                                        <p:tgtEl>
                                          <p:spTgt spid="48"/>
                                        </p:tgtEl>
                                      </p:cBhvr>
                                    </p:animEffect>
                                  </p:childTnLst>
                                </p:cTn>
                              </p:par>
                              <p:par>
                                <p:cTn id="110" presetID="16" presetClass="entr" presetSubtype="37" fill="hold"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barn(outVertical)">
                                      <p:cBhvr>
                                        <p:cTn id="112" dur="500"/>
                                        <p:tgtEl>
                                          <p:spTgt spid="4"/>
                                        </p:tgtEl>
                                      </p:cBhvr>
                                    </p:animEffect>
                                  </p:childTnLst>
                                </p:cTn>
                              </p:par>
                              <p:par>
                                <p:cTn id="113" presetID="16" presetClass="entr" presetSubtype="37" fill="hold" nodeType="with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barn(outVertical)">
                                      <p:cBhvr>
                                        <p:cTn id="115" dur="500"/>
                                        <p:tgtEl>
                                          <p:spTgt spid="3"/>
                                        </p:tgtEl>
                                      </p:cBhvr>
                                    </p:animEffect>
                                  </p:childTnLst>
                                </p:cTn>
                              </p:par>
                              <p:par>
                                <p:cTn id="116" presetID="16" presetClass="entr" presetSubtype="37" fill="hold" nodeType="withEffect">
                                  <p:stCondLst>
                                    <p:cond delay="0"/>
                                  </p:stCondLst>
                                  <p:childTnLst>
                                    <p:set>
                                      <p:cBhvr>
                                        <p:cTn id="117" dur="1" fill="hold">
                                          <p:stCondLst>
                                            <p:cond delay="0"/>
                                          </p:stCondLst>
                                        </p:cTn>
                                        <p:tgtEl>
                                          <p:spTgt spid="134"/>
                                        </p:tgtEl>
                                        <p:attrNameLst>
                                          <p:attrName>style.visibility</p:attrName>
                                        </p:attrNameLst>
                                      </p:cBhvr>
                                      <p:to>
                                        <p:strVal val="visible"/>
                                      </p:to>
                                    </p:set>
                                    <p:animEffect transition="in" filter="barn(outVertical)">
                                      <p:cBhvr>
                                        <p:cTn id="118" dur="500"/>
                                        <p:tgtEl>
                                          <p:spTgt spid="134"/>
                                        </p:tgtEl>
                                      </p:cBhvr>
                                    </p:animEffect>
                                  </p:childTnLst>
                                </p:cTn>
                              </p:par>
                              <p:par>
                                <p:cTn id="119" presetID="16" presetClass="entr" presetSubtype="37" fill="hold" nodeType="withEffect">
                                  <p:stCondLst>
                                    <p:cond delay="0"/>
                                  </p:stCondLst>
                                  <p:childTnLst>
                                    <p:set>
                                      <p:cBhvr>
                                        <p:cTn id="120" dur="1" fill="hold">
                                          <p:stCondLst>
                                            <p:cond delay="0"/>
                                          </p:stCondLst>
                                        </p:cTn>
                                        <p:tgtEl>
                                          <p:spTgt spid="135"/>
                                        </p:tgtEl>
                                        <p:attrNameLst>
                                          <p:attrName>style.visibility</p:attrName>
                                        </p:attrNameLst>
                                      </p:cBhvr>
                                      <p:to>
                                        <p:strVal val="visible"/>
                                      </p:to>
                                    </p:set>
                                    <p:animEffect transition="in" filter="barn(outVertical)">
                                      <p:cBhvr>
                                        <p:cTn id="121" dur="500"/>
                                        <p:tgtEl>
                                          <p:spTgt spid="135"/>
                                        </p:tgtEl>
                                      </p:cBhvr>
                                    </p:animEffect>
                                  </p:childTnLst>
                                </p:cTn>
                              </p:par>
                              <p:par>
                                <p:cTn id="122" presetID="16" presetClass="entr" presetSubtype="37" fill="hold" nodeType="withEffect">
                                  <p:stCondLst>
                                    <p:cond delay="0"/>
                                  </p:stCondLst>
                                  <p:childTnLst>
                                    <p:set>
                                      <p:cBhvr>
                                        <p:cTn id="123" dur="1" fill="hold">
                                          <p:stCondLst>
                                            <p:cond delay="0"/>
                                          </p:stCondLst>
                                        </p:cTn>
                                        <p:tgtEl>
                                          <p:spTgt spid="136"/>
                                        </p:tgtEl>
                                        <p:attrNameLst>
                                          <p:attrName>style.visibility</p:attrName>
                                        </p:attrNameLst>
                                      </p:cBhvr>
                                      <p:to>
                                        <p:strVal val="visible"/>
                                      </p:to>
                                    </p:set>
                                    <p:animEffect transition="in" filter="barn(outVertical)">
                                      <p:cBhvr>
                                        <p:cTn id="124" dur="500"/>
                                        <p:tgtEl>
                                          <p:spTgt spid="136"/>
                                        </p:tgtEl>
                                      </p:cBhvr>
                                    </p:animEffect>
                                  </p:childTnLst>
                                </p:cTn>
                              </p:par>
                              <p:par>
                                <p:cTn id="125" presetID="16" presetClass="entr" presetSubtype="37" fill="hold" nodeType="withEffect">
                                  <p:stCondLst>
                                    <p:cond delay="0"/>
                                  </p:stCondLst>
                                  <p:childTnLst>
                                    <p:set>
                                      <p:cBhvr>
                                        <p:cTn id="126" dur="1" fill="hold">
                                          <p:stCondLst>
                                            <p:cond delay="0"/>
                                          </p:stCondLst>
                                        </p:cTn>
                                        <p:tgtEl>
                                          <p:spTgt spid="137"/>
                                        </p:tgtEl>
                                        <p:attrNameLst>
                                          <p:attrName>style.visibility</p:attrName>
                                        </p:attrNameLst>
                                      </p:cBhvr>
                                      <p:to>
                                        <p:strVal val="visible"/>
                                      </p:to>
                                    </p:set>
                                    <p:animEffect transition="in" filter="barn(outVertical)">
                                      <p:cBhvr>
                                        <p:cTn id="127" dur="500"/>
                                        <p:tgtEl>
                                          <p:spTgt spid="137"/>
                                        </p:tgtEl>
                                      </p:cBhvr>
                                    </p:animEffect>
                                  </p:childTnLst>
                                </p:cTn>
                              </p:par>
                              <p:par>
                                <p:cTn id="128" presetID="16" presetClass="entr" presetSubtype="37" fill="hold" nodeType="withEffect">
                                  <p:stCondLst>
                                    <p:cond delay="0"/>
                                  </p:stCondLst>
                                  <p:childTnLst>
                                    <p:set>
                                      <p:cBhvr>
                                        <p:cTn id="129" dur="1" fill="hold">
                                          <p:stCondLst>
                                            <p:cond delay="0"/>
                                          </p:stCondLst>
                                        </p:cTn>
                                        <p:tgtEl>
                                          <p:spTgt spid="138"/>
                                        </p:tgtEl>
                                        <p:attrNameLst>
                                          <p:attrName>style.visibility</p:attrName>
                                        </p:attrNameLst>
                                      </p:cBhvr>
                                      <p:to>
                                        <p:strVal val="visible"/>
                                      </p:to>
                                    </p:set>
                                    <p:animEffect transition="in" filter="barn(outVertical)">
                                      <p:cBhvr>
                                        <p:cTn id="130" dur="500"/>
                                        <p:tgtEl>
                                          <p:spTgt spid="138"/>
                                        </p:tgtEl>
                                      </p:cBhvr>
                                    </p:animEffect>
                                  </p:childTnLst>
                                </p:cTn>
                              </p:par>
                              <p:par>
                                <p:cTn id="131" presetID="16" presetClass="entr" presetSubtype="37" fill="hold" nodeType="withEffect">
                                  <p:stCondLst>
                                    <p:cond delay="0"/>
                                  </p:stCondLst>
                                  <p:childTnLst>
                                    <p:set>
                                      <p:cBhvr>
                                        <p:cTn id="132" dur="1" fill="hold">
                                          <p:stCondLst>
                                            <p:cond delay="0"/>
                                          </p:stCondLst>
                                        </p:cTn>
                                        <p:tgtEl>
                                          <p:spTgt spid="139"/>
                                        </p:tgtEl>
                                        <p:attrNameLst>
                                          <p:attrName>style.visibility</p:attrName>
                                        </p:attrNameLst>
                                      </p:cBhvr>
                                      <p:to>
                                        <p:strVal val="visible"/>
                                      </p:to>
                                    </p:set>
                                    <p:animEffect transition="in" filter="barn(outVertical)">
                                      <p:cBhvr>
                                        <p:cTn id="133" dur="500"/>
                                        <p:tgtEl>
                                          <p:spTgt spid="139"/>
                                        </p:tgtEl>
                                      </p:cBhvr>
                                    </p:animEffect>
                                  </p:childTnLst>
                                </p:cTn>
                              </p:par>
                              <p:par>
                                <p:cTn id="134" presetID="16" presetClass="entr" presetSubtype="37" fill="hold" nodeType="withEffect">
                                  <p:stCondLst>
                                    <p:cond delay="0"/>
                                  </p:stCondLst>
                                  <p:childTnLst>
                                    <p:set>
                                      <p:cBhvr>
                                        <p:cTn id="135" dur="1" fill="hold">
                                          <p:stCondLst>
                                            <p:cond delay="0"/>
                                          </p:stCondLst>
                                        </p:cTn>
                                        <p:tgtEl>
                                          <p:spTgt spid="140"/>
                                        </p:tgtEl>
                                        <p:attrNameLst>
                                          <p:attrName>style.visibility</p:attrName>
                                        </p:attrNameLst>
                                      </p:cBhvr>
                                      <p:to>
                                        <p:strVal val="visible"/>
                                      </p:to>
                                    </p:set>
                                    <p:animEffect transition="in" filter="barn(outVertical)">
                                      <p:cBhvr>
                                        <p:cTn id="136" dur="500"/>
                                        <p:tgtEl>
                                          <p:spTgt spid="140"/>
                                        </p:tgtEl>
                                      </p:cBhvr>
                                    </p:animEffect>
                                  </p:childTnLst>
                                </p:cTn>
                              </p:par>
                              <p:par>
                                <p:cTn id="137" presetID="16" presetClass="entr" presetSubtype="37" fill="hold" nodeType="withEffect">
                                  <p:stCondLst>
                                    <p:cond delay="0"/>
                                  </p:stCondLst>
                                  <p:childTnLst>
                                    <p:set>
                                      <p:cBhvr>
                                        <p:cTn id="138" dur="1" fill="hold">
                                          <p:stCondLst>
                                            <p:cond delay="0"/>
                                          </p:stCondLst>
                                        </p:cTn>
                                        <p:tgtEl>
                                          <p:spTgt spid="141"/>
                                        </p:tgtEl>
                                        <p:attrNameLst>
                                          <p:attrName>style.visibility</p:attrName>
                                        </p:attrNameLst>
                                      </p:cBhvr>
                                      <p:to>
                                        <p:strVal val="visible"/>
                                      </p:to>
                                    </p:set>
                                    <p:animEffect transition="in" filter="barn(outVertical)">
                                      <p:cBhvr>
                                        <p:cTn id="139" dur="500"/>
                                        <p:tgtEl>
                                          <p:spTgt spid="141"/>
                                        </p:tgtEl>
                                      </p:cBhvr>
                                    </p:animEffect>
                                  </p:childTnLst>
                                </p:cTn>
                              </p:par>
                              <p:par>
                                <p:cTn id="140" presetID="16" presetClass="entr" presetSubtype="37" fill="hold" nodeType="withEffect">
                                  <p:stCondLst>
                                    <p:cond delay="0"/>
                                  </p:stCondLst>
                                  <p:childTnLst>
                                    <p:set>
                                      <p:cBhvr>
                                        <p:cTn id="141" dur="1" fill="hold">
                                          <p:stCondLst>
                                            <p:cond delay="0"/>
                                          </p:stCondLst>
                                        </p:cTn>
                                        <p:tgtEl>
                                          <p:spTgt spid="142"/>
                                        </p:tgtEl>
                                        <p:attrNameLst>
                                          <p:attrName>style.visibility</p:attrName>
                                        </p:attrNameLst>
                                      </p:cBhvr>
                                      <p:to>
                                        <p:strVal val="visible"/>
                                      </p:to>
                                    </p:set>
                                    <p:animEffect transition="in" filter="barn(outVertical)">
                                      <p:cBhvr>
                                        <p:cTn id="142" dur="500"/>
                                        <p:tgtEl>
                                          <p:spTgt spid="142"/>
                                        </p:tgtEl>
                                      </p:cBhvr>
                                    </p:animEffect>
                                  </p:childTnLst>
                                </p:cTn>
                              </p:par>
                              <p:par>
                                <p:cTn id="143" presetID="16" presetClass="entr" presetSubtype="37" fill="hold" nodeType="withEffect">
                                  <p:stCondLst>
                                    <p:cond delay="0"/>
                                  </p:stCondLst>
                                  <p:childTnLst>
                                    <p:set>
                                      <p:cBhvr>
                                        <p:cTn id="144" dur="1" fill="hold">
                                          <p:stCondLst>
                                            <p:cond delay="0"/>
                                          </p:stCondLst>
                                        </p:cTn>
                                        <p:tgtEl>
                                          <p:spTgt spid="165"/>
                                        </p:tgtEl>
                                        <p:attrNameLst>
                                          <p:attrName>style.visibility</p:attrName>
                                        </p:attrNameLst>
                                      </p:cBhvr>
                                      <p:to>
                                        <p:strVal val="visible"/>
                                      </p:to>
                                    </p:set>
                                    <p:animEffect transition="in" filter="barn(outVertical)">
                                      <p:cBhvr>
                                        <p:cTn id="14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6A686AD-F0AB-4E10-8048-79294EA79ED4}"/>
              </a:ext>
            </a:extLst>
          </p:cNvPr>
          <p:cNvGrpSpPr/>
          <p:nvPr/>
        </p:nvGrpSpPr>
        <p:grpSpPr>
          <a:xfrm>
            <a:off x="1553737" y="669432"/>
            <a:ext cx="8574457" cy="5164488"/>
            <a:chOff x="1616019" y="695146"/>
            <a:chExt cx="8923041" cy="5374444"/>
          </a:xfrm>
        </p:grpSpPr>
        <p:cxnSp>
          <p:nvCxnSpPr>
            <p:cNvPr id="3" name="Straight Connector 258">
              <a:extLst>
                <a:ext uri="{FF2B5EF4-FFF2-40B4-BE49-F238E27FC236}">
                  <a16:creationId xmlns:a16="http://schemas.microsoft.com/office/drawing/2014/main" id="{27738160-1B34-473E-BF46-D627D18CABE9}"/>
                </a:ext>
              </a:extLst>
            </p:cNvPr>
            <p:cNvCxnSpPr>
              <a:cxnSpLocks/>
              <a:stCxn id="62" idx="0"/>
            </p:cNvCxnSpPr>
            <p:nvPr/>
          </p:nvCxnSpPr>
          <p:spPr>
            <a:xfrm>
              <a:off x="3706988" y="1192360"/>
              <a:ext cx="2511250" cy="2343003"/>
            </a:xfrm>
            <a:prstGeom prst="straightConnector1">
              <a:avLst/>
            </a:prstGeom>
            <a:noFill/>
            <a:ln w="12701" cap="flat">
              <a:solidFill>
                <a:schemeClr val="accent1"/>
              </a:solidFill>
              <a:prstDash val="solid"/>
            </a:ln>
          </p:spPr>
        </p:cxnSp>
        <p:cxnSp>
          <p:nvCxnSpPr>
            <p:cNvPr id="4" name="Straight Connector 258">
              <a:extLst>
                <a:ext uri="{FF2B5EF4-FFF2-40B4-BE49-F238E27FC236}">
                  <a16:creationId xmlns:a16="http://schemas.microsoft.com/office/drawing/2014/main" id="{7A9EC754-B216-4AE4-B984-2E256C2F3C99}"/>
                </a:ext>
              </a:extLst>
            </p:cNvPr>
            <p:cNvCxnSpPr>
              <a:cxnSpLocks/>
            </p:cNvCxnSpPr>
            <p:nvPr/>
          </p:nvCxnSpPr>
          <p:spPr>
            <a:xfrm>
              <a:off x="4618299" y="1267258"/>
              <a:ext cx="1599939" cy="2268105"/>
            </a:xfrm>
            <a:prstGeom prst="straightConnector1">
              <a:avLst/>
            </a:prstGeom>
            <a:noFill/>
            <a:ln w="12701" cap="flat">
              <a:solidFill>
                <a:schemeClr val="accent1"/>
              </a:solidFill>
              <a:prstDash val="solid"/>
            </a:ln>
          </p:spPr>
        </p:cxnSp>
        <p:cxnSp>
          <p:nvCxnSpPr>
            <p:cNvPr id="5" name="Straight Connector 258">
              <a:extLst>
                <a:ext uri="{FF2B5EF4-FFF2-40B4-BE49-F238E27FC236}">
                  <a16:creationId xmlns:a16="http://schemas.microsoft.com/office/drawing/2014/main" id="{90E8F0A4-9591-4FA8-B997-22010221BA32}"/>
                </a:ext>
              </a:extLst>
            </p:cNvPr>
            <p:cNvCxnSpPr>
              <a:cxnSpLocks/>
            </p:cNvCxnSpPr>
            <p:nvPr/>
          </p:nvCxnSpPr>
          <p:spPr>
            <a:xfrm>
              <a:off x="5355674" y="695146"/>
              <a:ext cx="862564" cy="2819496"/>
            </a:xfrm>
            <a:prstGeom prst="straightConnector1">
              <a:avLst/>
            </a:prstGeom>
            <a:noFill/>
            <a:ln w="12701" cap="flat">
              <a:solidFill>
                <a:schemeClr val="accent1"/>
              </a:solidFill>
              <a:prstDash val="solid"/>
            </a:ln>
          </p:spPr>
        </p:cxnSp>
        <p:cxnSp>
          <p:nvCxnSpPr>
            <p:cNvPr id="6" name="Straight Connector 258">
              <a:extLst>
                <a:ext uri="{FF2B5EF4-FFF2-40B4-BE49-F238E27FC236}">
                  <a16:creationId xmlns:a16="http://schemas.microsoft.com/office/drawing/2014/main" id="{73E4813F-DA13-4AC0-8898-3E6DC532EFA0}"/>
                </a:ext>
              </a:extLst>
            </p:cNvPr>
            <p:cNvCxnSpPr>
              <a:cxnSpLocks/>
            </p:cNvCxnSpPr>
            <p:nvPr/>
          </p:nvCxnSpPr>
          <p:spPr>
            <a:xfrm flipH="1">
              <a:off x="6218238" y="1011739"/>
              <a:ext cx="39998" cy="2523624"/>
            </a:xfrm>
            <a:prstGeom prst="straightConnector1">
              <a:avLst/>
            </a:prstGeom>
            <a:noFill/>
            <a:ln w="12701" cap="flat">
              <a:solidFill>
                <a:schemeClr val="accent1"/>
              </a:solidFill>
              <a:prstDash val="solid"/>
            </a:ln>
          </p:spPr>
        </p:cxnSp>
        <p:cxnSp>
          <p:nvCxnSpPr>
            <p:cNvPr id="7" name="Straight Connector 258">
              <a:extLst>
                <a:ext uri="{FF2B5EF4-FFF2-40B4-BE49-F238E27FC236}">
                  <a16:creationId xmlns:a16="http://schemas.microsoft.com/office/drawing/2014/main" id="{5200B8B2-B522-4D9F-8873-18CB2E5291D5}"/>
                </a:ext>
              </a:extLst>
            </p:cNvPr>
            <p:cNvCxnSpPr>
              <a:cxnSpLocks/>
              <a:stCxn id="46" idx="6"/>
            </p:cNvCxnSpPr>
            <p:nvPr/>
          </p:nvCxnSpPr>
          <p:spPr>
            <a:xfrm flipH="1">
              <a:off x="6218238" y="799863"/>
              <a:ext cx="941178" cy="2735500"/>
            </a:xfrm>
            <a:prstGeom prst="straightConnector1">
              <a:avLst/>
            </a:prstGeom>
            <a:noFill/>
            <a:ln w="12701" cap="flat">
              <a:solidFill>
                <a:schemeClr val="accent1"/>
              </a:solidFill>
              <a:prstDash val="solid"/>
            </a:ln>
          </p:spPr>
        </p:cxnSp>
        <p:cxnSp>
          <p:nvCxnSpPr>
            <p:cNvPr id="8" name="Straight Connector 258">
              <a:extLst>
                <a:ext uri="{FF2B5EF4-FFF2-40B4-BE49-F238E27FC236}">
                  <a16:creationId xmlns:a16="http://schemas.microsoft.com/office/drawing/2014/main" id="{7A3CE425-391A-45E8-BEAB-BF4BAF033F5B}"/>
                </a:ext>
              </a:extLst>
            </p:cNvPr>
            <p:cNvCxnSpPr>
              <a:cxnSpLocks/>
              <a:stCxn id="76" idx="23"/>
            </p:cNvCxnSpPr>
            <p:nvPr/>
          </p:nvCxnSpPr>
          <p:spPr>
            <a:xfrm flipH="1">
              <a:off x="6218238" y="1389302"/>
              <a:ext cx="1627160" cy="2125340"/>
            </a:xfrm>
            <a:prstGeom prst="straightConnector1">
              <a:avLst/>
            </a:prstGeom>
            <a:noFill/>
            <a:ln w="12701" cap="flat">
              <a:solidFill>
                <a:schemeClr val="accent1"/>
              </a:solidFill>
              <a:prstDash val="solid"/>
            </a:ln>
          </p:spPr>
        </p:cxnSp>
        <p:cxnSp>
          <p:nvCxnSpPr>
            <p:cNvPr id="9" name="Straight Connector 258">
              <a:extLst>
                <a:ext uri="{FF2B5EF4-FFF2-40B4-BE49-F238E27FC236}">
                  <a16:creationId xmlns:a16="http://schemas.microsoft.com/office/drawing/2014/main" id="{571E8B98-8308-49D5-B2BE-AFEBB7B83C8B}"/>
                </a:ext>
              </a:extLst>
            </p:cNvPr>
            <p:cNvCxnSpPr>
              <a:cxnSpLocks/>
            </p:cNvCxnSpPr>
            <p:nvPr/>
          </p:nvCxnSpPr>
          <p:spPr>
            <a:xfrm flipH="1">
              <a:off x="6218239" y="1349852"/>
              <a:ext cx="2643459" cy="2185511"/>
            </a:xfrm>
            <a:prstGeom prst="straightConnector1">
              <a:avLst/>
            </a:prstGeom>
            <a:noFill/>
            <a:ln w="12701" cap="flat">
              <a:solidFill>
                <a:schemeClr val="accent1"/>
              </a:solidFill>
              <a:prstDash val="solid"/>
            </a:ln>
          </p:spPr>
        </p:cxnSp>
        <p:cxnSp>
          <p:nvCxnSpPr>
            <p:cNvPr id="10" name="Straight Connector 258">
              <a:extLst>
                <a:ext uri="{FF2B5EF4-FFF2-40B4-BE49-F238E27FC236}">
                  <a16:creationId xmlns:a16="http://schemas.microsoft.com/office/drawing/2014/main" id="{00BE8A3A-92C3-432A-93F5-C681DB343CA9}"/>
                </a:ext>
              </a:extLst>
            </p:cNvPr>
            <p:cNvCxnSpPr>
              <a:cxnSpLocks/>
            </p:cNvCxnSpPr>
            <p:nvPr/>
          </p:nvCxnSpPr>
          <p:spPr>
            <a:xfrm flipH="1">
              <a:off x="6218240" y="2073803"/>
              <a:ext cx="2544583" cy="1461560"/>
            </a:xfrm>
            <a:prstGeom prst="straightConnector1">
              <a:avLst/>
            </a:prstGeom>
            <a:noFill/>
            <a:ln w="12701" cap="flat">
              <a:solidFill>
                <a:schemeClr val="accent1"/>
              </a:solidFill>
              <a:prstDash val="solid"/>
            </a:ln>
          </p:spPr>
        </p:cxnSp>
        <p:cxnSp>
          <p:nvCxnSpPr>
            <p:cNvPr id="11" name="Straight Connector 258">
              <a:extLst>
                <a:ext uri="{FF2B5EF4-FFF2-40B4-BE49-F238E27FC236}">
                  <a16:creationId xmlns:a16="http://schemas.microsoft.com/office/drawing/2014/main" id="{B8CE4AF8-479B-4C4E-9B8B-107978953D45}"/>
                </a:ext>
              </a:extLst>
            </p:cNvPr>
            <p:cNvCxnSpPr>
              <a:cxnSpLocks/>
            </p:cNvCxnSpPr>
            <p:nvPr/>
          </p:nvCxnSpPr>
          <p:spPr>
            <a:xfrm flipH="1">
              <a:off x="6218238" y="2044515"/>
              <a:ext cx="3654002" cy="1490848"/>
            </a:xfrm>
            <a:prstGeom prst="straightConnector1">
              <a:avLst/>
            </a:prstGeom>
            <a:noFill/>
            <a:ln w="12701" cap="flat">
              <a:solidFill>
                <a:schemeClr val="accent1"/>
              </a:solidFill>
              <a:prstDash val="solid"/>
            </a:ln>
          </p:spPr>
        </p:cxnSp>
        <p:cxnSp>
          <p:nvCxnSpPr>
            <p:cNvPr id="12" name="Straight Connector 258">
              <a:extLst>
                <a:ext uri="{FF2B5EF4-FFF2-40B4-BE49-F238E27FC236}">
                  <a16:creationId xmlns:a16="http://schemas.microsoft.com/office/drawing/2014/main" id="{239110DF-DF47-42CA-810E-82286E06F583}"/>
                </a:ext>
              </a:extLst>
            </p:cNvPr>
            <p:cNvCxnSpPr>
              <a:cxnSpLocks/>
            </p:cNvCxnSpPr>
            <p:nvPr/>
          </p:nvCxnSpPr>
          <p:spPr>
            <a:xfrm flipH="1">
              <a:off x="6258236" y="2762703"/>
              <a:ext cx="3177118" cy="772660"/>
            </a:xfrm>
            <a:prstGeom prst="straightConnector1">
              <a:avLst/>
            </a:prstGeom>
            <a:noFill/>
            <a:ln w="12701" cap="flat">
              <a:solidFill>
                <a:schemeClr val="accent1"/>
              </a:solidFill>
              <a:prstDash val="solid"/>
            </a:ln>
          </p:spPr>
        </p:cxnSp>
        <p:cxnSp>
          <p:nvCxnSpPr>
            <p:cNvPr id="13" name="Straight Connector 258">
              <a:extLst>
                <a:ext uri="{FF2B5EF4-FFF2-40B4-BE49-F238E27FC236}">
                  <a16:creationId xmlns:a16="http://schemas.microsoft.com/office/drawing/2014/main" id="{D454C212-D9C4-4595-9196-D7A2B1BA188E}"/>
                </a:ext>
              </a:extLst>
            </p:cNvPr>
            <p:cNvCxnSpPr>
              <a:cxnSpLocks/>
              <a:stCxn id="82" idx="11"/>
            </p:cNvCxnSpPr>
            <p:nvPr/>
          </p:nvCxnSpPr>
          <p:spPr>
            <a:xfrm flipH="1">
              <a:off x="6218238" y="3077534"/>
              <a:ext cx="4182964" cy="457829"/>
            </a:xfrm>
            <a:prstGeom prst="straightConnector1">
              <a:avLst/>
            </a:prstGeom>
            <a:noFill/>
            <a:ln w="12701" cap="flat">
              <a:solidFill>
                <a:schemeClr val="accent1"/>
              </a:solidFill>
              <a:prstDash val="solid"/>
            </a:ln>
          </p:spPr>
        </p:cxnSp>
        <p:cxnSp>
          <p:nvCxnSpPr>
            <p:cNvPr id="14" name="Straight Connector 258">
              <a:extLst>
                <a:ext uri="{FF2B5EF4-FFF2-40B4-BE49-F238E27FC236}">
                  <a16:creationId xmlns:a16="http://schemas.microsoft.com/office/drawing/2014/main" id="{58D33C1A-1BEB-460F-BC23-AFEF1014664F}"/>
                </a:ext>
              </a:extLst>
            </p:cNvPr>
            <p:cNvCxnSpPr>
              <a:cxnSpLocks/>
            </p:cNvCxnSpPr>
            <p:nvPr/>
          </p:nvCxnSpPr>
          <p:spPr>
            <a:xfrm flipH="1">
              <a:off x="6218238" y="3535363"/>
              <a:ext cx="3403344" cy="0"/>
            </a:xfrm>
            <a:prstGeom prst="straightConnector1">
              <a:avLst/>
            </a:prstGeom>
            <a:noFill/>
            <a:ln w="12701" cap="flat">
              <a:solidFill>
                <a:schemeClr val="accent1"/>
              </a:solidFill>
              <a:prstDash val="solid"/>
            </a:ln>
          </p:spPr>
        </p:cxnSp>
        <p:cxnSp>
          <p:nvCxnSpPr>
            <p:cNvPr id="15" name="Straight Connector 258">
              <a:extLst>
                <a:ext uri="{FF2B5EF4-FFF2-40B4-BE49-F238E27FC236}">
                  <a16:creationId xmlns:a16="http://schemas.microsoft.com/office/drawing/2014/main" id="{64BFCA41-EB7B-4B1F-BF95-716F1773123B}"/>
                </a:ext>
              </a:extLst>
            </p:cNvPr>
            <p:cNvCxnSpPr>
              <a:cxnSpLocks/>
            </p:cNvCxnSpPr>
            <p:nvPr/>
          </p:nvCxnSpPr>
          <p:spPr>
            <a:xfrm flipH="1" flipV="1">
              <a:off x="6258236" y="3535364"/>
              <a:ext cx="4280824" cy="633363"/>
            </a:xfrm>
            <a:prstGeom prst="straightConnector1">
              <a:avLst/>
            </a:prstGeom>
            <a:noFill/>
            <a:ln w="12701" cap="flat">
              <a:solidFill>
                <a:schemeClr val="accent1"/>
              </a:solidFill>
              <a:prstDash val="solid"/>
            </a:ln>
          </p:spPr>
        </p:cxnSp>
        <p:cxnSp>
          <p:nvCxnSpPr>
            <p:cNvPr id="16" name="Straight Connector 258">
              <a:extLst>
                <a:ext uri="{FF2B5EF4-FFF2-40B4-BE49-F238E27FC236}">
                  <a16:creationId xmlns:a16="http://schemas.microsoft.com/office/drawing/2014/main" id="{7696368C-9638-4BBA-BE05-38F2DC0E0674}"/>
                </a:ext>
              </a:extLst>
            </p:cNvPr>
            <p:cNvCxnSpPr>
              <a:cxnSpLocks/>
            </p:cNvCxnSpPr>
            <p:nvPr/>
          </p:nvCxnSpPr>
          <p:spPr>
            <a:xfrm flipH="1" flipV="1">
              <a:off x="6258236" y="3514643"/>
              <a:ext cx="3112689" cy="883533"/>
            </a:xfrm>
            <a:prstGeom prst="straightConnector1">
              <a:avLst/>
            </a:prstGeom>
            <a:noFill/>
            <a:ln w="12701" cap="flat">
              <a:solidFill>
                <a:schemeClr val="accent1"/>
              </a:solidFill>
              <a:prstDash val="solid"/>
            </a:ln>
          </p:spPr>
        </p:cxnSp>
        <p:cxnSp>
          <p:nvCxnSpPr>
            <p:cNvPr id="17" name="Straight Connector 258">
              <a:extLst>
                <a:ext uri="{FF2B5EF4-FFF2-40B4-BE49-F238E27FC236}">
                  <a16:creationId xmlns:a16="http://schemas.microsoft.com/office/drawing/2014/main" id="{28153998-CB2C-422E-B76C-D64B4625C8DA}"/>
                </a:ext>
              </a:extLst>
            </p:cNvPr>
            <p:cNvCxnSpPr>
              <a:cxnSpLocks/>
              <a:stCxn id="85" idx="8"/>
            </p:cNvCxnSpPr>
            <p:nvPr/>
          </p:nvCxnSpPr>
          <p:spPr>
            <a:xfrm flipH="1" flipV="1">
              <a:off x="6258237" y="3514643"/>
              <a:ext cx="3607408" cy="1617626"/>
            </a:xfrm>
            <a:prstGeom prst="straightConnector1">
              <a:avLst/>
            </a:prstGeom>
            <a:noFill/>
            <a:ln w="12701" cap="flat">
              <a:solidFill>
                <a:schemeClr val="accent1"/>
              </a:solidFill>
              <a:prstDash val="solid"/>
            </a:ln>
          </p:spPr>
        </p:cxnSp>
        <p:cxnSp>
          <p:nvCxnSpPr>
            <p:cNvPr id="18" name="Straight Connector 258">
              <a:extLst>
                <a:ext uri="{FF2B5EF4-FFF2-40B4-BE49-F238E27FC236}">
                  <a16:creationId xmlns:a16="http://schemas.microsoft.com/office/drawing/2014/main" id="{EA54FA12-D17E-45CE-BFB0-DE3EBECC6635}"/>
                </a:ext>
              </a:extLst>
            </p:cNvPr>
            <p:cNvCxnSpPr>
              <a:cxnSpLocks/>
              <a:stCxn id="91" idx="16"/>
            </p:cNvCxnSpPr>
            <p:nvPr/>
          </p:nvCxnSpPr>
          <p:spPr>
            <a:xfrm flipH="1" flipV="1">
              <a:off x="6197498" y="3514643"/>
              <a:ext cx="2591866" cy="1634952"/>
            </a:xfrm>
            <a:prstGeom prst="straightConnector1">
              <a:avLst/>
            </a:prstGeom>
            <a:noFill/>
            <a:ln w="12701" cap="flat">
              <a:solidFill>
                <a:schemeClr val="accent1"/>
              </a:solidFill>
              <a:prstDash val="solid"/>
            </a:ln>
          </p:spPr>
        </p:cxnSp>
        <p:cxnSp>
          <p:nvCxnSpPr>
            <p:cNvPr id="19" name="Straight Connector 258">
              <a:extLst>
                <a:ext uri="{FF2B5EF4-FFF2-40B4-BE49-F238E27FC236}">
                  <a16:creationId xmlns:a16="http://schemas.microsoft.com/office/drawing/2014/main" id="{53EB680A-D5BA-4BBD-AC58-02E2EDBB8E58}"/>
                </a:ext>
              </a:extLst>
            </p:cNvPr>
            <p:cNvCxnSpPr>
              <a:cxnSpLocks/>
            </p:cNvCxnSpPr>
            <p:nvPr/>
          </p:nvCxnSpPr>
          <p:spPr>
            <a:xfrm flipH="1" flipV="1">
              <a:off x="6258236" y="3514643"/>
              <a:ext cx="2376159" cy="2384857"/>
            </a:xfrm>
            <a:prstGeom prst="straightConnector1">
              <a:avLst/>
            </a:prstGeom>
            <a:noFill/>
            <a:ln w="12701" cap="flat">
              <a:solidFill>
                <a:schemeClr val="accent1"/>
              </a:solidFill>
              <a:prstDash val="solid"/>
            </a:ln>
          </p:spPr>
        </p:cxnSp>
        <p:cxnSp>
          <p:nvCxnSpPr>
            <p:cNvPr id="20" name="Straight Connector 258">
              <a:extLst>
                <a:ext uri="{FF2B5EF4-FFF2-40B4-BE49-F238E27FC236}">
                  <a16:creationId xmlns:a16="http://schemas.microsoft.com/office/drawing/2014/main" id="{8BC3FFF2-BA29-4D59-89BA-0E1ABB7E3D19}"/>
                </a:ext>
              </a:extLst>
            </p:cNvPr>
            <p:cNvCxnSpPr>
              <a:cxnSpLocks/>
            </p:cNvCxnSpPr>
            <p:nvPr/>
          </p:nvCxnSpPr>
          <p:spPr>
            <a:xfrm flipH="1" flipV="1">
              <a:off x="6258236" y="3535363"/>
              <a:ext cx="1309604" cy="2205859"/>
            </a:xfrm>
            <a:prstGeom prst="straightConnector1">
              <a:avLst/>
            </a:prstGeom>
            <a:noFill/>
            <a:ln w="12701" cap="flat">
              <a:solidFill>
                <a:schemeClr val="accent1"/>
              </a:solidFill>
              <a:prstDash val="solid"/>
            </a:ln>
          </p:spPr>
        </p:cxnSp>
        <p:cxnSp>
          <p:nvCxnSpPr>
            <p:cNvPr id="21" name="Straight Connector 258">
              <a:extLst>
                <a:ext uri="{FF2B5EF4-FFF2-40B4-BE49-F238E27FC236}">
                  <a16:creationId xmlns:a16="http://schemas.microsoft.com/office/drawing/2014/main" id="{BBB58158-BDAB-4604-A7E6-35B76B793FAB}"/>
                </a:ext>
              </a:extLst>
            </p:cNvPr>
            <p:cNvCxnSpPr>
              <a:cxnSpLocks/>
              <a:stCxn id="95" idx="13"/>
            </p:cNvCxnSpPr>
            <p:nvPr/>
          </p:nvCxnSpPr>
          <p:spPr>
            <a:xfrm flipH="1" flipV="1">
              <a:off x="6258236" y="3535363"/>
              <a:ext cx="621868" cy="2490458"/>
            </a:xfrm>
            <a:prstGeom prst="straightConnector1">
              <a:avLst/>
            </a:prstGeom>
            <a:noFill/>
            <a:ln w="12701" cap="flat">
              <a:solidFill>
                <a:schemeClr val="accent1"/>
              </a:solidFill>
              <a:prstDash val="solid"/>
            </a:ln>
          </p:spPr>
        </p:cxnSp>
        <p:cxnSp>
          <p:nvCxnSpPr>
            <p:cNvPr id="22" name="Straight Connector 258">
              <a:extLst>
                <a:ext uri="{FF2B5EF4-FFF2-40B4-BE49-F238E27FC236}">
                  <a16:creationId xmlns:a16="http://schemas.microsoft.com/office/drawing/2014/main" id="{FE9B2045-2999-4782-AD5F-ADECAF9ABBAF}"/>
                </a:ext>
              </a:extLst>
            </p:cNvPr>
            <p:cNvCxnSpPr>
              <a:cxnSpLocks/>
            </p:cNvCxnSpPr>
            <p:nvPr/>
          </p:nvCxnSpPr>
          <p:spPr>
            <a:xfrm flipV="1">
              <a:off x="6144541" y="3535364"/>
              <a:ext cx="113695" cy="2159488"/>
            </a:xfrm>
            <a:prstGeom prst="straightConnector1">
              <a:avLst/>
            </a:prstGeom>
            <a:noFill/>
            <a:ln w="12701" cap="flat">
              <a:solidFill>
                <a:schemeClr val="accent1"/>
              </a:solidFill>
              <a:prstDash val="solid"/>
            </a:ln>
          </p:spPr>
        </p:cxnSp>
        <p:cxnSp>
          <p:nvCxnSpPr>
            <p:cNvPr id="23" name="Straight Connector 258">
              <a:extLst>
                <a:ext uri="{FF2B5EF4-FFF2-40B4-BE49-F238E27FC236}">
                  <a16:creationId xmlns:a16="http://schemas.microsoft.com/office/drawing/2014/main" id="{640604EE-75B0-4FB0-AA85-B817F0CF463A}"/>
                </a:ext>
              </a:extLst>
            </p:cNvPr>
            <p:cNvCxnSpPr>
              <a:cxnSpLocks/>
            </p:cNvCxnSpPr>
            <p:nvPr/>
          </p:nvCxnSpPr>
          <p:spPr>
            <a:xfrm flipV="1">
              <a:off x="5355675" y="3514643"/>
              <a:ext cx="902561" cy="2554947"/>
            </a:xfrm>
            <a:prstGeom prst="straightConnector1">
              <a:avLst/>
            </a:prstGeom>
            <a:noFill/>
            <a:ln w="12701" cap="flat">
              <a:solidFill>
                <a:schemeClr val="accent1"/>
              </a:solidFill>
              <a:prstDash val="solid"/>
            </a:ln>
          </p:spPr>
        </p:cxnSp>
        <p:cxnSp>
          <p:nvCxnSpPr>
            <p:cNvPr id="24" name="Straight Connector 258">
              <a:extLst>
                <a:ext uri="{FF2B5EF4-FFF2-40B4-BE49-F238E27FC236}">
                  <a16:creationId xmlns:a16="http://schemas.microsoft.com/office/drawing/2014/main" id="{A2C9CBA7-A3EA-437B-B985-18437CB56773}"/>
                </a:ext>
              </a:extLst>
            </p:cNvPr>
            <p:cNvCxnSpPr>
              <a:cxnSpLocks/>
            </p:cNvCxnSpPr>
            <p:nvPr/>
          </p:nvCxnSpPr>
          <p:spPr>
            <a:xfrm flipV="1">
              <a:off x="4126975" y="3535366"/>
              <a:ext cx="2131261" cy="1659971"/>
            </a:xfrm>
            <a:prstGeom prst="straightConnector1">
              <a:avLst/>
            </a:prstGeom>
            <a:noFill/>
            <a:ln w="12701" cap="flat">
              <a:solidFill>
                <a:schemeClr val="accent1"/>
              </a:solidFill>
              <a:prstDash val="solid"/>
            </a:ln>
          </p:spPr>
        </p:cxnSp>
        <p:cxnSp>
          <p:nvCxnSpPr>
            <p:cNvPr id="25" name="Straight Connector 258">
              <a:extLst>
                <a:ext uri="{FF2B5EF4-FFF2-40B4-BE49-F238E27FC236}">
                  <a16:creationId xmlns:a16="http://schemas.microsoft.com/office/drawing/2014/main" id="{457303E9-40FB-4788-8398-B6AF2964A6F9}"/>
                </a:ext>
              </a:extLst>
            </p:cNvPr>
            <p:cNvCxnSpPr>
              <a:cxnSpLocks/>
              <a:stCxn id="67" idx="7"/>
            </p:cNvCxnSpPr>
            <p:nvPr/>
          </p:nvCxnSpPr>
          <p:spPr>
            <a:xfrm flipV="1">
              <a:off x="2113394" y="3535363"/>
              <a:ext cx="4144842" cy="1297398"/>
            </a:xfrm>
            <a:prstGeom prst="straightConnector1">
              <a:avLst/>
            </a:prstGeom>
            <a:noFill/>
            <a:ln w="12701" cap="flat">
              <a:solidFill>
                <a:schemeClr val="accent1"/>
              </a:solidFill>
              <a:prstDash val="solid"/>
            </a:ln>
          </p:spPr>
        </p:cxnSp>
        <p:cxnSp>
          <p:nvCxnSpPr>
            <p:cNvPr id="26" name="Straight Connector 258">
              <a:extLst>
                <a:ext uri="{FF2B5EF4-FFF2-40B4-BE49-F238E27FC236}">
                  <a16:creationId xmlns:a16="http://schemas.microsoft.com/office/drawing/2014/main" id="{72FD296A-3A2D-42A7-B17C-9F79F7BABC3C}"/>
                </a:ext>
              </a:extLst>
            </p:cNvPr>
            <p:cNvCxnSpPr>
              <a:cxnSpLocks/>
            </p:cNvCxnSpPr>
            <p:nvPr/>
          </p:nvCxnSpPr>
          <p:spPr>
            <a:xfrm flipV="1">
              <a:off x="2934466" y="3514650"/>
              <a:ext cx="3311631" cy="769723"/>
            </a:xfrm>
            <a:prstGeom prst="straightConnector1">
              <a:avLst/>
            </a:prstGeom>
            <a:noFill/>
            <a:ln w="12701" cap="flat">
              <a:solidFill>
                <a:schemeClr val="accent1"/>
              </a:solidFill>
              <a:prstDash val="solid"/>
            </a:ln>
          </p:spPr>
        </p:cxnSp>
        <p:cxnSp>
          <p:nvCxnSpPr>
            <p:cNvPr id="27" name="Straight Connector 258">
              <a:extLst>
                <a:ext uri="{FF2B5EF4-FFF2-40B4-BE49-F238E27FC236}">
                  <a16:creationId xmlns:a16="http://schemas.microsoft.com/office/drawing/2014/main" id="{A433F857-E394-40C7-8ED8-37E99F33D9CB}"/>
                </a:ext>
              </a:extLst>
            </p:cNvPr>
            <p:cNvCxnSpPr>
              <a:cxnSpLocks/>
            </p:cNvCxnSpPr>
            <p:nvPr/>
          </p:nvCxnSpPr>
          <p:spPr>
            <a:xfrm flipV="1">
              <a:off x="1635014" y="3535363"/>
              <a:ext cx="4643962" cy="434563"/>
            </a:xfrm>
            <a:prstGeom prst="straightConnector1">
              <a:avLst/>
            </a:prstGeom>
            <a:noFill/>
            <a:ln w="12701" cap="flat">
              <a:solidFill>
                <a:schemeClr val="accent1"/>
              </a:solidFill>
              <a:prstDash val="solid"/>
            </a:ln>
          </p:spPr>
        </p:cxnSp>
        <p:cxnSp>
          <p:nvCxnSpPr>
            <p:cNvPr id="28" name="Straight Connector 258">
              <a:extLst>
                <a:ext uri="{FF2B5EF4-FFF2-40B4-BE49-F238E27FC236}">
                  <a16:creationId xmlns:a16="http://schemas.microsoft.com/office/drawing/2014/main" id="{3C8CBE9F-7DB5-4EF6-9CF9-0D916B248445}"/>
                </a:ext>
              </a:extLst>
            </p:cNvPr>
            <p:cNvCxnSpPr>
              <a:cxnSpLocks/>
            </p:cNvCxnSpPr>
            <p:nvPr/>
          </p:nvCxnSpPr>
          <p:spPr>
            <a:xfrm>
              <a:off x="2732978" y="3483273"/>
              <a:ext cx="3513119" cy="40020"/>
            </a:xfrm>
            <a:prstGeom prst="straightConnector1">
              <a:avLst/>
            </a:prstGeom>
            <a:noFill/>
            <a:ln w="12701" cap="flat">
              <a:solidFill>
                <a:schemeClr val="accent1"/>
              </a:solidFill>
              <a:prstDash val="solid"/>
            </a:ln>
          </p:spPr>
        </p:cxnSp>
        <p:cxnSp>
          <p:nvCxnSpPr>
            <p:cNvPr id="29" name="Straight Connector 258">
              <a:extLst>
                <a:ext uri="{FF2B5EF4-FFF2-40B4-BE49-F238E27FC236}">
                  <a16:creationId xmlns:a16="http://schemas.microsoft.com/office/drawing/2014/main" id="{26584B8A-39B9-4467-9F00-0EECFAE9D64C}"/>
                </a:ext>
              </a:extLst>
            </p:cNvPr>
            <p:cNvCxnSpPr>
              <a:cxnSpLocks/>
            </p:cNvCxnSpPr>
            <p:nvPr/>
          </p:nvCxnSpPr>
          <p:spPr>
            <a:xfrm>
              <a:off x="1616019" y="2971206"/>
              <a:ext cx="4609104" cy="524700"/>
            </a:xfrm>
            <a:prstGeom prst="straightConnector1">
              <a:avLst/>
            </a:prstGeom>
            <a:noFill/>
            <a:ln w="12701" cap="flat">
              <a:solidFill>
                <a:schemeClr val="accent1"/>
              </a:solidFill>
              <a:prstDash val="solid"/>
            </a:ln>
          </p:spPr>
        </p:cxnSp>
        <p:cxnSp>
          <p:nvCxnSpPr>
            <p:cNvPr id="30" name="Straight Connector 258">
              <a:extLst>
                <a:ext uri="{FF2B5EF4-FFF2-40B4-BE49-F238E27FC236}">
                  <a16:creationId xmlns:a16="http://schemas.microsoft.com/office/drawing/2014/main" id="{0F4C4441-E653-4519-94FF-EEA8283CDFFA}"/>
                </a:ext>
              </a:extLst>
            </p:cNvPr>
            <p:cNvCxnSpPr>
              <a:cxnSpLocks/>
            </p:cNvCxnSpPr>
            <p:nvPr/>
          </p:nvCxnSpPr>
          <p:spPr>
            <a:xfrm>
              <a:off x="2590684" y="2692004"/>
              <a:ext cx="3634439" cy="825725"/>
            </a:xfrm>
            <a:prstGeom prst="straightConnector1">
              <a:avLst/>
            </a:prstGeom>
            <a:noFill/>
            <a:ln w="12701" cap="flat">
              <a:solidFill>
                <a:schemeClr val="accent1"/>
              </a:solidFill>
              <a:prstDash val="solid"/>
            </a:ln>
          </p:spPr>
        </p:cxnSp>
        <p:cxnSp>
          <p:nvCxnSpPr>
            <p:cNvPr id="31" name="Straight Connector 258">
              <a:extLst>
                <a:ext uri="{FF2B5EF4-FFF2-40B4-BE49-F238E27FC236}">
                  <a16:creationId xmlns:a16="http://schemas.microsoft.com/office/drawing/2014/main" id="{768644EE-5A0A-497C-99F4-AFC3E0AB0395}"/>
                </a:ext>
              </a:extLst>
            </p:cNvPr>
            <p:cNvCxnSpPr>
              <a:cxnSpLocks/>
              <a:stCxn id="79" idx="5"/>
            </p:cNvCxnSpPr>
            <p:nvPr/>
          </p:nvCxnSpPr>
          <p:spPr>
            <a:xfrm>
              <a:off x="2429977" y="1912120"/>
              <a:ext cx="3842490" cy="1623243"/>
            </a:xfrm>
            <a:prstGeom prst="straightConnector1">
              <a:avLst/>
            </a:prstGeom>
            <a:noFill/>
            <a:ln w="12701" cap="flat">
              <a:solidFill>
                <a:schemeClr val="accent1"/>
              </a:solidFill>
              <a:prstDash val="solid"/>
            </a:ln>
          </p:spPr>
        </p:cxnSp>
        <p:cxnSp>
          <p:nvCxnSpPr>
            <p:cNvPr id="32" name="Straight Connector 258">
              <a:extLst>
                <a:ext uri="{FF2B5EF4-FFF2-40B4-BE49-F238E27FC236}">
                  <a16:creationId xmlns:a16="http://schemas.microsoft.com/office/drawing/2014/main" id="{2739F905-D736-4BBA-BC22-BA3843F6C51E}"/>
                </a:ext>
              </a:extLst>
            </p:cNvPr>
            <p:cNvCxnSpPr>
              <a:cxnSpLocks/>
            </p:cNvCxnSpPr>
            <p:nvPr/>
          </p:nvCxnSpPr>
          <p:spPr>
            <a:xfrm>
              <a:off x="3339123" y="1799212"/>
              <a:ext cx="2964286" cy="1749015"/>
            </a:xfrm>
            <a:prstGeom prst="straightConnector1">
              <a:avLst/>
            </a:prstGeom>
            <a:noFill/>
            <a:ln w="12701" cap="flat">
              <a:solidFill>
                <a:schemeClr val="accent1"/>
              </a:solidFill>
              <a:prstDash val="solid"/>
            </a:ln>
          </p:spPr>
        </p:cxnSp>
      </p:grpSp>
      <p:grpSp>
        <p:nvGrpSpPr>
          <p:cNvPr id="33" name="Group 47">
            <a:extLst>
              <a:ext uri="{FF2B5EF4-FFF2-40B4-BE49-F238E27FC236}">
                <a16:creationId xmlns:a16="http://schemas.microsoft.com/office/drawing/2014/main" id="{C0472E76-0E8B-46F1-9230-77198D81A1BD}"/>
              </a:ext>
            </a:extLst>
          </p:cNvPr>
          <p:cNvGrpSpPr/>
          <p:nvPr/>
        </p:nvGrpSpPr>
        <p:grpSpPr>
          <a:xfrm>
            <a:off x="1343461" y="3542921"/>
            <a:ext cx="468858" cy="468858"/>
            <a:chOff x="5382478" y="1937869"/>
            <a:chExt cx="1143000" cy="1143000"/>
          </a:xfrm>
        </p:grpSpPr>
        <p:sp>
          <p:nvSpPr>
            <p:cNvPr id="34" name="Oval 243">
              <a:extLst>
                <a:ext uri="{FF2B5EF4-FFF2-40B4-BE49-F238E27FC236}">
                  <a16:creationId xmlns:a16="http://schemas.microsoft.com/office/drawing/2014/main" id="{4719CAB6-61A4-48A2-B59A-5DBDBECA60C2}"/>
                </a:ext>
              </a:extLst>
            </p:cNvPr>
            <p:cNvSpPr/>
            <p:nvPr/>
          </p:nvSpPr>
          <p:spPr>
            <a:xfrm>
              <a:off x="5382478" y="19378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35" name="Oval 305">
              <a:extLst>
                <a:ext uri="{FF2B5EF4-FFF2-40B4-BE49-F238E27FC236}">
                  <a16:creationId xmlns:a16="http://schemas.microsoft.com/office/drawing/2014/main" id="{1B10E9C2-491A-4058-9EDC-16603025F53D}"/>
                </a:ext>
              </a:extLst>
            </p:cNvPr>
            <p:cNvSpPr/>
            <p:nvPr/>
          </p:nvSpPr>
          <p:spPr>
            <a:xfrm>
              <a:off x="5682465" y="2447428"/>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36" name="Freeform: Shape 306">
              <a:extLst>
                <a:ext uri="{FF2B5EF4-FFF2-40B4-BE49-F238E27FC236}">
                  <a16:creationId xmlns:a16="http://schemas.microsoft.com/office/drawing/2014/main" id="{DA09CA42-6E55-40AA-A48B-EB3B6EC99A43}"/>
                </a:ext>
              </a:extLst>
            </p:cNvPr>
            <p:cNvSpPr/>
            <p:nvPr/>
          </p:nvSpPr>
          <p:spPr>
            <a:xfrm flipH="1">
              <a:off x="5738234" y="2536280"/>
              <a:ext cx="418767" cy="361005"/>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353535"/>
            </a:solidFill>
            <a:ln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Semilight"/>
                <a:ea typeface="Segoe UI" pitchFamily="34"/>
                <a:cs typeface="Segoe UI" pitchFamily="34"/>
              </a:endParaRPr>
            </a:p>
          </p:txBody>
        </p:sp>
        <p:sp>
          <p:nvSpPr>
            <p:cNvPr id="37" name="Freeform: Shape 304">
              <a:extLst>
                <a:ext uri="{FF2B5EF4-FFF2-40B4-BE49-F238E27FC236}">
                  <a16:creationId xmlns:a16="http://schemas.microsoft.com/office/drawing/2014/main" id="{C0709505-83F9-4DF1-96B9-4EB203B946AE}"/>
                </a:ext>
              </a:extLst>
            </p:cNvPr>
            <p:cNvSpPr/>
            <p:nvPr/>
          </p:nvSpPr>
          <p:spPr>
            <a:xfrm>
              <a:off x="5650507" y="2028276"/>
              <a:ext cx="606951" cy="678786"/>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353535"/>
            </a:solidFill>
            <a:ln w="12700" cap="flat">
              <a:solidFill>
                <a:schemeClr val="accent1"/>
              </a:solidFill>
              <a:prstDash val="solid"/>
              <a:miter lim="800000"/>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38" name="Group 84">
            <a:extLst>
              <a:ext uri="{FF2B5EF4-FFF2-40B4-BE49-F238E27FC236}">
                <a16:creationId xmlns:a16="http://schemas.microsoft.com/office/drawing/2014/main" id="{370FB7BE-9345-49A2-B663-4CBB8C93A76C}"/>
              </a:ext>
            </a:extLst>
          </p:cNvPr>
          <p:cNvGrpSpPr/>
          <p:nvPr/>
        </p:nvGrpSpPr>
        <p:grpSpPr>
          <a:xfrm>
            <a:off x="9866372" y="3758941"/>
            <a:ext cx="468858" cy="468858"/>
            <a:chOff x="7303806" y="1980791"/>
            <a:chExt cx="1143000" cy="1143000"/>
          </a:xfrm>
        </p:grpSpPr>
        <p:sp>
          <p:nvSpPr>
            <p:cNvPr id="39" name="Oval 329">
              <a:extLst>
                <a:ext uri="{FF2B5EF4-FFF2-40B4-BE49-F238E27FC236}">
                  <a16:creationId xmlns:a16="http://schemas.microsoft.com/office/drawing/2014/main" id="{BFBA4FA4-D158-4212-9CDC-D26E742CD980}"/>
                </a:ext>
              </a:extLst>
            </p:cNvPr>
            <p:cNvSpPr/>
            <p:nvPr/>
          </p:nvSpPr>
          <p:spPr>
            <a:xfrm>
              <a:off x="7303806"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40" name="Oval 333">
              <a:extLst>
                <a:ext uri="{FF2B5EF4-FFF2-40B4-BE49-F238E27FC236}">
                  <a16:creationId xmlns:a16="http://schemas.microsoft.com/office/drawing/2014/main" id="{BB52DD26-1ADB-47DA-B1E1-27BC718B4A79}"/>
                </a:ext>
              </a:extLst>
            </p:cNvPr>
            <p:cNvSpPr/>
            <p:nvPr/>
          </p:nvSpPr>
          <p:spPr>
            <a:xfrm>
              <a:off x="7610843" y="2486390"/>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Semilight"/>
                <a:ea typeface="Segoe UI" pitchFamily="34"/>
                <a:cs typeface="Segoe UI" pitchFamily="34"/>
              </a:endParaRPr>
            </a:p>
          </p:txBody>
        </p:sp>
        <p:sp>
          <p:nvSpPr>
            <p:cNvPr id="41" name="Freeform: Shape 332">
              <a:extLst>
                <a:ext uri="{FF2B5EF4-FFF2-40B4-BE49-F238E27FC236}">
                  <a16:creationId xmlns:a16="http://schemas.microsoft.com/office/drawing/2014/main" id="{5A525E90-F51E-4188-B243-5746242F9548}"/>
                </a:ext>
              </a:extLst>
            </p:cNvPr>
            <p:cNvSpPr/>
            <p:nvPr/>
          </p:nvSpPr>
          <p:spPr>
            <a:xfrm>
              <a:off x="7571826" y="20786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353535"/>
            </a:solidFill>
            <a:ln w="12700" cap="flat">
              <a:solidFill>
                <a:schemeClr val="accent1"/>
              </a:solidFill>
              <a:prstDash val="solid"/>
              <a:miter lim="800000"/>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42" name="Picture 6">
              <a:extLst>
                <a:ext uri="{FF2B5EF4-FFF2-40B4-BE49-F238E27FC236}">
                  <a16:creationId xmlns:a16="http://schemas.microsoft.com/office/drawing/2014/main" id="{7B90AE64-909D-4894-9507-F492E31CB929}"/>
                </a:ext>
              </a:extLst>
            </p:cNvPr>
            <p:cNvPicPr>
              <a:picLocks noChangeAspect="1"/>
            </p:cNvPicPr>
            <p:nvPr/>
          </p:nvPicPr>
          <p:blipFill>
            <a:blip r:embed="rId2" cstate="email">
              <a:biLevel thresh="50000"/>
              <a:extLst>
                <a:ext uri="{28A0092B-C50C-407E-A947-70E740481C1C}">
                  <a14:useLocalDpi xmlns:a14="http://schemas.microsoft.com/office/drawing/2010/main"/>
                </a:ext>
              </a:extLst>
            </a:blip>
            <a:stretch>
              <a:fillRect/>
            </a:stretch>
          </p:blipFill>
          <p:spPr>
            <a:xfrm>
              <a:off x="7787633" y="2622746"/>
              <a:ext cx="154451" cy="329193"/>
            </a:xfrm>
            <a:prstGeom prst="rect">
              <a:avLst/>
            </a:prstGeom>
            <a:noFill/>
            <a:ln cap="flat">
              <a:solidFill>
                <a:schemeClr val="accent1"/>
              </a:solidFill>
            </a:ln>
          </p:spPr>
        </p:pic>
      </p:grpSp>
      <p:grpSp>
        <p:nvGrpSpPr>
          <p:cNvPr id="43" name="Group 46">
            <a:extLst>
              <a:ext uri="{FF2B5EF4-FFF2-40B4-BE49-F238E27FC236}">
                <a16:creationId xmlns:a16="http://schemas.microsoft.com/office/drawing/2014/main" id="{793ADB97-BF4C-4C0A-A4A9-B86C05DE5FC6}"/>
              </a:ext>
            </a:extLst>
          </p:cNvPr>
          <p:cNvGrpSpPr/>
          <p:nvPr/>
        </p:nvGrpSpPr>
        <p:grpSpPr>
          <a:xfrm>
            <a:off x="6646151" y="579417"/>
            <a:ext cx="468858" cy="468858"/>
            <a:chOff x="3461159" y="1980791"/>
            <a:chExt cx="1143000" cy="1143000"/>
          </a:xfrm>
        </p:grpSpPr>
        <p:sp>
          <p:nvSpPr>
            <p:cNvPr id="44" name="Oval 308">
              <a:extLst>
                <a:ext uri="{FF2B5EF4-FFF2-40B4-BE49-F238E27FC236}">
                  <a16:creationId xmlns:a16="http://schemas.microsoft.com/office/drawing/2014/main" id="{FDACF985-7645-4ACB-93DD-A26AE1956CBD}"/>
                </a:ext>
              </a:extLst>
            </p:cNvPr>
            <p:cNvSpPr/>
            <p:nvPr/>
          </p:nvSpPr>
          <p:spPr>
            <a:xfrm>
              <a:off x="3461159"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45" name="Oval 312">
              <a:extLst>
                <a:ext uri="{FF2B5EF4-FFF2-40B4-BE49-F238E27FC236}">
                  <a16:creationId xmlns:a16="http://schemas.microsoft.com/office/drawing/2014/main" id="{28E68F1F-E86D-4E49-BAE6-850B3B284C35}"/>
                </a:ext>
              </a:extLst>
            </p:cNvPr>
            <p:cNvSpPr/>
            <p:nvPr/>
          </p:nvSpPr>
          <p:spPr>
            <a:xfrm>
              <a:off x="3761137" y="2484625"/>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46" name="Freeform: Shape 311">
              <a:extLst>
                <a:ext uri="{FF2B5EF4-FFF2-40B4-BE49-F238E27FC236}">
                  <a16:creationId xmlns:a16="http://schemas.microsoft.com/office/drawing/2014/main" id="{C8433F6F-0AC3-4C34-BFF8-176514BECB2F}"/>
                </a:ext>
              </a:extLst>
            </p:cNvPr>
            <p:cNvSpPr/>
            <p:nvPr/>
          </p:nvSpPr>
          <p:spPr>
            <a:xfrm>
              <a:off x="3729179" y="2076913"/>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353535"/>
            </a:solidFill>
            <a:ln w="12700" cap="flat">
              <a:solidFill>
                <a:schemeClr val="accent1"/>
              </a:solidFill>
              <a:prstDash val="solid"/>
              <a:miter lim="800000"/>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47" name="Picture 366">
              <a:extLst>
                <a:ext uri="{FF2B5EF4-FFF2-40B4-BE49-F238E27FC236}">
                  <a16:creationId xmlns:a16="http://schemas.microsoft.com/office/drawing/2014/main" id="{BF7242CF-940F-474A-832B-B86F20936525}"/>
                </a:ext>
              </a:extLst>
            </p:cNvPr>
            <p:cNvPicPr>
              <a:picLocks noChangeAspect="1"/>
            </p:cNvPicPr>
            <p:nvPr/>
          </p:nvPicPr>
          <p:blipFill>
            <a:blip r:embed="rId3" cstate="email">
              <a:biLevel thresh="50000"/>
              <a:extLst>
                <a:ext uri="{28A0092B-C50C-407E-A947-70E740481C1C}">
                  <a14:useLocalDpi xmlns:a14="http://schemas.microsoft.com/office/drawing/2010/main"/>
                </a:ext>
              </a:extLst>
            </a:blip>
            <a:stretch>
              <a:fillRect/>
            </a:stretch>
          </p:blipFill>
          <p:spPr>
            <a:xfrm>
              <a:off x="3903363" y="2667423"/>
              <a:ext cx="258144" cy="260256"/>
            </a:xfrm>
            <a:prstGeom prst="rect">
              <a:avLst/>
            </a:prstGeom>
            <a:noFill/>
            <a:ln cap="flat">
              <a:solidFill>
                <a:schemeClr val="accent1"/>
              </a:solidFill>
            </a:ln>
          </p:spPr>
        </p:pic>
      </p:grpSp>
      <p:grpSp>
        <p:nvGrpSpPr>
          <p:cNvPr id="48" name="Group 87">
            <a:extLst>
              <a:ext uri="{FF2B5EF4-FFF2-40B4-BE49-F238E27FC236}">
                <a16:creationId xmlns:a16="http://schemas.microsoft.com/office/drawing/2014/main" id="{CBEA20CF-C207-41C3-A017-C83253AF631C}"/>
              </a:ext>
            </a:extLst>
          </p:cNvPr>
          <p:cNvGrpSpPr/>
          <p:nvPr/>
        </p:nvGrpSpPr>
        <p:grpSpPr>
          <a:xfrm>
            <a:off x="8044992" y="5402364"/>
            <a:ext cx="468858" cy="468858"/>
            <a:chOff x="8264466" y="3846862"/>
            <a:chExt cx="1143000" cy="1143000"/>
          </a:xfrm>
        </p:grpSpPr>
        <p:sp>
          <p:nvSpPr>
            <p:cNvPr id="49" name="Oval 336">
              <a:extLst>
                <a:ext uri="{FF2B5EF4-FFF2-40B4-BE49-F238E27FC236}">
                  <a16:creationId xmlns:a16="http://schemas.microsoft.com/office/drawing/2014/main" id="{4991EF23-10E5-41F7-A098-5AB9F36623FF}"/>
                </a:ext>
              </a:extLst>
            </p:cNvPr>
            <p:cNvSpPr/>
            <p:nvPr/>
          </p:nvSpPr>
          <p:spPr>
            <a:xfrm>
              <a:off x="8264466" y="384686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50" name="Group 338">
              <a:extLst>
                <a:ext uri="{FF2B5EF4-FFF2-40B4-BE49-F238E27FC236}">
                  <a16:creationId xmlns:a16="http://schemas.microsoft.com/office/drawing/2014/main" id="{2B8E9BE2-5CDA-4ED8-8E62-D94065689D71}"/>
                </a:ext>
              </a:extLst>
            </p:cNvPr>
            <p:cNvGrpSpPr/>
            <p:nvPr/>
          </p:nvGrpSpPr>
          <p:grpSpPr>
            <a:xfrm>
              <a:off x="8532485" y="3955365"/>
              <a:ext cx="606951" cy="950746"/>
              <a:chOff x="8532485" y="3955365"/>
              <a:chExt cx="606951" cy="950746"/>
            </a:xfrm>
          </p:grpSpPr>
          <p:sp>
            <p:nvSpPr>
              <p:cNvPr id="52" name="Oval 340">
                <a:extLst>
                  <a:ext uri="{FF2B5EF4-FFF2-40B4-BE49-F238E27FC236}">
                    <a16:creationId xmlns:a16="http://schemas.microsoft.com/office/drawing/2014/main" id="{DD376C60-7E7E-4675-BD3C-07F6222F0180}"/>
                  </a:ext>
                </a:extLst>
              </p:cNvPr>
              <p:cNvSpPr/>
              <p:nvPr/>
            </p:nvSpPr>
            <p:spPr>
              <a:xfrm>
                <a:off x="8569738" y="4363077"/>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53" name="Freeform: Shape 341">
                <a:extLst>
                  <a:ext uri="{FF2B5EF4-FFF2-40B4-BE49-F238E27FC236}">
                    <a16:creationId xmlns:a16="http://schemas.microsoft.com/office/drawing/2014/main" id="{75A69100-9F13-4BC9-A739-D93B7D9C307D}"/>
                  </a:ext>
                </a:extLst>
              </p:cNvPr>
              <p:cNvSpPr/>
              <p:nvPr/>
            </p:nvSpPr>
            <p:spPr>
              <a:xfrm>
                <a:off x="8532485" y="3955365"/>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353535"/>
              </a:solidFill>
              <a:ln w="12700" cap="flat">
                <a:solidFill>
                  <a:schemeClr val="accent1"/>
                </a:solidFill>
                <a:prstDash val="solid"/>
                <a:miter lim="800000"/>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pic>
          <p:nvPicPr>
            <p:cNvPr id="51" name="Picture 8">
              <a:extLst>
                <a:ext uri="{FF2B5EF4-FFF2-40B4-BE49-F238E27FC236}">
                  <a16:creationId xmlns:a16="http://schemas.microsoft.com/office/drawing/2014/main" id="{F90074E0-868F-4FD7-AC1B-7714369F7632}"/>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a:off x="8657447" y="4574176"/>
              <a:ext cx="382584" cy="242791"/>
            </a:xfrm>
            <a:prstGeom prst="rect">
              <a:avLst/>
            </a:prstGeom>
            <a:noFill/>
            <a:ln cap="flat">
              <a:solidFill>
                <a:schemeClr val="accent1"/>
              </a:solidFill>
            </a:ln>
          </p:spPr>
        </p:pic>
      </p:grpSp>
      <p:grpSp>
        <p:nvGrpSpPr>
          <p:cNvPr id="54" name="Group 86">
            <a:extLst>
              <a:ext uri="{FF2B5EF4-FFF2-40B4-BE49-F238E27FC236}">
                <a16:creationId xmlns:a16="http://schemas.microsoft.com/office/drawing/2014/main" id="{7EC8CF27-EC12-44C7-A373-BA136F488BE5}"/>
              </a:ext>
            </a:extLst>
          </p:cNvPr>
          <p:cNvGrpSpPr/>
          <p:nvPr/>
        </p:nvGrpSpPr>
        <p:grpSpPr>
          <a:xfrm>
            <a:off x="9273813" y="1745501"/>
            <a:ext cx="468858" cy="468858"/>
            <a:chOff x="6343137" y="3846569"/>
            <a:chExt cx="1143000" cy="1143000"/>
          </a:xfrm>
        </p:grpSpPr>
        <p:sp>
          <p:nvSpPr>
            <p:cNvPr id="55" name="Oval 322">
              <a:extLst>
                <a:ext uri="{FF2B5EF4-FFF2-40B4-BE49-F238E27FC236}">
                  <a16:creationId xmlns:a16="http://schemas.microsoft.com/office/drawing/2014/main" id="{A210E6F4-2DAF-489D-9F88-BE872C473D27}"/>
                </a:ext>
              </a:extLst>
            </p:cNvPr>
            <p:cNvSpPr/>
            <p:nvPr/>
          </p:nvSpPr>
          <p:spPr>
            <a:xfrm>
              <a:off x="6343137" y="38465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56" name="Oval 326">
              <a:extLst>
                <a:ext uri="{FF2B5EF4-FFF2-40B4-BE49-F238E27FC236}">
                  <a16:creationId xmlns:a16="http://schemas.microsoft.com/office/drawing/2014/main" id="{89C7D159-82EF-4639-BE2F-2B8F5D463DA7}"/>
                </a:ext>
              </a:extLst>
            </p:cNvPr>
            <p:cNvSpPr/>
            <p:nvPr/>
          </p:nvSpPr>
          <p:spPr>
            <a:xfrm>
              <a:off x="6651958" y="4352178"/>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Semilight"/>
                <a:ea typeface="Segoe UI" pitchFamily="34"/>
                <a:cs typeface="Segoe UI" pitchFamily="34"/>
              </a:endParaRPr>
            </a:p>
          </p:txBody>
        </p:sp>
        <p:sp>
          <p:nvSpPr>
            <p:cNvPr id="57" name="Freeform: Shape 325">
              <a:extLst>
                <a:ext uri="{FF2B5EF4-FFF2-40B4-BE49-F238E27FC236}">
                  <a16:creationId xmlns:a16="http://schemas.microsoft.com/office/drawing/2014/main" id="{08D9584F-865D-4F9F-887E-5926BAD10F8A}"/>
                </a:ext>
              </a:extLst>
            </p:cNvPr>
            <p:cNvSpPr/>
            <p:nvPr/>
          </p:nvSpPr>
          <p:spPr>
            <a:xfrm>
              <a:off x="6611166" y="3944474"/>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353535"/>
            </a:solidFill>
            <a:ln w="12700" cap="flat">
              <a:solidFill>
                <a:schemeClr val="accent1"/>
              </a:solidFill>
              <a:prstDash val="solid"/>
              <a:miter lim="800000"/>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58" name="Picture 10">
              <a:extLst>
                <a:ext uri="{FF2B5EF4-FFF2-40B4-BE49-F238E27FC236}">
                  <a16:creationId xmlns:a16="http://schemas.microsoft.com/office/drawing/2014/main" id="{58077701-D957-4A2F-B2E2-67C58DDC417C}"/>
                </a:ext>
              </a:extLst>
            </p:cNvPr>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6724442" y="4550694"/>
              <a:ext cx="380399" cy="263822"/>
            </a:xfrm>
            <a:prstGeom prst="rect">
              <a:avLst/>
            </a:prstGeom>
            <a:noFill/>
            <a:ln cap="flat">
              <a:solidFill>
                <a:schemeClr val="accent1"/>
              </a:solidFill>
            </a:ln>
          </p:spPr>
        </p:pic>
      </p:grpSp>
      <p:grpSp>
        <p:nvGrpSpPr>
          <p:cNvPr id="59" name="Group 85">
            <a:extLst>
              <a:ext uri="{FF2B5EF4-FFF2-40B4-BE49-F238E27FC236}">
                <a16:creationId xmlns:a16="http://schemas.microsoft.com/office/drawing/2014/main" id="{D0998D0A-7F46-4A60-960F-EE3855908872}"/>
              </a:ext>
            </a:extLst>
          </p:cNvPr>
          <p:cNvGrpSpPr/>
          <p:nvPr/>
        </p:nvGrpSpPr>
        <p:grpSpPr>
          <a:xfrm>
            <a:off x="3323922" y="876904"/>
            <a:ext cx="468858" cy="468858"/>
            <a:chOff x="4421818" y="3837663"/>
            <a:chExt cx="1143000" cy="1143000"/>
          </a:xfrm>
        </p:grpSpPr>
        <p:sp>
          <p:nvSpPr>
            <p:cNvPr id="60" name="Oval 315">
              <a:extLst>
                <a:ext uri="{FF2B5EF4-FFF2-40B4-BE49-F238E27FC236}">
                  <a16:creationId xmlns:a16="http://schemas.microsoft.com/office/drawing/2014/main" id="{0DF7161C-13AF-4D30-B9F9-4AFCF56E7C39}"/>
                </a:ext>
              </a:extLst>
            </p:cNvPr>
            <p:cNvSpPr/>
            <p:nvPr/>
          </p:nvSpPr>
          <p:spPr>
            <a:xfrm>
              <a:off x="4421818" y="383766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61" name="Group 317">
              <a:extLst>
                <a:ext uri="{FF2B5EF4-FFF2-40B4-BE49-F238E27FC236}">
                  <a16:creationId xmlns:a16="http://schemas.microsoft.com/office/drawing/2014/main" id="{1153579B-7514-4522-B798-D8AD25B09832}"/>
                </a:ext>
              </a:extLst>
            </p:cNvPr>
            <p:cNvGrpSpPr/>
            <p:nvPr/>
          </p:nvGrpSpPr>
          <p:grpSpPr>
            <a:xfrm>
              <a:off x="4695928" y="3929387"/>
              <a:ext cx="606951" cy="950737"/>
              <a:chOff x="4695928" y="3929387"/>
              <a:chExt cx="606951" cy="950737"/>
            </a:xfrm>
          </p:grpSpPr>
          <p:sp>
            <p:nvSpPr>
              <p:cNvPr id="63" name="Oval 319">
                <a:extLst>
                  <a:ext uri="{FF2B5EF4-FFF2-40B4-BE49-F238E27FC236}">
                    <a16:creationId xmlns:a16="http://schemas.microsoft.com/office/drawing/2014/main" id="{93C7FD1A-F66B-4644-91DE-A0BF5085A1C2}"/>
                  </a:ext>
                </a:extLst>
              </p:cNvPr>
              <p:cNvSpPr/>
              <p:nvPr/>
            </p:nvSpPr>
            <p:spPr>
              <a:xfrm>
                <a:off x="4733181" y="4337090"/>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64" name="Freeform: Shape 320">
                <a:extLst>
                  <a:ext uri="{FF2B5EF4-FFF2-40B4-BE49-F238E27FC236}">
                    <a16:creationId xmlns:a16="http://schemas.microsoft.com/office/drawing/2014/main" id="{20E8CA13-247E-448D-9D1A-6E883944CBC8}"/>
                  </a:ext>
                </a:extLst>
              </p:cNvPr>
              <p:cNvSpPr/>
              <p:nvPr/>
            </p:nvSpPr>
            <p:spPr>
              <a:xfrm>
                <a:off x="4695928" y="39293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353535"/>
              </a:solidFill>
              <a:ln w="12700" cap="flat">
                <a:solidFill>
                  <a:schemeClr val="accent1"/>
                </a:solidFill>
                <a:prstDash val="solid"/>
                <a:miter lim="800000"/>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pic>
          <p:nvPicPr>
            <p:cNvPr id="62" name="Picture 11">
              <a:extLst>
                <a:ext uri="{FF2B5EF4-FFF2-40B4-BE49-F238E27FC236}">
                  <a16:creationId xmlns:a16="http://schemas.microsoft.com/office/drawing/2014/main" id="{515A06C3-CDE3-4B20-BDB9-D89AA26780DE}"/>
                </a:ext>
              </a:extLst>
            </p:cNvPr>
            <p:cNvPicPr>
              <a:picLocks noChangeAspect="1"/>
            </p:cNvPicPr>
            <p:nvPr/>
          </p:nvPicPr>
          <p:blipFill>
            <a:blip r:embed="rId6" cstate="email">
              <a:biLevel thresh="50000"/>
              <a:extLst>
                <a:ext uri="{28A0092B-C50C-407E-A947-70E740481C1C}">
                  <a14:useLocalDpi xmlns:a14="http://schemas.microsoft.com/office/drawing/2010/main"/>
                </a:ext>
              </a:extLst>
            </a:blip>
            <a:stretch>
              <a:fillRect/>
            </a:stretch>
          </p:blipFill>
          <p:spPr>
            <a:xfrm>
              <a:off x="4812542" y="4496653"/>
              <a:ext cx="384313" cy="331277"/>
            </a:xfrm>
            <a:prstGeom prst="rect">
              <a:avLst/>
            </a:prstGeom>
            <a:noFill/>
            <a:ln cap="flat">
              <a:solidFill>
                <a:schemeClr val="accent1"/>
              </a:solidFill>
            </a:ln>
          </p:spPr>
        </p:pic>
      </p:grpSp>
      <p:grpSp>
        <p:nvGrpSpPr>
          <p:cNvPr id="65" name="Group 1999">
            <a:extLst>
              <a:ext uri="{FF2B5EF4-FFF2-40B4-BE49-F238E27FC236}">
                <a16:creationId xmlns:a16="http://schemas.microsoft.com/office/drawing/2014/main" id="{F98B4FA9-128F-49A9-A45D-F65989B80740}"/>
              </a:ext>
            </a:extLst>
          </p:cNvPr>
          <p:cNvGrpSpPr/>
          <p:nvPr/>
        </p:nvGrpSpPr>
        <p:grpSpPr>
          <a:xfrm>
            <a:off x="1812318" y="4399419"/>
            <a:ext cx="439339" cy="439339"/>
            <a:chOff x="2449083" y="4764216"/>
            <a:chExt cx="457200" cy="457200"/>
          </a:xfrm>
        </p:grpSpPr>
        <p:sp>
          <p:nvSpPr>
            <p:cNvPr id="66" name="Oval 2000">
              <a:extLst>
                <a:ext uri="{FF2B5EF4-FFF2-40B4-BE49-F238E27FC236}">
                  <a16:creationId xmlns:a16="http://schemas.microsoft.com/office/drawing/2014/main" id="{CBF1B2F5-7E4F-4620-AB8A-1F0A41B2F168}"/>
                </a:ext>
              </a:extLst>
            </p:cNvPr>
            <p:cNvSpPr/>
            <p:nvPr/>
          </p:nvSpPr>
          <p:spPr>
            <a:xfrm>
              <a:off x="2449083" y="4764216"/>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67" name="Freeform 5">
              <a:extLst>
                <a:ext uri="{FF2B5EF4-FFF2-40B4-BE49-F238E27FC236}">
                  <a16:creationId xmlns:a16="http://schemas.microsoft.com/office/drawing/2014/main" id="{3D308241-AE3B-459D-B5DA-DDC782E13B6A}"/>
                </a:ext>
              </a:extLst>
            </p:cNvPr>
            <p:cNvSpPr/>
            <p:nvPr/>
          </p:nvSpPr>
          <p:spPr>
            <a:xfrm>
              <a:off x="2568311" y="4891518"/>
              <a:ext cx="218733" cy="184909"/>
            </a:xfrm>
            <a:custGeom>
              <a:avLst/>
              <a:gdLst>
                <a:gd name="f0" fmla="val 10800000"/>
                <a:gd name="f1" fmla="val 5400000"/>
                <a:gd name="f2" fmla="val 180"/>
                <a:gd name="f3" fmla="val w"/>
                <a:gd name="f4" fmla="val h"/>
                <a:gd name="f5" fmla="val 0"/>
                <a:gd name="f6" fmla="val 349"/>
                <a:gd name="f7" fmla="val 296"/>
                <a:gd name="f8" fmla="val 110"/>
                <a:gd name="f9" fmla="val 142"/>
                <a:gd name="f10" fmla="val 107"/>
                <a:gd name="f11" fmla="val 139"/>
                <a:gd name="f12" fmla="val 78"/>
                <a:gd name="f13" fmla="val 174"/>
                <a:gd name="f14" fmla="val 210"/>
                <a:gd name="f15" fmla="val 238"/>
                <a:gd name="f16" fmla="val 177"/>
                <a:gd name="f17" fmla="val 206"/>
                <a:gd name="f18" fmla="val 264"/>
                <a:gd name="f19" fmla="val 247"/>
                <a:gd name="f20" fmla="val 224"/>
                <a:gd name="f21" fmla="val 207"/>
                <a:gd name="f22" fmla="val 125"/>
                <a:gd name="f23" fmla="val 85"/>
                <a:gd name="f24" fmla="val 56"/>
                <a:gd name="f25" fmla="val 80"/>
                <a:gd name="f26" fmla="val 96"/>
                <a:gd name="f27" fmla="val 62"/>
                <a:gd name="f28" fmla="val 40"/>
                <a:gd name="f29" fmla="val 18"/>
                <a:gd name="f30" fmla="val 34"/>
                <a:gd name="f31" fmla="val 16"/>
                <a:gd name="f32" fmla="val 111"/>
                <a:gd name="f33" fmla="val 136"/>
                <a:gd name="f34" fmla="val 106"/>
                <a:gd name="f35" fmla="val 86"/>
                <a:gd name="f36" fmla="val 81"/>
                <a:gd name="f37" fmla="val 25"/>
                <a:gd name="f38" fmla="val 293"/>
                <a:gd name="f39" fmla="val 315"/>
                <a:gd name="f40" fmla="val 333"/>
                <a:gd name="f41" fmla="val 271"/>
                <a:gd name="f42" fmla="val 253"/>
                <a:gd name="f43" fmla="val 324"/>
                <a:gd name="f44" fmla="val 262"/>
                <a:gd name="f45" fmla="val 237"/>
                <a:gd name="f46" fmla="+- 0 0 -90"/>
                <a:gd name="f47" fmla="*/ f3 1 349"/>
                <a:gd name="f48" fmla="*/ f4 1 296"/>
                <a:gd name="f49" fmla="val f5"/>
                <a:gd name="f50" fmla="val f6"/>
                <a:gd name="f51" fmla="val f7"/>
                <a:gd name="f52" fmla="*/ f46 f0 1"/>
                <a:gd name="f53" fmla="+- f51 0 f49"/>
                <a:gd name="f54" fmla="+- f50 0 f49"/>
                <a:gd name="f55" fmla="*/ f52 1 f2"/>
                <a:gd name="f56" fmla="*/ f54 1 349"/>
                <a:gd name="f57" fmla="*/ f53 1 296"/>
                <a:gd name="f58" fmla="*/ 110 f54 1"/>
                <a:gd name="f59" fmla="*/ 142 f53 1"/>
                <a:gd name="f60" fmla="*/ 174 f54 1"/>
                <a:gd name="f61" fmla="*/ 78 f53 1"/>
                <a:gd name="f62" fmla="*/ 238 f54 1"/>
                <a:gd name="f63" fmla="*/ 206 f53 1"/>
                <a:gd name="f64" fmla="*/ 264 f54 1"/>
                <a:gd name="f65" fmla="*/ 296 f53 1"/>
                <a:gd name="f66" fmla="*/ 207 f53 1"/>
                <a:gd name="f67" fmla="*/ 85 f54 1"/>
                <a:gd name="f68" fmla="*/ 56 f54 1"/>
                <a:gd name="f69" fmla="*/ 80 f53 1"/>
                <a:gd name="f70" fmla="*/ 96 f54 1"/>
                <a:gd name="f71" fmla="*/ 40 f53 1"/>
                <a:gd name="f72" fmla="*/ 0 f53 1"/>
                <a:gd name="f73" fmla="*/ 16 f54 1"/>
                <a:gd name="f74" fmla="*/ 111 f54 1"/>
                <a:gd name="f75" fmla="*/ 136 f53 1"/>
                <a:gd name="f76" fmla="*/ 81 f53 1"/>
                <a:gd name="f77" fmla="*/ 0 f54 1"/>
                <a:gd name="f78" fmla="*/ 293 f54 1"/>
                <a:gd name="f79" fmla="*/ 333 f54 1"/>
                <a:gd name="f80" fmla="*/ 253 f54 1"/>
                <a:gd name="f81" fmla="*/ 349 f54 1"/>
                <a:gd name="f82" fmla="*/ 237 f54 1"/>
                <a:gd name="f83" fmla="+- f55 0 f1"/>
                <a:gd name="f84" fmla="*/ f58 1 349"/>
                <a:gd name="f85" fmla="*/ f59 1 296"/>
                <a:gd name="f86" fmla="*/ f60 1 349"/>
                <a:gd name="f87" fmla="*/ f61 1 296"/>
                <a:gd name="f88" fmla="*/ f62 1 349"/>
                <a:gd name="f89" fmla="*/ f63 1 296"/>
                <a:gd name="f90" fmla="*/ f64 1 349"/>
                <a:gd name="f91" fmla="*/ f65 1 296"/>
                <a:gd name="f92" fmla="*/ f66 1 296"/>
                <a:gd name="f93" fmla="*/ f67 1 349"/>
                <a:gd name="f94" fmla="*/ f68 1 349"/>
                <a:gd name="f95" fmla="*/ f69 1 296"/>
                <a:gd name="f96" fmla="*/ f70 1 349"/>
                <a:gd name="f97" fmla="*/ f71 1 296"/>
                <a:gd name="f98" fmla="*/ f72 1 296"/>
                <a:gd name="f99" fmla="*/ f73 1 349"/>
                <a:gd name="f100" fmla="*/ f74 1 349"/>
                <a:gd name="f101" fmla="*/ f75 1 296"/>
                <a:gd name="f102" fmla="*/ f76 1 296"/>
                <a:gd name="f103" fmla="*/ f77 1 349"/>
                <a:gd name="f104" fmla="*/ f78 1 349"/>
                <a:gd name="f105" fmla="*/ f79 1 349"/>
                <a:gd name="f106" fmla="*/ f80 1 349"/>
                <a:gd name="f107" fmla="*/ f81 1 349"/>
                <a:gd name="f108" fmla="*/ f82 1 349"/>
                <a:gd name="f109" fmla="*/ 0 1 f56"/>
                <a:gd name="f110" fmla="*/ f50 1 f56"/>
                <a:gd name="f111" fmla="*/ 0 1 f57"/>
                <a:gd name="f112" fmla="*/ f51 1 f57"/>
                <a:gd name="f113" fmla="*/ f84 1 f56"/>
                <a:gd name="f114" fmla="*/ f85 1 f57"/>
                <a:gd name="f115" fmla="*/ f86 1 f56"/>
                <a:gd name="f116" fmla="*/ f87 1 f57"/>
                <a:gd name="f117" fmla="*/ f88 1 f56"/>
                <a:gd name="f118" fmla="*/ f89 1 f57"/>
                <a:gd name="f119" fmla="*/ f90 1 f56"/>
                <a:gd name="f120" fmla="*/ f91 1 f57"/>
                <a:gd name="f121" fmla="*/ f92 1 f57"/>
                <a:gd name="f122" fmla="*/ f93 1 f56"/>
                <a:gd name="f123" fmla="*/ f94 1 f56"/>
                <a:gd name="f124" fmla="*/ f95 1 f57"/>
                <a:gd name="f125" fmla="*/ f96 1 f56"/>
                <a:gd name="f126" fmla="*/ f97 1 f57"/>
                <a:gd name="f127" fmla="*/ f98 1 f57"/>
                <a:gd name="f128" fmla="*/ f99 1 f56"/>
                <a:gd name="f129" fmla="*/ f100 1 f56"/>
                <a:gd name="f130" fmla="*/ f101 1 f57"/>
                <a:gd name="f131" fmla="*/ f102 1 f57"/>
                <a:gd name="f132" fmla="*/ f103 1 f56"/>
                <a:gd name="f133" fmla="*/ f104 1 f56"/>
                <a:gd name="f134" fmla="*/ f105 1 f56"/>
                <a:gd name="f135" fmla="*/ f106 1 f56"/>
                <a:gd name="f136" fmla="*/ f107 1 f56"/>
                <a:gd name="f137" fmla="*/ f108 1 f56"/>
                <a:gd name="f138" fmla="*/ f109 f47 1"/>
                <a:gd name="f139" fmla="*/ f110 f47 1"/>
                <a:gd name="f140" fmla="*/ f112 f48 1"/>
                <a:gd name="f141" fmla="*/ f111 f48 1"/>
                <a:gd name="f142" fmla="*/ f113 f47 1"/>
                <a:gd name="f143" fmla="*/ f114 f48 1"/>
                <a:gd name="f144" fmla="*/ f115 f47 1"/>
                <a:gd name="f145" fmla="*/ f116 f48 1"/>
                <a:gd name="f146" fmla="*/ f117 f47 1"/>
                <a:gd name="f147" fmla="*/ f118 f48 1"/>
                <a:gd name="f148" fmla="*/ f119 f47 1"/>
                <a:gd name="f149" fmla="*/ f120 f48 1"/>
                <a:gd name="f150" fmla="*/ f121 f48 1"/>
                <a:gd name="f151" fmla="*/ f122 f47 1"/>
                <a:gd name="f152" fmla="*/ f123 f47 1"/>
                <a:gd name="f153" fmla="*/ f124 f48 1"/>
                <a:gd name="f154" fmla="*/ f125 f47 1"/>
                <a:gd name="f155" fmla="*/ f126 f48 1"/>
                <a:gd name="f156" fmla="*/ f127 f48 1"/>
                <a:gd name="f157" fmla="*/ f128 f47 1"/>
                <a:gd name="f158" fmla="*/ f129 f47 1"/>
                <a:gd name="f159" fmla="*/ f130 f48 1"/>
                <a:gd name="f160" fmla="*/ f131 f48 1"/>
                <a:gd name="f161" fmla="*/ f132 f47 1"/>
                <a:gd name="f162" fmla="*/ f133 f47 1"/>
                <a:gd name="f163" fmla="*/ f134 f47 1"/>
                <a:gd name="f164" fmla="*/ f135 f47 1"/>
                <a:gd name="f165" fmla="*/ f136 f47 1"/>
                <a:gd name="f166" fmla="*/ f137 f47 1"/>
              </a:gdLst>
              <a:ahLst/>
              <a:cxnLst>
                <a:cxn ang="3cd4">
                  <a:pos x="hc" y="t"/>
                </a:cxn>
                <a:cxn ang="0">
                  <a:pos x="r" y="vc"/>
                </a:cxn>
                <a:cxn ang="cd4">
                  <a:pos x="hc" y="b"/>
                </a:cxn>
                <a:cxn ang="cd2">
                  <a:pos x="l" y="vc"/>
                </a:cxn>
                <a:cxn ang="f83">
                  <a:pos x="f142" y="f143"/>
                </a:cxn>
                <a:cxn ang="f83">
                  <a:pos x="f144" y="f145"/>
                </a:cxn>
                <a:cxn ang="f83">
                  <a:pos x="f146" y="f143"/>
                </a:cxn>
                <a:cxn ang="f83">
                  <a:pos x="f144" y="f147"/>
                </a:cxn>
                <a:cxn ang="f83">
                  <a:pos x="f142" y="f143"/>
                </a:cxn>
                <a:cxn ang="f83">
                  <a:pos x="f148" y="f149"/>
                </a:cxn>
                <a:cxn ang="f83">
                  <a:pos x="f144" y="f150"/>
                </a:cxn>
                <a:cxn ang="f83">
                  <a:pos x="f151" y="f149"/>
                </a:cxn>
                <a:cxn ang="f83">
                  <a:pos x="f152" y="f153"/>
                </a:cxn>
                <a:cxn ang="f83">
                  <a:pos x="f154" y="f155"/>
                </a:cxn>
                <a:cxn ang="f83">
                  <a:pos x="f152" y="f156"/>
                </a:cxn>
                <a:cxn ang="f83">
                  <a:pos x="f157" y="f155"/>
                </a:cxn>
                <a:cxn ang="f83">
                  <a:pos x="f152" y="f153"/>
                </a:cxn>
                <a:cxn ang="f83">
                  <a:pos x="f158" y="f159"/>
                </a:cxn>
                <a:cxn ang="f83">
                  <a:pos x="f152" y="f160"/>
                </a:cxn>
                <a:cxn ang="f83">
                  <a:pos x="f161" y="f159"/>
                </a:cxn>
                <a:cxn ang="f83">
                  <a:pos x="f162" y="f153"/>
                </a:cxn>
                <a:cxn ang="f83">
                  <a:pos x="f163" y="f155"/>
                </a:cxn>
                <a:cxn ang="f83">
                  <a:pos x="f162" y="f156"/>
                </a:cxn>
                <a:cxn ang="f83">
                  <a:pos x="f164" y="f155"/>
                </a:cxn>
                <a:cxn ang="f83">
                  <a:pos x="f162" y="f153"/>
                </a:cxn>
                <a:cxn ang="f83">
                  <a:pos x="f165" y="f159"/>
                </a:cxn>
                <a:cxn ang="f83">
                  <a:pos x="f162" y="f160"/>
                </a:cxn>
                <a:cxn ang="f83">
                  <a:pos x="f166" y="f159"/>
                </a:cxn>
              </a:cxnLst>
              <a:rect l="f138" t="f141" r="f139" b="f140"/>
              <a:pathLst>
                <a:path w="349" h="296">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21"/>
                    <a:pt x="f13" y="f21"/>
                  </a:cubicBezTo>
                  <a:cubicBezTo>
                    <a:pt x="f22" y="f21"/>
                    <a:pt x="f23" y="f19"/>
                    <a:pt x="f23" y="f7"/>
                  </a:cubicBezTo>
                  <a:moveTo>
                    <a:pt x="f24" y="f25"/>
                  </a:moveTo>
                  <a:cubicBezTo>
                    <a:pt x="f12" y="f25"/>
                    <a:pt x="f26" y="f27"/>
                    <a:pt x="f26" y="f28"/>
                  </a:cubicBezTo>
                  <a:cubicBezTo>
                    <a:pt x="f26" y="f29"/>
                    <a:pt x="f12" y="f5"/>
                    <a:pt x="f24" y="f5"/>
                  </a:cubicBezTo>
                  <a:cubicBezTo>
                    <a:pt x="f30" y="f5"/>
                    <a:pt x="f31" y="f29"/>
                    <a:pt x="f31" y="f28"/>
                  </a:cubicBezTo>
                  <a:cubicBezTo>
                    <a:pt x="f31" y="f27"/>
                    <a:pt x="f30" y="f25"/>
                    <a:pt x="f24" y="f25"/>
                  </a:cubicBezTo>
                  <a:close/>
                  <a:moveTo>
                    <a:pt x="f32" y="f33"/>
                  </a:moveTo>
                  <a:cubicBezTo>
                    <a:pt x="f32" y="f34"/>
                    <a:pt x="f35" y="f36"/>
                    <a:pt x="f24" y="f36"/>
                  </a:cubicBezTo>
                  <a:cubicBezTo>
                    <a:pt x="f37" y="f36"/>
                    <a:pt x="f5" y="f34"/>
                    <a:pt x="f5" y="f33"/>
                  </a:cubicBezTo>
                  <a:moveTo>
                    <a:pt x="f38" y="f25"/>
                  </a:moveTo>
                  <a:cubicBezTo>
                    <a:pt x="f39" y="f25"/>
                    <a:pt x="f40" y="f27"/>
                    <a:pt x="f40" y="f28"/>
                  </a:cubicBezTo>
                  <a:cubicBezTo>
                    <a:pt x="f40" y="f29"/>
                    <a:pt x="f39" y="f5"/>
                    <a:pt x="f38" y="f5"/>
                  </a:cubicBezTo>
                  <a:cubicBezTo>
                    <a:pt x="f41" y="f5"/>
                    <a:pt x="f42" y="f29"/>
                    <a:pt x="f42" y="f28"/>
                  </a:cubicBezTo>
                  <a:cubicBezTo>
                    <a:pt x="f42" y="f27"/>
                    <a:pt x="f41" y="f25"/>
                    <a:pt x="f38" y="f25"/>
                  </a:cubicBezTo>
                  <a:close/>
                  <a:moveTo>
                    <a:pt x="f6" y="f33"/>
                  </a:moveTo>
                  <a:cubicBezTo>
                    <a:pt x="f6" y="f34"/>
                    <a:pt x="f43" y="f36"/>
                    <a:pt x="f38" y="f36"/>
                  </a:cubicBezTo>
                  <a:cubicBezTo>
                    <a:pt x="f44" y="f36"/>
                    <a:pt x="f45" y="f34"/>
                    <a:pt x="f45" y="f33"/>
                  </a:cubicBezTo>
                </a:path>
              </a:pathLst>
            </a:custGeom>
            <a:noFill/>
            <a:ln w="12701" cap="flat">
              <a:solidFill>
                <a:schemeClr val="accent1"/>
              </a:solidFill>
              <a:prstDash val="solid"/>
              <a:miter/>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68" name="Group 2017">
            <a:extLst>
              <a:ext uri="{FF2B5EF4-FFF2-40B4-BE49-F238E27FC236}">
                <a16:creationId xmlns:a16="http://schemas.microsoft.com/office/drawing/2014/main" id="{7234BDF3-575E-4402-8A50-ED4C07D7B1DB}"/>
              </a:ext>
            </a:extLst>
          </p:cNvPr>
          <p:cNvGrpSpPr/>
          <p:nvPr/>
        </p:nvGrpSpPr>
        <p:grpSpPr>
          <a:xfrm>
            <a:off x="2429839" y="3122195"/>
            <a:ext cx="439339" cy="439339"/>
            <a:chOff x="2597929" y="3378643"/>
            <a:chExt cx="457200" cy="457200"/>
          </a:xfrm>
        </p:grpSpPr>
        <p:sp>
          <p:nvSpPr>
            <p:cNvPr id="69" name="Oval 1973">
              <a:extLst>
                <a:ext uri="{FF2B5EF4-FFF2-40B4-BE49-F238E27FC236}">
                  <a16:creationId xmlns:a16="http://schemas.microsoft.com/office/drawing/2014/main" id="{0CA019C9-CC0C-497D-8D7A-C39551B0FFC5}"/>
                </a:ext>
              </a:extLst>
            </p:cNvPr>
            <p:cNvSpPr/>
            <p:nvPr/>
          </p:nvSpPr>
          <p:spPr>
            <a:xfrm>
              <a:off x="2597929" y="337864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70" name="Freeform 13">
              <a:extLst>
                <a:ext uri="{FF2B5EF4-FFF2-40B4-BE49-F238E27FC236}">
                  <a16:creationId xmlns:a16="http://schemas.microsoft.com/office/drawing/2014/main" id="{1970D498-13E5-4652-9380-DD33B30F0627}"/>
                </a:ext>
              </a:extLst>
            </p:cNvPr>
            <p:cNvSpPr/>
            <p:nvPr/>
          </p:nvSpPr>
          <p:spPr>
            <a:xfrm>
              <a:off x="2700086" y="3514642"/>
              <a:ext cx="252877" cy="185211"/>
            </a:xfrm>
            <a:custGeom>
              <a:avLst/>
              <a:gdLst>
                <a:gd name="f0" fmla="val 10800000"/>
                <a:gd name="f1" fmla="val 5400000"/>
                <a:gd name="f2" fmla="val 180"/>
                <a:gd name="f3" fmla="val w"/>
                <a:gd name="f4" fmla="val h"/>
                <a:gd name="f5" fmla="val 0"/>
                <a:gd name="f6" fmla="val 284"/>
                <a:gd name="f7" fmla="val 208"/>
                <a:gd name="f8" fmla="val 113"/>
                <a:gd name="f9" fmla="val 57"/>
                <a:gd name="f10" fmla="val 95"/>
                <a:gd name="f11" fmla="val 189"/>
                <a:gd name="f12" fmla="val 19"/>
                <a:gd name="f13" fmla="val 76"/>
                <a:gd name="f14" fmla="val 38"/>
                <a:gd name="f15" fmla="val 10"/>
                <a:gd name="f16" fmla="val 170"/>
                <a:gd name="f17" fmla="val 274"/>
                <a:gd name="f18" fmla="val 265"/>
                <a:gd name="f19" fmla="val 151"/>
                <a:gd name="f20" fmla="val 132"/>
                <a:gd name="f21" fmla="val 152"/>
                <a:gd name="f22" fmla="+- 0 0 -90"/>
                <a:gd name="f23" fmla="*/ f3 1 284"/>
                <a:gd name="f24" fmla="*/ f4 1 208"/>
                <a:gd name="f25" fmla="val f5"/>
                <a:gd name="f26" fmla="val f6"/>
                <a:gd name="f27" fmla="val f7"/>
                <a:gd name="f28" fmla="*/ f22 f0 1"/>
                <a:gd name="f29" fmla="+- f27 0 f25"/>
                <a:gd name="f30" fmla="+- f26 0 f25"/>
                <a:gd name="f31" fmla="*/ f28 1 f2"/>
                <a:gd name="f32" fmla="*/ f30 1 284"/>
                <a:gd name="f33" fmla="*/ f29 1 208"/>
                <a:gd name="f34" fmla="*/ 113 f30 1"/>
                <a:gd name="f35" fmla="*/ 57 f29 1"/>
                <a:gd name="f36" fmla="*/ 0 f30 1"/>
                <a:gd name="f37" fmla="*/ 208 f29 1"/>
                <a:gd name="f38" fmla="*/ 95 f30 1"/>
                <a:gd name="f39" fmla="*/ 189 f29 1"/>
                <a:gd name="f40" fmla="*/ 19 f30 1"/>
                <a:gd name="f41" fmla="*/ 76 f29 1"/>
                <a:gd name="f42" fmla="*/ 38 f29 1"/>
                <a:gd name="f43" fmla="*/ 19 f29 1"/>
                <a:gd name="f44" fmla="*/ 10 f29 1"/>
                <a:gd name="f45" fmla="*/ 0 f29 1"/>
                <a:gd name="f46" fmla="*/ 284 f30 1"/>
                <a:gd name="f47" fmla="*/ 170 f29 1"/>
                <a:gd name="f48" fmla="*/ 274 f30 1"/>
                <a:gd name="f49" fmla="*/ 265 f30 1"/>
                <a:gd name="f50" fmla="*/ 151 f30 1"/>
                <a:gd name="f51" fmla="*/ 189 f30 1"/>
                <a:gd name="f52" fmla="*/ 132 f30 1"/>
                <a:gd name="f53" fmla="*/ 152 f29 1"/>
                <a:gd name="f54" fmla="+- f31 0 f1"/>
                <a:gd name="f55" fmla="*/ f34 1 284"/>
                <a:gd name="f56" fmla="*/ f35 1 208"/>
                <a:gd name="f57" fmla="*/ f36 1 284"/>
                <a:gd name="f58" fmla="*/ f37 1 208"/>
                <a:gd name="f59" fmla="*/ f38 1 284"/>
                <a:gd name="f60" fmla="*/ f39 1 208"/>
                <a:gd name="f61" fmla="*/ f40 1 284"/>
                <a:gd name="f62" fmla="*/ f41 1 208"/>
                <a:gd name="f63" fmla="*/ f42 1 208"/>
                <a:gd name="f64" fmla="*/ f43 1 208"/>
                <a:gd name="f65" fmla="*/ f44 1 208"/>
                <a:gd name="f66" fmla="*/ f45 1 208"/>
                <a:gd name="f67" fmla="*/ f46 1 284"/>
                <a:gd name="f68" fmla="*/ f47 1 208"/>
                <a:gd name="f69" fmla="*/ f48 1 284"/>
                <a:gd name="f70" fmla="*/ f49 1 284"/>
                <a:gd name="f71" fmla="*/ f50 1 284"/>
                <a:gd name="f72" fmla="*/ f51 1 284"/>
                <a:gd name="f73" fmla="*/ f52 1 284"/>
                <a:gd name="f74" fmla="*/ f53 1 208"/>
                <a:gd name="f75" fmla="*/ 0 1 f32"/>
                <a:gd name="f76" fmla="*/ f26 1 f32"/>
                <a:gd name="f77" fmla="*/ 0 1 f33"/>
                <a:gd name="f78" fmla="*/ f27 1 f33"/>
                <a:gd name="f79" fmla="*/ f55 1 f32"/>
                <a:gd name="f80" fmla="*/ f56 1 f33"/>
                <a:gd name="f81" fmla="*/ f57 1 f32"/>
                <a:gd name="f82" fmla="*/ f58 1 f33"/>
                <a:gd name="f83" fmla="*/ f59 1 f32"/>
                <a:gd name="f84" fmla="*/ f60 1 f33"/>
                <a:gd name="f85" fmla="*/ f61 1 f32"/>
                <a:gd name="f86" fmla="*/ f62 1 f33"/>
                <a:gd name="f87" fmla="*/ f63 1 f33"/>
                <a:gd name="f88" fmla="*/ f64 1 f33"/>
                <a:gd name="f89" fmla="*/ f65 1 f33"/>
                <a:gd name="f90" fmla="*/ f66 1 f33"/>
                <a:gd name="f91" fmla="*/ f67 1 f32"/>
                <a:gd name="f92" fmla="*/ f68 1 f33"/>
                <a:gd name="f93" fmla="*/ f69 1 f32"/>
                <a:gd name="f94" fmla="*/ f70 1 f32"/>
                <a:gd name="f95" fmla="*/ f71 1 f32"/>
                <a:gd name="f96" fmla="*/ f72 1 f32"/>
                <a:gd name="f97" fmla="*/ f73 1 f32"/>
                <a:gd name="f98" fmla="*/ f74 1 f33"/>
                <a:gd name="f99" fmla="*/ f75 f23 1"/>
                <a:gd name="f100" fmla="*/ f76 f23 1"/>
                <a:gd name="f101" fmla="*/ f78 f24 1"/>
                <a:gd name="f102" fmla="*/ f77 f24 1"/>
                <a:gd name="f103" fmla="*/ f79 f23 1"/>
                <a:gd name="f104" fmla="*/ f80 f24 1"/>
                <a:gd name="f105" fmla="*/ f81 f23 1"/>
                <a:gd name="f106" fmla="*/ f82 f24 1"/>
                <a:gd name="f107" fmla="*/ f83 f23 1"/>
                <a:gd name="f108" fmla="*/ f84 f24 1"/>
                <a:gd name="f109" fmla="*/ f85 f23 1"/>
                <a:gd name="f110" fmla="*/ f86 f24 1"/>
                <a:gd name="f111" fmla="*/ f87 f24 1"/>
                <a:gd name="f112" fmla="*/ f88 f24 1"/>
                <a:gd name="f113" fmla="*/ f89 f24 1"/>
                <a:gd name="f114" fmla="*/ f90 f24 1"/>
                <a:gd name="f115" fmla="*/ f91 f23 1"/>
                <a:gd name="f116" fmla="*/ f92 f24 1"/>
                <a:gd name="f117" fmla="*/ f93 f23 1"/>
                <a:gd name="f118" fmla="*/ f94 f23 1"/>
                <a:gd name="f119" fmla="*/ f95 f23 1"/>
                <a:gd name="f120" fmla="*/ f96 f23 1"/>
                <a:gd name="f121" fmla="*/ f97 f23 1"/>
                <a:gd name="f122" fmla="*/ f98 f24 1"/>
              </a:gdLst>
              <a:ahLst/>
              <a:cxnLst>
                <a:cxn ang="3cd4">
                  <a:pos x="hc" y="t"/>
                </a:cxn>
                <a:cxn ang="0">
                  <a:pos x="r" y="vc"/>
                </a:cxn>
                <a:cxn ang="cd4">
                  <a:pos x="hc" y="b"/>
                </a:cxn>
                <a:cxn ang="cd2">
                  <a:pos x="l" y="vc"/>
                </a:cxn>
                <a:cxn ang="f54">
                  <a:pos x="f103" y="f104"/>
                </a:cxn>
                <a:cxn ang="f54">
                  <a:pos x="f105" y="f104"/>
                </a:cxn>
                <a:cxn ang="f54">
                  <a:pos x="f105" y="f106"/>
                </a:cxn>
                <a:cxn ang="f54">
                  <a:pos x="f103" y="f106"/>
                </a:cxn>
                <a:cxn ang="f54">
                  <a:pos x="f103" y="f104"/>
                </a:cxn>
                <a:cxn ang="f54">
                  <a:pos x="f107" y="f108"/>
                </a:cxn>
                <a:cxn ang="f54">
                  <a:pos x="f109" y="f108"/>
                </a:cxn>
                <a:cxn ang="f54">
                  <a:pos x="f109" y="f110"/>
                </a:cxn>
                <a:cxn ang="f54">
                  <a:pos x="f107" y="f110"/>
                </a:cxn>
                <a:cxn ang="f54">
                  <a:pos x="f107" y="f108"/>
                </a:cxn>
                <a:cxn ang="f54">
                  <a:pos x="f109" y="f111"/>
                </a:cxn>
                <a:cxn ang="f54">
                  <a:pos x="f105" y="f111"/>
                </a:cxn>
                <a:cxn ang="f54">
                  <a:pos x="f105" y="f112"/>
                </a:cxn>
                <a:cxn ang="f54">
                  <a:pos x="f105" y="f113"/>
                </a:cxn>
                <a:cxn ang="f54">
                  <a:pos x="f105" y="f114"/>
                </a:cxn>
                <a:cxn ang="f54">
                  <a:pos x="f115" y="f114"/>
                </a:cxn>
                <a:cxn ang="f54">
                  <a:pos x="f115" y="f113"/>
                </a:cxn>
                <a:cxn ang="f54">
                  <a:pos x="f115" y="f112"/>
                </a:cxn>
                <a:cxn ang="f54">
                  <a:pos x="f115" y="f116"/>
                </a:cxn>
                <a:cxn ang="f54">
                  <a:pos x="f117" y="f116"/>
                </a:cxn>
                <a:cxn ang="f54">
                  <a:pos x="f118" y="f116"/>
                </a:cxn>
                <a:cxn ang="f54">
                  <a:pos x="f119" y="f116"/>
                </a:cxn>
                <a:cxn ang="f54">
                  <a:pos x="f119" y="f108"/>
                </a:cxn>
                <a:cxn ang="f54">
                  <a:pos x="f120" y="f108"/>
                </a:cxn>
                <a:cxn ang="f54">
                  <a:pos x="f120" y="f106"/>
                </a:cxn>
                <a:cxn ang="f54">
                  <a:pos x="f121" y="f106"/>
                </a:cxn>
                <a:cxn ang="f54">
                  <a:pos x="f121" y="f108"/>
                </a:cxn>
                <a:cxn ang="f54">
                  <a:pos x="f121" y="f116"/>
                </a:cxn>
                <a:cxn ang="f54">
                  <a:pos x="f121" y="f122"/>
                </a:cxn>
                <a:cxn ang="f54">
                  <a:pos x="f118" y="f122"/>
                </a:cxn>
                <a:cxn ang="f54">
                  <a:pos x="f118" y="f112"/>
                </a:cxn>
                <a:cxn ang="f54">
                  <a:pos x="f109" y="f112"/>
                </a:cxn>
                <a:cxn ang="f54">
                  <a:pos x="f109" y="f111"/>
                </a:cxn>
              </a:cxnLst>
              <a:rect l="f99" t="f102" r="f100" b="f101"/>
              <a:pathLst>
                <a:path w="284" h="208">
                  <a:moveTo>
                    <a:pt x="f8" y="f9"/>
                  </a:moveTo>
                  <a:lnTo>
                    <a:pt x="f5" y="f9"/>
                  </a:lnTo>
                  <a:lnTo>
                    <a:pt x="f5" y="f7"/>
                  </a:lnTo>
                  <a:lnTo>
                    <a:pt x="f8" y="f7"/>
                  </a:lnTo>
                  <a:lnTo>
                    <a:pt x="f8" y="f9"/>
                  </a:lnTo>
                  <a:close/>
                  <a:moveTo>
                    <a:pt x="f10" y="f11"/>
                  </a:moveTo>
                  <a:lnTo>
                    <a:pt x="f12" y="f11"/>
                  </a:lnTo>
                  <a:lnTo>
                    <a:pt x="f12" y="f13"/>
                  </a:lnTo>
                  <a:lnTo>
                    <a:pt x="f10" y="f13"/>
                  </a:lnTo>
                  <a:lnTo>
                    <a:pt x="f10" y="f11"/>
                  </a:lnTo>
                  <a:close/>
                  <a:moveTo>
                    <a:pt x="f12" y="f14"/>
                  </a:moveTo>
                  <a:lnTo>
                    <a:pt x="f5" y="f14"/>
                  </a:lnTo>
                  <a:lnTo>
                    <a:pt x="f5" y="f12"/>
                  </a:lnTo>
                  <a:lnTo>
                    <a:pt x="f5" y="f15"/>
                  </a:lnTo>
                  <a:lnTo>
                    <a:pt x="f5" y="f5"/>
                  </a:lnTo>
                  <a:lnTo>
                    <a:pt x="f6" y="f5"/>
                  </a:lnTo>
                  <a:lnTo>
                    <a:pt x="f6" y="f15"/>
                  </a:lnTo>
                  <a:lnTo>
                    <a:pt x="f6" y="f12"/>
                  </a:lnTo>
                  <a:lnTo>
                    <a:pt x="f6" y="f16"/>
                  </a:lnTo>
                  <a:lnTo>
                    <a:pt x="f17" y="f16"/>
                  </a:lnTo>
                  <a:lnTo>
                    <a:pt x="f18" y="f16"/>
                  </a:lnTo>
                  <a:lnTo>
                    <a:pt x="f19" y="f16"/>
                  </a:lnTo>
                  <a:lnTo>
                    <a:pt x="f19" y="f11"/>
                  </a:lnTo>
                  <a:lnTo>
                    <a:pt x="f11" y="f11"/>
                  </a:lnTo>
                  <a:lnTo>
                    <a:pt x="f11" y="f7"/>
                  </a:lnTo>
                  <a:lnTo>
                    <a:pt x="f20" y="f7"/>
                  </a:lnTo>
                  <a:lnTo>
                    <a:pt x="f20" y="f11"/>
                  </a:lnTo>
                  <a:lnTo>
                    <a:pt x="f20" y="f16"/>
                  </a:lnTo>
                  <a:lnTo>
                    <a:pt x="f20" y="f21"/>
                  </a:lnTo>
                  <a:lnTo>
                    <a:pt x="f18" y="f21"/>
                  </a:lnTo>
                  <a:lnTo>
                    <a:pt x="f18" y="f12"/>
                  </a:lnTo>
                  <a:lnTo>
                    <a:pt x="f12" y="f12"/>
                  </a:lnTo>
                  <a:lnTo>
                    <a:pt x="f12" y="f14"/>
                  </a:lnTo>
                  <a:close/>
                </a:path>
              </a:pathLst>
            </a:custGeom>
            <a:solidFill>
              <a:srgbClr val="353535"/>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71" name="Group 2018">
            <a:extLst>
              <a:ext uri="{FF2B5EF4-FFF2-40B4-BE49-F238E27FC236}">
                <a16:creationId xmlns:a16="http://schemas.microsoft.com/office/drawing/2014/main" id="{448DE9A2-1A56-46C1-8A8E-F3F6DAECAA11}"/>
              </a:ext>
            </a:extLst>
          </p:cNvPr>
          <p:cNvGrpSpPr/>
          <p:nvPr/>
        </p:nvGrpSpPr>
        <p:grpSpPr>
          <a:xfrm>
            <a:off x="4205784" y="1018704"/>
            <a:ext cx="439339" cy="439339"/>
            <a:chOff x="4692408" y="1465143"/>
            <a:chExt cx="457200" cy="457200"/>
          </a:xfrm>
        </p:grpSpPr>
        <p:sp>
          <p:nvSpPr>
            <p:cNvPr id="72" name="Oval 1974">
              <a:extLst>
                <a:ext uri="{FF2B5EF4-FFF2-40B4-BE49-F238E27FC236}">
                  <a16:creationId xmlns:a16="http://schemas.microsoft.com/office/drawing/2014/main" id="{B5E0B484-332F-49CE-9843-B21789B7A29A}"/>
                </a:ext>
              </a:extLst>
            </p:cNvPr>
            <p:cNvSpPr/>
            <p:nvPr/>
          </p:nvSpPr>
          <p:spPr>
            <a:xfrm>
              <a:off x="4692408" y="146514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73" name="Freeform 6">
              <a:extLst>
                <a:ext uri="{FF2B5EF4-FFF2-40B4-BE49-F238E27FC236}">
                  <a16:creationId xmlns:a16="http://schemas.microsoft.com/office/drawing/2014/main" id="{7A562209-0570-454C-9C92-2F3988353E3B}"/>
                </a:ext>
              </a:extLst>
            </p:cNvPr>
            <p:cNvSpPr/>
            <p:nvPr/>
          </p:nvSpPr>
          <p:spPr>
            <a:xfrm>
              <a:off x="4805117" y="1606628"/>
              <a:ext cx="231782" cy="174220"/>
            </a:xfrm>
            <a:custGeom>
              <a:avLst/>
              <a:gdLst>
                <a:gd name="f0" fmla="val 10800000"/>
                <a:gd name="f1" fmla="val 5400000"/>
                <a:gd name="f2" fmla="val 180"/>
                <a:gd name="f3" fmla="val w"/>
                <a:gd name="f4" fmla="val h"/>
                <a:gd name="f5" fmla="val 0"/>
                <a:gd name="f6" fmla="val 302"/>
                <a:gd name="f7" fmla="val 227"/>
                <a:gd name="f8" fmla="val 208"/>
                <a:gd name="f9" fmla="val 264"/>
                <a:gd name="f10" fmla="val 142"/>
                <a:gd name="f11" fmla="val 37"/>
                <a:gd name="f12" fmla="val 56"/>
                <a:gd name="f13" fmla="val 19"/>
                <a:gd name="f14" fmla="val 245"/>
                <a:gd name="f15" fmla="val 132"/>
                <a:gd name="f16" fmla="val 21"/>
                <a:gd name="f17" fmla="val 54"/>
                <a:gd name="f18" fmla="val 151"/>
                <a:gd name="f19" fmla="val 248"/>
                <a:gd name="f20" fmla="val 281"/>
                <a:gd name="f21" fmla="+- 0 0 -90"/>
                <a:gd name="f22" fmla="*/ f3 1 302"/>
                <a:gd name="f23" fmla="*/ f4 1 227"/>
                <a:gd name="f24" fmla="val f5"/>
                <a:gd name="f25" fmla="val f6"/>
                <a:gd name="f26" fmla="val f7"/>
                <a:gd name="f27" fmla="*/ f21 f0 1"/>
                <a:gd name="f28" fmla="+- f26 0 f24"/>
                <a:gd name="f29" fmla="+- f25 0 f24"/>
                <a:gd name="f30" fmla="*/ f27 1 f2"/>
                <a:gd name="f31" fmla="*/ f29 1 302"/>
                <a:gd name="f32" fmla="*/ f28 1 227"/>
                <a:gd name="f33" fmla="*/ 302 f29 1"/>
                <a:gd name="f34" fmla="*/ 208 f28 1"/>
                <a:gd name="f35" fmla="*/ 264 f29 1"/>
                <a:gd name="f36" fmla="*/ 142 f28 1"/>
                <a:gd name="f37" fmla="*/ 0 f28 1"/>
                <a:gd name="f38" fmla="*/ 37 f29 1"/>
                <a:gd name="f39" fmla="*/ 0 f29 1"/>
                <a:gd name="f40" fmla="*/ 227 f28 1"/>
                <a:gd name="f41" fmla="*/ 56 f29 1"/>
                <a:gd name="f42" fmla="*/ 19 f28 1"/>
                <a:gd name="f43" fmla="*/ 245 f29 1"/>
                <a:gd name="f44" fmla="*/ 132 f28 1"/>
                <a:gd name="f45" fmla="*/ 21 f29 1"/>
                <a:gd name="f46" fmla="*/ 54 f29 1"/>
                <a:gd name="f47" fmla="*/ 151 f28 1"/>
                <a:gd name="f48" fmla="*/ 248 f29 1"/>
                <a:gd name="f49" fmla="*/ 281 f29 1"/>
                <a:gd name="f50" fmla="+- f30 0 f1"/>
                <a:gd name="f51" fmla="*/ f33 1 302"/>
                <a:gd name="f52" fmla="*/ f34 1 227"/>
                <a:gd name="f53" fmla="*/ f35 1 302"/>
                <a:gd name="f54" fmla="*/ f36 1 227"/>
                <a:gd name="f55" fmla="*/ f37 1 227"/>
                <a:gd name="f56" fmla="*/ f38 1 302"/>
                <a:gd name="f57" fmla="*/ f39 1 302"/>
                <a:gd name="f58" fmla="*/ f40 1 227"/>
                <a:gd name="f59" fmla="*/ f41 1 302"/>
                <a:gd name="f60" fmla="*/ f42 1 227"/>
                <a:gd name="f61" fmla="*/ f43 1 302"/>
                <a:gd name="f62" fmla="*/ f44 1 227"/>
                <a:gd name="f63" fmla="*/ f45 1 302"/>
                <a:gd name="f64" fmla="*/ f46 1 302"/>
                <a:gd name="f65" fmla="*/ f47 1 227"/>
                <a:gd name="f66" fmla="*/ f48 1 302"/>
                <a:gd name="f67" fmla="*/ f49 1 302"/>
                <a:gd name="f68" fmla="*/ 0 1 f31"/>
                <a:gd name="f69" fmla="*/ f25 1 f31"/>
                <a:gd name="f70" fmla="*/ 0 1 f32"/>
                <a:gd name="f71" fmla="*/ f26 1 f32"/>
                <a:gd name="f72" fmla="*/ f51 1 f31"/>
                <a:gd name="f73" fmla="*/ f52 1 f32"/>
                <a:gd name="f74" fmla="*/ f53 1 f31"/>
                <a:gd name="f75" fmla="*/ f54 1 f32"/>
                <a:gd name="f76" fmla="*/ f55 1 f32"/>
                <a:gd name="f77" fmla="*/ f56 1 f31"/>
                <a:gd name="f78" fmla="*/ f57 1 f31"/>
                <a:gd name="f79" fmla="*/ f58 1 f32"/>
                <a:gd name="f80" fmla="*/ f59 1 f31"/>
                <a:gd name="f81" fmla="*/ f60 1 f32"/>
                <a:gd name="f82" fmla="*/ f61 1 f31"/>
                <a:gd name="f83" fmla="*/ f62 1 f32"/>
                <a:gd name="f84" fmla="*/ f63 1 f31"/>
                <a:gd name="f85" fmla="*/ f64 1 f31"/>
                <a:gd name="f86" fmla="*/ f65 1 f32"/>
                <a:gd name="f87" fmla="*/ f66 1 f31"/>
                <a:gd name="f88" fmla="*/ f67 1 f31"/>
                <a:gd name="f89" fmla="*/ f68 f22 1"/>
                <a:gd name="f90" fmla="*/ f69 f22 1"/>
                <a:gd name="f91" fmla="*/ f71 f23 1"/>
                <a:gd name="f92" fmla="*/ f70 f23 1"/>
                <a:gd name="f93" fmla="*/ f72 f22 1"/>
                <a:gd name="f94" fmla="*/ f73 f23 1"/>
                <a:gd name="f95" fmla="*/ f74 f22 1"/>
                <a:gd name="f96" fmla="*/ f75 f23 1"/>
                <a:gd name="f97" fmla="*/ f76 f23 1"/>
                <a:gd name="f98" fmla="*/ f77 f22 1"/>
                <a:gd name="f99" fmla="*/ f78 f22 1"/>
                <a:gd name="f100" fmla="*/ f79 f23 1"/>
                <a:gd name="f101" fmla="*/ f80 f22 1"/>
                <a:gd name="f102" fmla="*/ f81 f23 1"/>
                <a:gd name="f103" fmla="*/ f82 f22 1"/>
                <a:gd name="f104" fmla="*/ f83 f23 1"/>
                <a:gd name="f105" fmla="*/ f84 f22 1"/>
                <a:gd name="f106" fmla="*/ f85 f22 1"/>
                <a:gd name="f107" fmla="*/ f86 f23 1"/>
                <a:gd name="f108" fmla="*/ f87 f22 1"/>
                <a:gd name="f109" fmla="*/ f88 f22 1"/>
              </a:gdLst>
              <a:ahLst/>
              <a:cxnLst>
                <a:cxn ang="3cd4">
                  <a:pos x="hc" y="t"/>
                </a:cxn>
                <a:cxn ang="0">
                  <a:pos x="r" y="vc"/>
                </a:cxn>
                <a:cxn ang="cd4">
                  <a:pos x="hc" y="b"/>
                </a:cxn>
                <a:cxn ang="cd2">
                  <a:pos x="l" y="vc"/>
                </a:cxn>
                <a:cxn ang="f50">
                  <a:pos x="f93" y="f94"/>
                </a:cxn>
                <a:cxn ang="f50">
                  <a:pos x="f95" y="f96"/>
                </a:cxn>
                <a:cxn ang="f50">
                  <a:pos x="f95" y="f97"/>
                </a:cxn>
                <a:cxn ang="f50">
                  <a:pos x="f98" y="f97"/>
                </a:cxn>
                <a:cxn ang="f50">
                  <a:pos x="f98" y="f96"/>
                </a:cxn>
                <a:cxn ang="f50">
                  <a:pos x="f99" y="f94"/>
                </a:cxn>
                <a:cxn ang="f50">
                  <a:pos x="f99" y="f100"/>
                </a:cxn>
                <a:cxn ang="f50">
                  <a:pos x="f93" y="f100"/>
                </a:cxn>
                <a:cxn ang="f50">
                  <a:pos x="f93" y="f94"/>
                </a:cxn>
                <a:cxn ang="f50">
                  <a:pos x="f101" y="f102"/>
                </a:cxn>
                <a:cxn ang="f50">
                  <a:pos x="f103" y="f102"/>
                </a:cxn>
                <a:cxn ang="f50">
                  <a:pos x="f103" y="f104"/>
                </a:cxn>
                <a:cxn ang="f50">
                  <a:pos x="f101" y="f104"/>
                </a:cxn>
                <a:cxn ang="f50">
                  <a:pos x="f101" y="f102"/>
                </a:cxn>
                <a:cxn ang="f50">
                  <a:pos x="f105" y="f94"/>
                </a:cxn>
                <a:cxn ang="f50">
                  <a:pos x="f106" y="f107"/>
                </a:cxn>
                <a:cxn ang="f50">
                  <a:pos x="f108" y="f107"/>
                </a:cxn>
                <a:cxn ang="f50">
                  <a:pos x="f109" y="f94"/>
                </a:cxn>
                <a:cxn ang="f50">
                  <a:pos x="f105" y="f94"/>
                </a:cxn>
              </a:cxnLst>
              <a:rect l="f89" t="f92" r="f90" b="f91"/>
              <a:pathLst>
                <a:path w="302" h="227">
                  <a:moveTo>
                    <a:pt x="f6" y="f8"/>
                  </a:moveTo>
                  <a:lnTo>
                    <a:pt x="f9" y="f10"/>
                  </a:lnTo>
                  <a:lnTo>
                    <a:pt x="f9" y="f5"/>
                  </a:lnTo>
                  <a:lnTo>
                    <a:pt x="f11" y="f5"/>
                  </a:lnTo>
                  <a:lnTo>
                    <a:pt x="f11" y="f10"/>
                  </a:lnTo>
                  <a:lnTo>
                    <a:pt x="f5" y="f8"/>
                  </a:lnTo>
                  <a:lnTo>
                    <a:pt x="f5" y="f7"/>
                  </a:lnTo>
                  <a:lnTo>
                    <a:pt x="f6" y="f7"/>
                  </a:lnTo>
                  <a:lnTo>
                    <a:pt x="f6" y="f8"/>
                  </a:lnTo>
                  <a:close/>
                  <a:moveTo>
                    <a:pt x="f12" y="f13"/>
                  </a:moveTo>
                  <a:lnTo>
                    <a:pt x="f14" y="f13"/>
                  </a:lnTo>
                  <a:lnTo>
                    <a:pt x="f14" y="f15"/>
                  </a:lnTo>
                  <a:lnTo>
                    <a:pt x="f12" y="f15"/>
                  </a:lnTo>
                  <a:lnTo>
                    <a:pt x="f12" y="f13"/>
                  </a:lnTo>
                  <a:close/>
                  <a:moveTo>
                    <a:pt x="f16" y="f8"/>
                  </a:moveTo>
                  <a:lnTo>
                    <a:pt x="f17" y="f18"/>
                  </a:lnTo>
                  <a:lnTo>
                    <a:pt x="f19" y="f18"/>
                  </a:lnTo>
                  <a:lnTo>
                    <a:pt x="f20" y="f8"/>
                  </a:lnTo>
                  <a:lnTo>
                    <a:pt x="f16" y="f8"/>
                  </a:lnTo>
                  <a:close/>
                </a:path>
              </a:pathLst>
            </a:custGeom>
            <a:solidFill>
              <a:srgbClr val="353535"/>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74" name="Group 2019">
            <a:extLst>
              <a:ext uri="{FF2B5EF4-FFF2-40B4-BE49-F238E27FC236}">
                <a16:creationId xmlns:a16="http://schemas.microsoft.com/office/drawing/2014/main" id="{7385CE11-31E3-48DB-9254-E99C1304A4BB}"/>
              </a:ext>
            </a:extLst>
          </p:cNvPr>
          <p:cNvGrpSpPr/>
          <p:nvPr/>
        </p:nvGrpSpPr>
        <p:grpSpPr>
          <a:xfrm>
            <a:off x="7273047" y="1147221"/>
            <a:ext cx="439339" cy="439339"/>
            <a:chOff x="7303989" y="1479508"/>
            <a:chExt cx="457200" cy="457200"/>
          </a:xfrm>
        </p:grpSpPr>
        <p:sp>
          <p:nvSpPr>
            <p:cNvPr id="75" name="Oval 2020">
              <a:extLst>
                <a:ext uri="{FF2B5EF4-FFF2-40B4-BE49-F238E27FC236}">
                  <a16:creationId xmlns:a16="http://schemas.microsoft.com/office/drawing/2014/main" id="{E40BABB8-F16C-4325-8185-08FA7E7321DB}"/>
                </a:ext>
              </a:extLst>
            </p:cNvPr>
            <p:cNvSpPr/>
            <p:nvPr/>
          </p:nvSpPr>
          <p:spPr>
            <a:xfrm>
              <a:off x="7303989" y="1479508"/>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76" name="directory_2">
              <a:extLst>
                <a:ext uri="{FF2B5EF4-FFF2-40B4-BE49-F238E27FC236}">
                  <a16:creationId xmlns:a16="http://schemas.microsoft.com/office/drawing/2014/main" id="{5E6A5FEB-4C2E-492D-B2A2-59000D8154F9}"/>
                </a:ext>
              </a:extLst>
            </p:cNvPr>
            <p:cNvSpPr/>
            <p:nvPr/>
          </p:nvSpPr>
          <p:spPr>
            <a:xfrm>
              <a:off x="7436193" y="1611300"/>
              <a:ext cx="192792" cy="193624"/>
            </a:xfrm>
            <a:custGeom>
              <a:avLst/>
              <a:gdLst>
                <a:gd name="f0" fmla="val 10800000"/>
                <a:gd name="f1" fmla="val 5400000"/>
                <a:gd name="f2" fmla="val 180"/>
                <a:gd name="f3" fmla="val w"/>
                <a:gd name="f4" fmla="val h"/>
                <a:gd name="f5" fmla="val 0"/>
                <a:gd name="f6" fmla="val 317"/>
                <a:gd name="f7" fmla="val 318"/>
                <a:gd name="f8" fmla="val 91"/>
                <a:gd name="f9" fmla="val 135"/>
                <a:gd name="f10" fmla="val 115"/>
                <a:gd name="f11" fmla="val 107"/>
                <a:gd name="f12" fmla="val 100"/>
                <a:gd name="f13" fmla="val 126"/>
                <a:gd name="f14" fmla="val 146"/>
                <a:gd name="f15" fmla="val 162"/>
                <a:gd name="f16" fmla="val 154"/>
                <a:gd name="f17" fmla="val 170"/>
                <a:gd name="f18" fmla="val 190"/>
                <a:gd name="f19" fmla="val 234"/>
                <a:gd name="f20" fmla="val 198"/>
                <a:gd name="f21" fmla="val 161"/>
                <a:gd name="f22" fmla="val 92"/>
                <a:gd name="f23" fmla="val 63"/>
                <a:gd name="f24" fmla="val 284"/>
                <a:gd name="f25" fmla="val 303"/>
                <a:gd name="f26" fmla="val 15"/>
                <a:gd name="f27" fmla="val 34"/>
                <a:gd name="f28" fmla="val 283"/>
                <a:gd name="f29" fmla="val 301"/>
                <a:gd name="f30" fmla="val 35"/>
                <a:gd name="f31" fmla="val 16"/>
                <a:gd name="f32" fmla="val 1"/>
                <a:gd name="f33" fmla="val 239"/>
                <a:gd name="f34" fmla="val 212"/>
                <a:gd name="f35" fmla="+- 0 0 -90"/>
                <a:gd name="f36" fmla="*/ f3 1 317"/>
                <a:gd name="f37" fmla="*/ f4 1 318"/>
                <a:gd name="f38" fmla="val f5"/>
                <a:gd name="f39" fmla="val f6"/>
                <a:gd name="f40" fmla="val f7"/>
                <a:gd name="f41" fmla="*/ f35 f0 1"/>
                <a:gd name="f42" fmla="+- f40 0 f38"/>
                <a:gd name="f43" fmla="+- f39 0 f38"/>
                <a:gd name="f44" fmla="*/ f41 1 f2"/>
                <a:gd name="f45" fmla="*/ f43 1 317"/>
                <a:gd name="f46" fmla="*/ f42 1 318"/>
                <a:gd name="f47" fmla="*/ 91 f43 1"/>
                <a:gd name="f48" fmla="*/ 135 f42 1"/>
                <a:gd name="f49" fmla="*/ 126 f43 1"/>
                <a:gd name="f50" fmla="*/ 100 f42 1"/>
                <a:gd name="f51" fmla="*/ 162 f43 1"/>
                <a:gd name="f52" fmla="*/ 170 f42 1"/>
                <a:gd name="f53" fmla="*/ 190 f43 1"/>
                <a:gd name="f54" fmla="*/ 234 f42 1"/>
                <a:gd name="f55" fmla="*/ 63 f43 1"/>
                <a:gd name="f56" fmla="*/ 0 f43 1"/>
                <a:gd name="f57" fmla="*/ 284 f42 1"/>
                <a:gd name="f58" fmla="*/ 34 f43 1"/>
                <a:gd name="f59" fmla="*/ 318 f42 1"/>
                <a:gd name="f60" fmla="*/ 283 f43 1"/>
                <a:gd name="f61" fmla="*/ 317 f43 1"/>
                <a:gd name="f62" fmla="*/ 35 f42 1"/>
                <a:gd name="f63" fmla="*/ 1 f42 1"/>
                <a:gd name="f64" fmla="*/ 239 f43 1"/>
                <a:gd name="f65" fmla="*/ 0 f42 1"/>
                <a:gd name="f66" fmla="*/ 107 f42 1"/>
                <a:gd name="f67" fmla="*/ 212 f42 1"/>
                <a:gd name="f68" fmla="+- f44 0 f1"/>
                <a:gd name="f69" fmla="*/ f47 1 317"/>
                <a:gd name="f70" fmla="*/ f48 1 318"/>
                <a:gd name="f71" fmla="*/ f49 1 317"/>
                <a:gd name="f72" fmla="*/ f50 1 318"/>
                <a:gd name="f73" fmla="*/ f51 1 317"/>
                <a:gd name="f74" fmla="*/ f52 1 318"/>
                <a:gd name="f75" fmla="*/ f53 1 317"/>
                <a:gd name="f76" fmla="*/ f54 1 318"/>
                <a:gd name="f77" fmla="*/ f55 1 317"/>
                <a:gd name="f78" fmla="*/ f56 1 317"/>
                <a:gd name="f79" fmla="*/ f57 1 318"/>
                <a:gd name="f80" fmla="*/ f58 1 317"/>
                <a:gd name="f81" fmla="*/ f59 1 318"/>
                <a:gd name="f82" fmla="*/ f60 1 317"/>
                <a:gd name="f83" fmla="*/ f61 1 317"/>
                <a:gd name="f84" fmla="*/ f62 1 318"/>
                <a:gd name="f85" fmla="*/ f63 1 318"/>
                <a:gd name="f86" fmla="*/ f64 1 317"/>
                <a:gd name="f87" fmla="*/ f65 1 318"/>
                <a:gd name="f88" fmla="*/ f66 1 318"/>
                <a:gd name="f89" fmla="*/ f67 1 318"/>
                <a:gd name="f90" fmla="*/ 0 1 f45"/>
                <a:gd name="f91" fmla="*/ f39 1 f45"/>
                <a:gd name="f92" fmla="*/ 0 1 f46"/>
                <a:gd name="f93" fmla="*/ f40 1 f46"/>
                <a:gd name="f94" fmla="*/ f69 1 f45"/>
                <a:gd name="f95" fmla="*/ f70 1 f46"/>
                <a:gd name="f96" fmla="*/ f71 1 f45"/>
                <a:gd name="f97" fmla="*/ f72 1 f46"/>
                <a:gd name="f98" fmla="*/ f73 1 f45"/>
                <a:gd name="f99" fmla="*/ f74 1 f46"/>
                <a:gd name="f100" fmla="*/ f75 1 f45"/>
                <a:gd name="f101" fmla="*/ f76 1 f46"/>
                <a:gd name="f102" fmla="*/ f77 1 f45"/>
                <a:gd name="f103" fmla="*/ f78 1 f45"/>
                <a:gd name="f104" fmla="*/ f79 1 f46"/>
                <a:gd name="f105" fmla="*/ f80 1 f45"/>
                <a:gd name="f106" fmla="*/ f81 1 f46"/>
                <a:gd name="f107" fmla="*/ f82 1 f45"/>
                <a:gd name="f108" fmla="*/ f83 1 f45"/>
                <a:gd name="f109" fmla="*/ f84 1 f46"/>
                <a:gd name="f110" fmla="*/ f85 1 f46"/>
                <a:gd name="f111" fmla="*/ f86 1 f45"/>
                <a:gd name="f112" fmla="*/ f87 1 f46"/>
                <a:gd name="f113" fmla="*/ f88 1 f46"/>
                <a:gd name="f114" fmla="*/ f89 1 f46"/>
                <a:gd name="f115" fmla="*/ f90 f36 1"/>
                <a:gd name="f116" fmla="*/ f91 f36 1"/>
                <a:gd name="f117" fmla="*/ f93 f37 1"/>
                <a:gd name="f118" fmla="*/ f92 f37 1"/>
                <a:gd name="f119" fmla="*/ f94 f36 1"/>
                <a:gd name="f120" fmla="*/ f95 f37 1"/>
                <a:gd name="f121" fmla="*/ f96 f36 1"/>
                <a:gd name="f122" fmla="*/ f97 f37 1"/>
                <a:gd name="f123" fmla="*/ f98 f36 1"/>
                <a:gd name="f124" fmla="*/ f99 f37 1"/>
                <a:gd name="f125" fmla="*/ f100 f36 1"/>
                <a:gd name="f126" fmla="*/ f101 f37 1"/>
                <a:gd name="f127" fmla="*/ f102 f36 1"/>
                <a:gd name="f128" fmla="*/ f103 f36 1"/>
                <a:gd name="f129" fmla="*/ f104 f37 1"/>
                <a:gd name="f130" fmla="*/ f105 f36 1"/>
                <a:gd name="f131" fmla="*/ f106 f37 1"/>
                <a:gd name="f132" fmla="*/ f107 f36 1"/>
                <a:gd name="f133" fmla="*/ f108 f36 1"/>
                <a:gd name="f134" fmla="*/ f109 f37 1"/>
                <a:gd name="f135" fmla="*/ f110 f37 1"/>
                <a:gd name="f136" fmla="*/ f111 f36 1"/>
                <a:gd name="f137" fmla="*/ f112 f37 1"/>
                <a:gd name="f138" fmla="*/ f113 f37 1"/>
                <a:gd name="f139" fmla="*/ f114 f37 1"/>
              </a:gdLst>
              <a:ahLst/>
              <a:cxnLst>
                <a:cxn ang="3cd4">
                  <a:pos x="hc" y="t"/>
                </a:cxn>
                <a:cxn ang="0">
                  <a:pos x="r" y="vc"/>
                </a:cxn>
                <a:cxn ang="cd4">
                  <a:pos x="hc" y="b"/>
                </a:cxn>
                <a:cxn ang="cd2">
                  <a:pos x="l" y="vc"/>
                </a:cxn>
                <a:cxn ang="f68">
                  <a:pos x="f119" y="f120"/>
                </a:cxn>
                <a:cxn ang="f68">
                  <a:pos x="f121" y="f122"/>
                </a:cxn>
                <a:cxn ang="f68">
                  <a:pos x="f123" y="f120"/>
                </a:cxn>
                <a:cxn ang="f68">
                  <a:pos x="f121" y="f124"/>
                </a:cxn>
                <a:cxn ang="f68">
                  <a:pos x="f119" y="f120"/>
                </a:cxn>
                <a:cxn ang="f68">
                  <a:pos x="f125" y="f126"/>
                </a:cxn>
                <a:cxn ang="f68">
                  <a:pos x="f121" y="f124"/>
                </a:cxn>
                <a:cxn ang="f68">
                  <a:pos x="f127" y="f126"/>
                </a:cxn>
                <a:cxn ang="f68">
                  <a:pos x="f128" y="f129"/>
                </a:cxn>
                <a:cxn ang="f68">
                  <a:pos x="f130" y="f131"/>
                </a:cxn>
                <a:cxn ang="f68">
                  <a:pos x="f132" y="f131"/>
                </a:cxn>
                <a:cxn ang="f68">
                  <a:pos x="f133" y="f129"/>
                </a:cxn>
                <a:cxn ang="f68">
                  <a:pos x="f133" y="f134"/>
                </a:cxn>
                <a:cxn ang="f68">
                  <a:pos x="f132" y="f135"/>
                </a:cxn>
                <a:cxn ang="f68">
                  <a:pos x="f130" y="f135"/>
                </a:cxn>
                <a:cxn ang="f68">
                  <a:pos x="f128" y="f134"/>
                </a:cxn>
                <a:cxn ang="f68">
                  <a:pos x="f128" y="f129"/>
                </a:cxn>
                <a:cxn ang="f68">
                  <a:pos x="f136" y="f131"/>
                </a:cxn>
                <a:cxn ang="f68">
                  <a:pos x="f136" y="f137"/>
                </a:cxn>
                <a:cxn ang="f68">
                  <a:pos x="f136" y="f138"/>
                </a:cxn>
                <a:cxn ang="f68">
                  <a:pos x="f133" y="f138"/>
                </a:cxn>
                <a:cxn ang="f68">
                  <a:pos x="f136" y="f139"/>
                </a:cxn>
                <a:cxn ang="f68">
                  <a:pos x="f133" y="f139"/>
                </a:cxn>
              </a:cxnLst>
              <a:rect l="f115" t="f118" r="f116" b="f117"/>
              <a:pathLst>
                <a:path w="317" h="318">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19"/>
                  </a:moveTo>
                  <a:cubicBezTo>
                    <a:pt x="f18" y="f20"/>
                    <a:pt x="f21" y="f17"/>
                    <a:pt x="f13" y="f17"/>
                  </a:cubicBezTo>
                  <a:cubicBezTo>
                    <a:pt x="f22" y="f17"/>
                    <a:pt x="f23" y="f20"/>
                    <a:pt x="f23" y="f19"/>
                  </a:cubicBezTo>
                  <a:moveTo>
                    <a:pt x="f5" y="f24"/>
                  </a:moveTo>
                  <a:cubicBezTo>
                    <a:pt x="f5" y="f25"/>
                    <a:pt x="f26" y="f7"/>
                    <a:pt x="f27" y="f7"/>
                  </a:cubicBezTo>
                  <a:cubicBezTo>
                    <a:pt x="f28" y="f7"/>
                    <a:pt x="f28" y="f7"/>
                    <a:pt x="f28" y="f7"/>
                  </a:cubicBezTo>
                  <a:cubicBezTo>
                    <a:pt x="f29" y="f7"/>
                    <a:pt x="f6" y="f25"/>
                    <a:pt x="f6" y="f24"/>
                  </a:cubicBezTo>
                  <a:cubicBezTo>
                    <a:pt x="f6" y="f30"/>
                    <a:pt x="f6" y="f30"/>
                    <a:pt x="f6" y="f30"/>
                  </a:cubicBezTo>
                  <a:cubicBezTo>
                    <a:pt x="f6" y="f31"/>
                    <a:pt x="f29" y="f32"/>
                    <a:pt x="f28" y="f32"/>
                  </a:cubicBezTo>
                  <a:cubicBezTo>
                    <a:pt x="f27" y="f32"/>
                    <a:pt x="f27" y="f32"/>
                    <a:pt x="f27" y="f32"/>
                  </a:cubicBezTo>
                  <a:cubicBezTo>
                    <a:pt x="f26" y="f32"/>
                    <a:pt x="f5" y="f31"/>
                    <a:pt x="f5" y="f30"/>
                  </a:cubicBezTo>
                  <a:lnTo>
                    <a:pt x="f5" y="f24"/>
                  </a:lnTo>
                  <a:close/>
                  <a:moveTo>
                    <a:pt x="f33" y="f7"/>
                  </a:moveTo>
                  <a:cubicBezTo>
                    <a:pt x="f33" y="f5"/>
                    <a:pt x="f33" y="f5"/>
                    <a:pt x="f33" y="f5"/>
                  </a:cubicBezTo>
                  <a:moveTo>
                    <a:pt x="f33" y="f11"/>
                  </a:moveTo>
                  <a:cubicBezTo>
                    <a:pt x="f6" y="f11"/>
                    <a:pt x="f6" y="f11"/>
                    <a:pt x="f6" y="f11"/>
                  </a:cubicBezTo>
                  <a:moveTo>
                    <a:pt x="f33" y="f34"/>
                  </a:moveTo>
                  <a:cubicBezTo>
                    <a:pt x="f6" y="f34"/>
                    <a:pt x="f6" y="f34"/>
                    <a:pt x="f6" y="f34"/>
                  </a:cubicBezTo>
                </a:path>
              </a:pathLst>
            </a:custGeom>
            <a:noFill/>
            <a:ln w="12701" cap="flat">
              <a:solidFill>
                <a:schemeClr val="accent1"/>
              </a:solidFill>
              <a:prstDash val="solid"/>
              <a:miter/>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77" name="Group 2002">
            <a:extLst>
              <a:ext uri="{FF2B5EF4-FFF2-40B4-BE49-F238E27FC236}">
                <a16:creationId xmlns:a16="http://schemas.microsoft.com/office/drawing/2014/main" id="{EA8C247C-2A5C-4784-B56A-C83C3DA4D731}"/>
              </a:ext>
            </a:extLst>
          </p:cNvPr>
          <p:cNvGrpSpPr/>
          <p:nvPr/>
        </p:nvGrpSpPr>
        <p:grpSpPr>
          <a:xfrm>
            <a:off x="2141287" y="1633905"/>
            <a:ext cx="439339" cy="439339"/>
            <a:chOff x="2562477" y="1919444"/>
            <a:chExt cx="457200" cy="457200"/>
          </a:xfrm>
        </p:grpSpPr>
        <p:sp>
          <p:nvSpPr>
            <p:cNvPr id="78" name="Oval 2003">
              <a:extLst>
                <a:ext uri="{FF2B5EF4-FFF2-40B4-BE49-F238E27FC236}">
                  <a16:creationId xmlns:a16="http://schemas.microsoft.com/office/drawing/2014/main" id="{A399F8E9-128B-43CF-AE37-B98FC04621F8}"/>
                </a:ext>
              </a:extLst>
            </p:cNvPr>
            <p:cNvSpPr/>
            <p:nvPr/>
          </p:nvSpPr>
          <p:spPr>
            <a:xfrm>
              <a:off x="2562477" y="1919444"/>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79" name="Freeform 16">
              <a:extLst>
                <a:ext uri="{FF2B5EF4-FFF2-40B4-BE49-F238E27FC236}">
                  <a16:creationId xmlns:a16="http://schemas.microsoft.com/office/drawing/2014/main" id="{326FDB90-20B6-45BE-9B85-E50D1977ECDC}"/>
                </a:ext>
              </a:extLst>
            </p:cNvPr>
            <p:cNvSpPr/>
            <p:nvPr/>
          </p:nvSpPr>
          <p:spPr>
            <a:xfrm>
              <a:off x="2692450" y="2053340"/>
              <a:ext cx="197245" cy="189417"/>
            </a:xfrm>
            <a:custGeom>
              <a:avLst/>
              <a:gdLst>
                <a:gd name="f0" fmla="val 10800000"/>
                <a:gd name="f1" fmla="val 5400000"/>
                <a:gd name="f2" fmla="val 180"/>
                <a:gd name="f3" fmla="val w"/>
                <a:gd name="f4" fmla="val h"/>
                <a:gd name="f5" fmla="val 0"/>
                <a:gd name="f6" fmla="val 348"/>
                <a:gd name="f7" fmla="val 334"/>
                <a:gd name="f8" fmla="val 72"/>
                <a:gd name="f9" fmla="val 196"/>
                <a:gd name="f10" fmla="val 165"/>
                <a:gd name="f11" fmla="val 97"/>
                <a:gd name="f12" fmla="val 140"/>
                <a:gd name="f13" fmla="val 128"/>
                <a:gd name="f14" fmla="val 159"/>
                <a:gd name="f15" fmla="val 184"/>
                <a:gd name="f16" fmla="val 227"/>
                <a:gd name="f17" fmla="val 252"/>
                <a:gd name="f18" fmla="val 210"/>
                <a:gd name="f19" fmla="val 289"/>
                <a:gd name="f20" fmla="val 173"/>
                <a:gd name="f21" fmla="val 83"/>
                <a:gd name="f22" fmla="val 47"/>
                <a:gd name="f23" fmla="val 265"/>
                <a:gd name="f24" fmla="val 118"/>
                <a:gd name="f25" fmla="val 296"/>
                <a:gd name="f26" fmla="val 321"/>
                <a:gd name="f27" fmla="val 93"/>
                <a:gd name="f28" fmla="val 62"/>
                <a:gd name="f29" fmla="val 31"/>
                <a:gd name="f30" fmla="val 6"/>
                <a:gd name="f31" fmla="val 234"/>
                <a:gd name="f32" fmla="val 209"/>
                <a:gd name="f33" fmla="val 200"/>
                <a:gd name="f34" fmla="val 155"/>
                <a:gd name="f35" fmla="val 311"/>
                <a:gd name="f36" fmla="val 266"/>
                <a:gd name="f37" fmla="val 221"/>
                <a:gd name="f38" fmla="val 141"/>
                <a:gd name="f39" fmla="val 71"/>
                <a:gd name="f40" fmla="val 14"/>
                <a:gd name="f41" fmla="val 127"/>
                <a:gd name="f42" fmla="val 110"/>
                <a:gd name="f43" fmla="val 29"/>
                <a:gd name="f44" fmla="val 13"/>
                <a:gd name="f45" fmla="val 1"/>
                <a:gd name="f46" fmla="val 15"/>
                <a:gd name="f47" fmla="val 88"/>
                <a:gd name="f48" fmla="val 101"/>
                <a:gd name="f49" fmla="val 102"/>
                <a:gd name="f50" fmla="val 179"/>
                <a:gd name="f51" fmla="+- 0 0 -90"/>
                <a:gd name="f52" fmla="*/ f3 1 348"/>
                <a:gd name="f53" fmla="*/ f4 1 334"/>
                <a:gd name="f54" fmla="val f5"/>
                <a:gd name="f55" fmla="val f6"/>
                <a:gd name="f56" fmla="val f7"/>
                <a:gd name="f57" fmla="*/ f51 f0 1"/>
                <a:gd name="f58" fmla="+- f56 0 f54"/>
                <a:gd name="f59" fmla="+- f55 0 f54"/>
                <a:gd name="f60" fmla="*/ f57 1 f2"/>
                <a:gd name="f61" fmla="*/ f59 1 348"/>
                <a:gd name="f62" fmla="*/ f58 1 334"/>
                <a:gd name="f63" fmla="*/ 72 f59 1"/>
                <a:gd name="f64" fmla="*/ 196 f58 1"/>
                <a:gd name="f65" fmla="*/ 128 f59 1"/>
                <a:gd name="f66" fmla="*/ 140 f58 1"/>
                <a:gd name="f67" fmla="*/ 184 f59 1"/>
                <a:gd name="f68" fmla="*/ 252 f58 1"/>
                <a:gd name="f69" fmla="*/ 210 f59 1"/>
                <a:gd name="f70" fmla="*/ 334 f58 1"/>
                <a:gd name="f71" fmla="*/ 47 f59 1"/>
                <a:gd name="f72" fmla="*/ 265 f59 1"/>
                <a:gd name="f73" fmla="*/ 118 f58 1"/>
                <a:gd name="f74" fmla="*/ 321 f59 1"/>
                <a:gd name="f75" fmla="*/ 62 f58 1"/>
                <a:gd name="f76" fmla="*/ 6 f58 1"/>
                <a:gd name="f77" fmla="*/ 209 f59 1"/>
                <a:gd name="f78" fmla="*/ 348 f59 1"/>
                <a:gd name="f79" fmla="*/ 200 f58 1"/>
                <a:gd name="f80" fmla="*/ 266 f59 1"/>
                <a:gd name="f81" fmla="*/ 141 f59 1"/>
                <a:gd name="f82" fmla="*/ 71 f58 1"/>
                <a:gd name="f83" fmla="*/ 31 f58 1"/>
                <a:gd name="f84" fmla="*/ 110 f59 1"/>
                <a:gd name="f85" fmla="*/ 0 f58 1"/>
                <a:gd name="f86" fmla="*/ 29 f59 1"/>
                <a:gd name="f87" fmla="*/ 0 f59 1"/>
                <a:gd name="f88" fmla="*/ 102 f58 1"/>
                <a:gd name="f89" fmla="*/ 179 f59 1"/>
                <a:gd name="f90" fmla="+- f60 0 f1"/>
                <a:gd name="f91" fmla="*/ f63 1 348"/>
                <a:gd name="f92" fmla="*/ f64 1 334"/>
                <a:gd name="f93" fmla="*/ f65 1 348"/>
                <a:gd name="f94" fmla="*/ f66 1 334"/>
                <a:gd name="f95" fmla="*/ f67 1 348"/>
                <a:gd name="f96" fmla="*/ f68 1 334"/>
                <a:gd name="f97" fmla="*/ f69 1 348"/>
                <a:gd name="f98" fmla="*/ f70 1 334"/>
                <a:gd name="f99" fmla="*/ f71 1 348"/>
                <a:gd name="f100" fmla="*/ f72 1 348"/>
                <a:gd name="f101" fmla="*/ f73 1 334"/>
                <a:gd name="f102" fmla="*/ f74 1 348"/>
                <a:gd name="f103" fmla="*/ f75 1 334"/>
                <a:gd name="f104" fmla="*/ f76 1 334"/>
                <a:gd name="f105" fmla="*/ f77 1 348"/>
                <a:gd name="f106" fmla="*/ f78 1 348"/>
                <a:gd name="f107" fmla="*/ f79 1 334"/>
                <a:gd name="f108" fmla="*/ f80 1 348"/>
                <a:gd name="f109" fmla="*/ f81 1 348"/>
                <a:gd name="f110" fmla="*/ f82 1 334"/>
                <a:gd name="f111" fmla="*/ f83 1 334"/>
                <a:gd name="f112" fmla="*/ f84 1 348"/>
                <a:gd name="f113" fmla="*/ f85 1 334"/>
                <a:gd name="f114" fmla="*/ f86 1 348"/>
                <a:gd name="f115" fmla="*/ f87 1 348"/>
                <a:gd name="f116" fmla="*/ f88 1 334"/>
                <a:gd name="f117" fmla="*/ f89 1 348"/>
                <a:gd name="f118" fmla="*/ 0 1 f61"/>
                <a:gd name="f119" fmla="*/ f55 1 f61"/>
                <a:gd name="f120" fmla="*/ 0 1 f62"/>
                <a:gd name="f121" fmla="*/ f56 1 f62"/>
                <a:gd name="f122" fmla="*/ f91 1 f61"/>
                <a:gd name="f123" fmla="*/ f92 1 f62"/>
                <a:gd name="f124" fmla="*/ f93 1 f61"/>
                <a:gd name="f125" fmla="*/ f94 1 f62"/>
                <a:gd name="f126" fmla="*/ f95 1 f61"/>
                <a:gd name="f127" fmla="*/ f96 1 f62"/>
                <a:gd name="f128" fmla="*/ f97 1 f61"/>
                <a:gd name="f129" fmla="*/ f98 1 f62"/>
                <a:gd name="f130" fmla="*/ f99 1 f61"/>
                <a:gd name="f131" fmla="*/ f100 1 f61"/>
                <a:gd name="f132" fmla="*/ f101 1 f62"/>
                <a:gd name="f133" fmla="*/ f102 1 f61"/>
                <a:gd name="f134" fmla="*/ f103 1 f62"/>
                <a:gd name="f135" fmla="*/ f104 1 f62"/>
                <a:gd name="f136" fmla="*/ f105 1 f61"/>
                <a:gd name="f137" fmla="*/ f106 1 f61"/>
                <a:gd name="f138" fmla="*/ f107 1 f62"/>
                <a:gd name="f139" fmla="*/ f108 1 f61"/>
                <a:gd name="f140" fmla="*/ f109 1 f61"/>
                <a:gd name="f141" fmla="*/ f110 1 f62"/>
                <a:gd name="f142" fmla="*/ f111 1 f62"/>
                <a:gd name="f143" fmla="*/ f112 1 f61"/>
                <a:gd name="f144" fmla="*/ f113 1 f62"/>
                <a:gd name="f145" fmla="*/ f114 1 f61"/>
                <a:gd name="f146" fmla="*/ f115 1 f61"/>
                <a:gd name="f147" fmla="*/ f116 1 f62"/>
                <a:gd name="f148" fmla="*/ f117 1 f61"/>
                <a:gd name="f149" fmla="*/ f118 f52 1"/>
                <a:gd name="f150" fmla="*/ f119 f52 1"/>
                <a:gd name="f151" fmla="*/ f121 f53 1"/>
                <a:gd name="f152" fmla="*/ f120 f53 1"/>
                <a:gd name="f153" fmla="*/ f122 f52 1"/>
                <a:gd name="f154" fmla="*/ f123 f53 1"/>
                <a:gd name="f155" fmla="*/ f124 f52 1"/>
                <a:gd name="f156" fmla="*/ f125 f53 1"/>
                <a:gd name="f157" fmla="*/ f126 f52 1"/>
                <a:gd name="f158" fmla="*/ f127 f53 1"/>
                <a:gd name="f159" fmla="*/ f128 f52 1"/>
                <a:gd name="f160" fmla="*/ f129 f53 1"/>
                <a:gd name="f161" fmla="*/ f130 f52 1"/>
                <a:gd name="f162" fmla="*/ f131 f52 1"/>
                <a:gd name="f163" fmla="*/ f132 f53 1"/>
                <a:gd name="f164" fmla="*/ f133 f52 1"/>
                <a:gd name="f165" fmla="*/ f134 f53 1"/>
                <a:gd name="f166" fmla="*/ f135 f53 1"/>
                <a:gd name="f167" fmla="*/ f136 f52 1"/>
                <a:gd name="f168" fmla="*/ f137 f52 1"/>
                <a:gd name="f169" fmla="*/ f138 f53 1"/>
                <a:gd name="f170" fmla="*/ f139 f52 1"/>
                <a:gd name="f171" fmla="*/ f140 f52 1"/>
                <a:gd name="f172" fmla="*/ f141 f53 1"/>
                <a:gd name="f173" fmla="*/ f142 f53 1"/>
                <a:gd name="f174" fmla="*/ f143 f52 1"/>
                <a:gd name="f175" fmla="*/ f144 f53 1"/>
                <a:gd name="f176" fmla="*/ f145 f52 1"/>
                <a:gd name="f177" fmla="*/ f146 f52 1"/>
                <a:gd name="f178" fmla="*/ f147 f53 1"/>
                <a:gd name="f179" fmla="*/ f148 f52 1"/>
              </a:gdLst>
              <a:ahLst/>
              <a:cxnLst>
                <a:cxn ang="3cd4">
                  <a:pos x="hc" y="t"/>
                </a:cxn>
                <a:cxn ang="0">
                  <a:pos x="r" y="vc"/>
                </a:cxn>
                <a:cxn ang="cd4">
                  <a:pos x="hc" y="b"/>
                </a:cxn>
                <a:cxn ang="cd2">
                  <a:pos x="l" y="vc"/>
                </a:cxn>
                <a:cxn ang="f90">
                  <a:pos x="f153" y="f154"/>
                </a:cxn>
                <a:cxn ang="f90">
                  <a:pos x="f155" y="f156"/>
                </a:cxn>
                <a:cxn ang="f90">
                  <a:pos x="f157" y="f154"/>
                </a:cxn>
                <a:cxn ang="f90">
                  <a:pos x="f155" y="f158"/>
                </a:cxn>
                <a:cxn ang="f90">
                  <a:pos x="f153" y="f154"/>
                </a:cxn>
                <a:cxn ang="f90">
                  <a:pos x="f159" y="f160"/>
                </a:cxn>
                <a:cxn ang="f90">
                  <a:pos x="f155" y="f158"/>
                </a:cxn>
                <a:cxn ang="f90">
                  <a:pos x="f161" y="f160"/>
                </a:cxn>
                <a:cxn ang="f90">
                  <a:pos x="f162" y="f163"/>
                </a:cxn>
                <a:cxn ang="f90">
                  <a:pos x="f164" y="f165"/>
                </a:cxn>
                <a:cxn ang="f90">
                  <a:pos x="f162" y="f166"/>
                </a:cxn>
                <a:cxn ang="f90">
                  <a:pos x="f167" y="f165"/>
                </a:cxn>
                <a:cxn ang="f90">
                  <a:pos x="f162" y="f163"/>
                </a:cxn>
                <a:cxn ang="f90">
                  <a:pos x="f168" y="f169"/>
                </a:cxn>
                <a:cxn ang="f90">
                  <a:pos x="f170" y="f163"/>
                </a:cxn>
                <a:cxn ang="f90">
                  <a:pos x="f157" y="f169"/>
                </a:cxn>
                <a:cxn ang="f90">
                  <a:pos x="f171" y="f172"/>
                </a:cxn>
                <a:cxn ang="f90">
                  <a:pos x="f171" y="f173"/>
                </a:cxn>
                <a:cxn ang="f90">
                  <a:pos x="f174" y="f175"/>
                </a:cxn>
                <a:cxn ang="f90">
                  <a:pos x="f176" y="f175"/>
                </a:cxn>
                <a:cxn ang="f90">
                  <a:pos x="f176" y="f175"/>
                </a:cxn>
                <a:cxn ang="f90">
                  <a:pos x="f177" y="f173"/>
                </a:cxn>
                <a:cxn ang="f90">
                  <a:pos x="f177" y="f172"/>
                </a:cxn>
                <a:cxn ang="f90">
                  <a:pos x="f177" y="f172"/>
                </a:cxn>
                <a:cxn ang="f90">
                  <a:pos x="f176" y="f178"/>
                </a:cxn>
                <a:cxn ang="f90">
                  <a:pos x="f176" y="f178"/>
                </a:cxn>
                <a:cxn ang="f90">
                  <a:pos x="f174" y="f178"/>
                </a:cxn>
                <a:cxn ang="f90">
                  <a:pos x="f179" y="f178"/>
                </a:cxn>
                <a:cxn ang="f90">
                  <a:pos x="f171" y="f172"/>
                </a:cxn>
              </a:cxnLst>
              <a:rect l="f149" t="f152" r="f150" b="f151"/>
              <a:pathLst>
                <a:path w="348" h="334">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17"/>
                    <a:pt x="f13" y="f17"/>
                  </a:cubicBezTo>
                  <a:cubicBezTo>
                    <a:pt x="f21" y="f17"/>
                    <a:pt x="f22" y="f19"/>
                    <a:pt x="f22" y="f7"/>
                  </a:cubicBezTo>
                  <a:moveTo>
                    <a:pt x="f23" y="f24"/>
                  </a:moveTo>
                  <a:cubicBezTo>
                    <a:pt x="f25" y="f24"/>
                    <a:pt x="f26" y="f27"/>
                    <a:pt x="f26" y="f28"/>
                  </a:cubicBezTo>
                  <a:cubicBezTo>
                    <a:pt x="f26" y="f29"/>
                    <a:pt x="f25" y="f30"/>
                    <a:pt x="f23" y="f30"/>
                  </a:cubicBezTo>
                  <a:cubicBezTo>
                    <a:pt x="f31" y="f30"/>
                    <a:pt x="f32" y="f29"/>
                    <a:pt x="f32" y="f28"/>
                  </a:cubicBezTo>
                  <a:cubicBezTo>
                    <a:pt x="f32" y="f27"/>
                    <a:pt x="f31" y="f24"/>
                    <a:pt x="f23" y="f24"/>
                  </a:cubicBezTo>
                  <a:close/>
                  <a:moveTo>
                    <a:pt x="f6" y="f33"/>
                  </a:moveTo>
                  <a:cubicBezTo>
                    <a:pt x="f6" y="f34"/>
                    <a:pt x="f35" y="f24"/>
                    <a:pt x="f36" y="f24"/>
                  </a:cubicBezTo>
                  <a:cubicBezTo>
                    <a:pt x="f37" y="f24"/>
                    <a:pt x="f15" y="f34"/>
                    <a:pt x="f15" y="f33"/>
                  </a:cubicBezTo>
                  <a:moveTo>
                    <a:pt x="f38" y="f39"/>
                  </a:moveTo>
                  <a:cubicBezTo>
                    <a:pt x="f38" y="f29"/>
                    <a:pt x="f38" y="f29"/>
                    <a:pt x="f38" y="f29"/>
                  </a:cubicBezTo>
                  <a:cubicBezTo>
                    <a:pt x="f38" y="f40"/>
                    <a:pt x="f41" y="f5"/>
                    <a:pt x="f42" y="f5"/>
                  </a:cubicBezTo>
                  <a:cubicBezTo>
                    <a:pt x="f43" y="f5"/>
                    <a:pt x="f43" y="f5"/>
                    <a:pt x="f43" y="f5"/>
                  </a:cubicBezTo>
                  <a:cubicBezTo>
                    <a:pt x="f43" y="f5"/>
                    <a:pt x="f43" y="f5"/>
                    <a:pt x="f43" y="f5"/>
                  </a:cubicBezTo>
                  <a:cubicBezTo>
                    <a:pt x="f44" y="f45"/>
                    <a:pt x="f5" y="f46"/>
                    <a:pt x="f5" y="f29"/>
                  </a:cubicBezTo>
                  <a:cubicBezTo>
                    <a:pt x="f5" y="f39"/>
                    <a:pt x="f5" y="f39"/>
                    <a:pt x="f5" y="f39"/>
                  </a:cubicBezTo>
                  <a:cubicBezTo>
                    <a:pt x="f5" y="f39"/>
                    <a:pt x="f5" y="f39"/>
                    <a:pt x="f5" y="f39"/>
                  </a:cubicBezTo>
                  <a:cubicBezTo>
                    <a:pt x="f5" y="f47"/>
                    <a:pt x="f44" y="f48"/>
                    <a:pt x="f43" y="f49"/>
                  </a:cubicBezTo>
                  <a:cubicBezTo>
                    <a:pt x="f43" y="f49"/>
                    <a:pt x="f43" y="f49"/>
                    <a:pt x="f43" y="f49"/>
                  </a:cubicBezTo>
                  <a:cubicBezTo>
                    <a:pt x="f42" y="f49"/>
                    <a:pt x="f42" y="f49"/>
                    <a:pt x="f42" y="f49"/>
                  </a:cubicBezTo>
                  <a:cubicBezTo>
                    <a:pt x="f50" y="f49"/>
                    <a:pt x="f50" y="f49"/>
                    <a:pt x="f50" y="f49"/>
                  </a:cubicBezTo>
                  <a:lnTo>
                    <a:pt x="f38" y="f39"/>
                  </a:lnTo>
                  <a:close/>
                </a:path>
              </a:pathLst>
            </a:custGeom>
            <a:noFill/>
            <a:ln w="12701" cap="flat">
              <a:solidFill>
                <a:schemeClr val="accent1"/>
              </a:solidFill>
              <a:prstDash val="solid"/>
              <a:miter/>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80" name="Group 2006">
            <a:extLst>
              <a:ext uri="{FF2B5EF4-FFF2-40B4-BE49-F238E27FC236}">
                <a16:creationId xmlns:a16="http://schemas.microsoft.com/office/drawing/2014/main" id="{86C52AC6-09A9-43BA-87E8-6D19C3745F88}"/>
              </a:ext>
            </a:extLst>
          </p:cNvPr>
          <p:cNvGrpSpPr/>
          <p:nvPr/>
        </p:nvGrpSpPr>
        <p:grpSpPr>
          <a:xfrm>
            <a:off x="9775623" y="2739503"/>
            <a:ext cx="439339" cy="439339"/>
            <a:chOff x="10056434" y="2882892"/>
            <a:chExt cx="457200" cy="457200"/>
          </a:xfrm>
        </p:grpSpPr>
        <p:sp>
          <p:nvSpPr>
            <p:cNvPr id="81" name="Oval 2007">
              <a:extLst>
                <a:ext uri="{FF2B5EF4-FFF2-40B4-BE49-F238E27FC236}">
                  <a16:creationId xmlns:a16="http://schemas.microsoft.com/office/drawing/2014/main" id="{4F2752A6-2906-40B8-B71B-3DC9CFDD4F22}"/>
                </a:ext>
              </a:extLst>
            </p:cNvPr>
            <p:cNvSpPr/>
            <p:nvPr/>
          </p:nvSpPr>
          <p:spPr>
            <a:xfrm>
              <a:off x="10056434" y="2882892"/>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82" name="mail">
              <a:extLst>
                <a:ext uri="{FF2B5EF4-FFF2-40B4-BE49-F238E27FC236}">
                  <a16:creationId xmlns:a16="http://schemas.microsoft.com/office/drawing/2014/main" id="{CFC05775-DEF9-4FD4-A942-F2788580A629}"/>
                </a:ext>
              </a:extLst>
            </p:cNvPr>
            <p:cNvSpPr/>
            <p:nvPr/>
          </p:nvSpPr>
          <p:spPr>
            <a:xfrm>
              <a:off x="10175232" y="3045619"/>
              <a:ext cx="219602" cy="131765"/>
            </a:xfrm>
            <a:custGeom>
              <a:avLst/>
              <a:gdLst>
                <a:gd name="f0" fmla="val 10800000"/>
                <a:gd name="f1" fmla="val 5400000"/>
                <a:gd name="f2" fmla="val 180"/>
                <a:gd name="f3" fmla="val w"/>
                <a:gd name="f4" fmla="val h"/>
                <a:gd name="f5" fmla="val 0"/>
                <a:gd name="f6" fmla="val 245"/>
                <a:gd name="f7" fmla="val 147"/>
                <a:gd name="f8" fmla="val 75"/>
                <a:gd name="f9" fmla="val 123"/>
                <a:gd name="f10" fmla="val 73"/>
                <a:gd name="f11" fmla="+- 0 0 -90"/>
                <a:gd name="f12" fmla="*/ f3 1 245"/>
                <a:gd name="f13" fmla="*/ f4 1 147"/>
                <a:gd name="f14" fmla="val f5"/>
                <a:gd name="f15" fmla="val f6"/>
                <a:gd name="f16" fmla="val f7"/>
                <a:gd name="f17" fmla="*/ f11 f0 1"/>
                <a:gd name="f18" fmla="+- f16 0 f14"/>
                <a:gd name="f19" fmla="+- f15 0 f14"/>
                <a:gd name="f20" fmla="*/ f17 1 f2"/>
                <a:gd name="f21" fmla="*/ f19 1 245"/>
                <a:gd name="f22" fmla="*/ f18 1 147"/>
                <a:gd name="f23" fmla="*/ 245 f19 1"/>
                <a:gd name="f24" fmla="*/ 75 f18 1"/>
                <a:gd name="f25" fmla="*/ 147 f18 1"/>
                <a:gd name="f26" fmla="*/ 0 f19 1"/>
                <a:gd name="f27" fmla="*/ 0 f18 1"/>
                <a:gd name="f28" fmla="*/ 123 f19 1"/>
                <a:gd name="f29" fmla="*/ 73 f18 1"/>
                <a:gd name="f30" fmla="+- f20 0 f1"/>
                <a:gd name="f31" fmla="*/ f23 1 245"/>
                <a:gd name="f32" fmla="*/ f24 1 147"/>
                <a:gd name="f33" fmla="*/ f25 1 147"/>
                <a:gd name="f34" fmla="*/ f26 1 245"/>
                <a:gd name="f35" fmla="*/ f27 1 147"/>
                <a:gd name="f36" fmla="*/ f28 1 245"/>
                <a:gd name="f37" fmla="*/ f29 1 147"/>
                <a:gd name="f38" fmla="*/ 0 1 f21"/>
                <a:gd name="f39" fmla="*/ f15 1 f21"/>
                <a:gd name="f40" fmla="*/ 0 1 f22"/>
                <a:gd name="f41" fmla="*/ f16 1 f22"/>
                <a:gd name="f42" fmla="*/ f31 1 f21"/>
                <a:gd name="f43" fmla="*/ f32 1 f22"/>
                <a:gd name="f44" fmla="*/ f33 1 f22"/>
                <a:gd name="f45" fmla="*/ f34 1 f21"/>
                <a:gd name="f46" fmla="*/ f35 1 f22"/>
                <a:gd name="f47" fmla="*/ f36 1 f21"/>
                <a:gd name="f48" fmla="*/ f37 1 f22"/>
                <a:gd name="f49" fmla="*/ f38 f12 1"/>
                <a:gd name="f50" fmla="*/ f39 f12 1"/>
                <a:gd name="f51" fmla="*/ f41 f13 1"/>
                <a:gd name="f52" fmla="*/ f40 f13 1"/>
                <a:gd name="f53" fmla="*/ f42 f12 1"/>
                <a:gd name="f54" fmla="*/ f43 f13 1"/>
                <a:gd name="f55" fmla="*/ f44 f13 1"/>
                <a:gd name="f56" fmla="*/ f45 f12 1"/>
                <a:gd name="f57" fmla="*/ f46 f13 1"/>
                <a:gd name="f58" fmla="*/ f47 f12 1"/>
                <a:gd name="f59" fmla="*/ f48 f13 1"/>
              </a:gdLst>
              <a:ahLst/>
              <a:cxnLst>
                <a:cxn ang="3cd4">
                  <a:pos x="hc" y="t"/>
                </a:cxn>
                <a:cxn ang="0">
                  <a:pos x="r" y="vc"/>
                </a:cxn>
                <a:cxn ang="cd4">
                  <a:pos x="hc" y="b"/>
                </a:cxn>
                <a:cxn ang="cd2">
                  <a:pos x="l" y="vc"/>
                </a:cxn>
                <a:cxn ang="f30">
                  <a:pos x="f53" y="f54"/>
                </a:cxn>
                <a:cxn ang="f30">
                  <a:pos x="f53" y="f55"/>
                </a:cxn>
                <a:cxn ang="f30">
                  <a:pos x="f56" y="f55"/>
                </a:cxn>
                <a:cxn ang="f30">
                  <a:pos x="f56" y="f57"/>
                </a:cxn>
                <a:cxn ang="f30">
                  <a:pos x="f53" y="f57"/>
                </a:cxn>
                <a:cxn ang="f30">
                  <a:pos x="f53" y="f54"/>
                </a:cxn>
                <a:cxn ang="f30">
                  <a:pos x="f56" y="f57"/>
                </a:cxn>
                <a:cxn ang="f30">
                  <a:pos x="f58" y="f59"/>
                </a:cxn>
                <a:cxn ang="f30">
                  <a:pos x="f53" y="f57"/>
                </a:cxn>
              </a:cxnLst>
              <a:rect l="f49" t="f52" r="f50" b="f51"/>
              <a:pathLst>
                <a:path w="245" h="147">
                  <a:moveTo>
                    <a:pt x="f6" y="f8"/>
                  </a:moveTo>
                  <a:lnTo>
                    <a:pt x="f6" y="f7"/>
                  </a:lnTo>
                  <a:lnTo>
                    <a:pt x="f5" y="f7"/>
                  </a:lnTo>
                  <a:lnTo>
                    <a:pt x="f5" y="f5"/>
                  </a:lnTo>
                  <a:lnTo>
                    <a:pt x="f6" y="f5"/>
                  </a:lnTo>
                  <a:lnTo>
                    <a:pt x="f6" y="f8"/>
                  </a:lnTo>
                  <a:moveTo>
                    <a:pt x="f5" y="f5"/>
                  </a:moveTo>
                  <a:lnTo>
                    <a:pt x="f9" y="f10"/>
                  </a:lnTo>
                  <a:lnTo>
                    <a:pt x="f6" y="f5"/>
                  </a:lnTo>
                </a:path>
              </a:pathLst>
            </a:custGeom>
            <a:noFill/>
            <a:ln w="12701" cap="flat">
              <a:solidFill>
                <a:schemeClr val="accent1"/>
              </a:solidFill>
              <a:prstDash val="solid"/>
              <a:miter/>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83" name="Group 2032">
            <a:extLst>
              <a:ext uri="{FF2B5EF4-FFF2-40B4-BE49-F238E27FC236}">
                <a16:creationId xmlns:a16="http://schemas.microsoft.com/office/drawing/2014/main" id="{521AE188-6C5E-4D54-ABA8-E9DE431244C3}"/>
              </a:ext>
            </a:extLst>
          </p:cNvPr>
          <p:cNvGrpSpPr/>
          <p:nvPr/>
        </p:nvGrpSpPr>
        <p:grpSpPr>
          <a:xfrm>
            <a:off x="9246558" y="4683841"/>
            <a:ext cx="439339" cy="439339"/>
            <a:chOff x="9421346" y="4828315"/>
            <a:chExt cx="457200" cy="457200"/>
          </a:xfrm>
        </p:grpSpPr>
        <p:sp>
          <p:nvSpPr>
            <p:cNvPr id="84" name="Oval 2033">
              <a:extLst>
                <a:ext uri="{FF2B5EF4-FFF2-40B4-BE49-F238E27FC236}">
                  <a16:creationId xmlns:a16="http://schemas.microsoft.com/office/drawing/2014/main" id="{AA77DB12-755E-4D46-AC1A-7716465E670D}"/>
                </a:ext>
              </a:extLst>
            </p:cNvPr>
            <p:cNvSpPr/>
            <p:nvPr/>
          </p:nvSpPr>
          <p:spPr>
            <a:xfrm>
              <a:off x="9421346" y="4828315"/>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85" name="graph_2">
              <a:extLst>
                <a:ext uri="{FF2B5EF4-FFF2-40B4-BE49-F238E27FC236}">
                  <a16:creationId xmlns:a16="http://schemas.microsoft.com/office/drawing/2014/main" id="{6939803E-79F1-4984-A774-97A4672CF776}"/>
                </a:ext>
              </a:extLst>
            </p:cNvPr>
            <p:cNvSpPr/>
            <p:nvPr/>
          </p:nvSpPr>
          <p:spPr>
            <a:xfrm>
              <a:off x="9533305" y="4988518"/>
              <a:ext cx="233290" cy="136785"/>
            </a:xfrm>
            <a:custGeom>
              <a:avLst/>
              <a:gdLst>
                <a:gd name="f0" fmla="val 10800000"/>
                <a:gd name="f1" fmla="val 5400000"/>
                <a:gd name="f2" fmla="val 180"/>
                <a:gd name="f3" fmla="val w"/>
                <a:gd name="f4" fmla="val h"/>
                <a:gd name="f5" fmla="val 0"/>
                <a:gd name="f6" fmla="val 249"/>
                <a:gd name="f7" fmla="val 146"/>
                <a:gd name="f8" fmla="val 195"/>
                <a:gd name="f9" fmla="val 244"/>
                <a:gd name="f10" fmla="val 50"/>
                <a:gd name="f11" fmla="val 141"/>
                <a:gd name="f12" fmla="val 106"/>
                <a:gd name="f13" fmla="val 109"/>
                <a:gd name="f14" fmla="val 88"/>
                <a:gd name="f15" fmla="val 54"/>
                <a:gd name="f16" fmla="val 35"/>
                <a:gd name="f17" fmla="val 1"/>
                <a:gd name="f18" fmla="+- 0 0 -90"/>
                <a:gd name="f19" fmla="*/ f3 1 249"/>
                <a:gd name="f20" fmla="*/ f4 1 146"/>
                <a:gd name="f21" fmla="val f5"/>
                <a:gd name="f22" fmla="val f6"/>
                <a:gd name="f23" fmla="val f7"/>
                <a:gd name="f24" fmla="*/ f18 f0 1"/>
                <a:gd name="f25" fmla="+- f23 0 f21"/>
                <a:gd name="f26" fmla="+- f22 0 f21"/>
                <a:gd name="f27" fmla="*/ f24 1 f2"/>
                <a:gd name="f28" fmla="*/ f26 1 249"/>
                <a:gd name="f29" fmla="*/ f25 1 146"/>
                <a:gd name="f30" fmla="*/ 195 f26 1"/>
                <a:gd name="f31" fmla="*/ 0 f25 1"/>
                <a:gd name="f32" fmla="*/ 244 f26 1"/>
                <a:gd name="f33" fmla="*/ 50 f25 1"/>
                <a:gd name="f34" fmla="*/ 141 f26 1"/>
                <a:gd name="f35" fmla="*/ 106 f25 1"/>
                <a:gd name="f36" fmla="*/ 109 f26 1"/>
                <a:gd name="f37" fmla="*/ 0 f26 1"/>
                <a:gd name="f38" fmla="*/ 146 f25 1"/>
                <a:gd name="f39" fmla="*/ 249 f26 1"/>
                <a:gd name="f40" fmla="*/ 88 f26 1"/>
                <a:gd name="f41" fmla="*/ 54 f26 1"/>
                <a:gd name="f42" fmla="*/ 35 f26 1"/>
                <a:gd name="f43" fmla="*/ 1 f26 1"/>
                <a:gd name="f44" fmla="+- f27 0 f1"/>
                <a:gd name="f45" fmla="*/ f30 1 249"/>
                <a:gd name="f46" fmla="*/ f31 1 146"/>
                <a:gd name="f47" fmla="*/ f32 1 249"/>
                <a:gd name="f48" fmla="*/ f33 1 146"/>
                <a:gd name="f49" fmla="*/ f34 1 249"/>
                <a:gd name="f50" fmla="*/ f35 1 146"/>
                <a:gd name="f51" fmla="*/ f36 1 249"/>
                <a:gd name="f52" fmla="*/ f37 1 249"/>
                <a:gd name="f53" fmla="*/ f38 1 146"/>
                <a:gd name="f54" fmla="*/ f39 1 249"/>
                <a:gd name="f55" fmla="*/ f40 1 249"/>
                <a:gd name="f56" fmla="*/ f41 1 249"/>
                <a:gd name="f57" fmla="*/ f42 1 249"/>
                <a:gd name="f58" fmla="*/ f43 1 249"/>
                <a:gd name="f59" fmla="*/ 0 1 f28"/>
                <a:gd name="f60" fmla="*/ f22 1 f28"/>
                <a:gd name="f61" fmla="*/ 0 1 f29"/>
                <a:gd name="f62" fmla="*/ f23 1 f29"/>
                <a:gd name="f63" fmla="*/ f45 1 f28"/>
                <a:gd name="f64" fmla="*/ f46 1 f29"/>
                <a:gd name="f65" fmla="*/ f47 1 f28"/>
                <a:gd name="f66" fmla="*/ f48 1 f29"/>
                <a:gd name="f67" fmla="*/ f49 1 f28"/>
                <a:gd name="f68" fmla="*/ f50 1 f29"/>
                <a:gd name="f69" fmla="*/ f51 1 f28"/>
                <a:gd name="f70" fmla="*/ f52 1 f28"/>
                <a:gd name="f71" fmla="*/ f53 1 f29"/>
                <a:gd name="f72" fmla="*/ f54 1 f28"/>
                <a:gd name="f73" fmla="*/ f55 1 f28"/>
                <a:gd name="f74" fmla="*/ f56 1 f28"/>
                <a:gd name="f75" fmla="*/ f57 1 f28"/>
                <a:gd name="f76" fmla="*/ f58 1 f28"/>
                <a:gd name="f77" fmla="*/ f59 f19 1"/>
                <a:gd name="f78" fmla="*/ f60 f19 1"/>
                <a:gd name="f79" fmla="*/ f62 f20 1"/>
                <a:gd name="f80" fmla="*/ f61 f20 1"/>
                <a:gd name="f81" fmla="*/ f63 f19 1"/>
                <a:gd name="f82" fmla="*/ f64 f20 1"/>
                <a:gd name="f83" fmla="*/ f65 f19 1"/>
                <a:gd name="f84" fmla="*/ f66 f20 1"/>
                <a:gd name="f85" fmla="*/ f67 f19 1"/>
                <a:gd name="f86" fmla="*/ f68 f20 1"/>
                <a:gd name="f87" fmla="*/ f69 f19 1"/>
                <a:gd name="f88" fmla="*/ f70 f19 1"/>
                <a:gd name="f89" fmla="*/ f71 f20 1"/>
                <a:gd name="f90" fmla="*/ f72 f19 1"/>
                <a:gd name="f91" fmla="*/ f73 f19 1"/>
                <a:gd name="f92" fmla="*/ f74 f19 1"/>
                <a:gd name="f93" fmla="*/ f75 f19 1"/>
                <a:gd name="f94" fmla="*/ f76 f19 1"/>
              </a:gdLst>
              <a:ahLst/>
              <a:cxnLst>
                <a:cxn ang="3cd4">
                  <a:pos x="hc" y="t"/>
                </a:cxn>
                <a:cxn ang="0">
                  <a:pos x="r" y="vc"/>
                </a:cxn>
                <a:cxn ang="cd4">
                  <a:pos x="hc" y="b"/>
                </a:cxn>
                <a:cxn ang="cd2">
                  <a:pos x="l" y="vc"/>
                </a:cxn>
                <a:cxn ang="f44">
                  <a:pos x="f81" y="f82"/>
                </a:cxn>
                <a:cxn ang="f44">
                  <a:pos x="f83" y="f82"/>
                </a:cxn>
                <a:cxn ang="f44">
                  <a:pos x="f83" y="f84"/>
                </a:cxn>
                <a:cxn ang="f44">
                  <a:pos x="f83" y="f82"/>
                </a:cxn>
                <a:cxn ang="f44">
                  <a:pos x="f85" y="f86"/>
                </a:cxn>
                <a:cxn ang="f44">
                  <a:pos x="f87" y="f86"/>
                </a:cxn>
                <a:cxn ang="f44">
                  <a:pos x="f88" y="f89"/>
                </a:cxn>
                <a:cxn ang="f44">
                  <a:pos x="f90" y="f89"/>
                </a:cxn>
                <a:cxn ang="f44">
                  <a:pos x="f91" y="f86"/>
                </a:cxn>
                <a:cxn ang="f44">
                  <a:pos x="f92" y="f86"/>
                </a:cxn>
                <a:cxn ang="f44">
                  <a:pos x="f93" y="f86"/>
                </a:cxn>
                <a:cxn ang="f44">
                  <a:pos x="f94" y="f86"/>
                </a:cxn>
              </a:cxnLst>
              <a:rect l="f77" t="f80" r="f78" b="f79"/>
              <a:pathLst>
                <a:path w="249" h="146">
                  <a:moveTo>
                    <a:pt x="f8" y="f5"/>
                  </a:moveTo>
                  <a:lnTo>
                    <a:pt x="f9" y="f5"/>
                  </a:lnTo>
                  <a:lnTo>
                    <a:pt x="f9" y="f10"/>
                  </a:lnTo>
                  <a:moveTo>
                    <a:pt x="f9" y="f5"/>
                  </a:moveTo>
                  <a:lnTo>
                    <a:pt x="f11" y="f12"/>
                  </a:lnTo>
                  <a:lnTo>
                    <a:pt x="f13" y="f12"/>
                  </a:lnTo>
                  <a:moveTo>
                    <a:pt x="f5" y="f7"/>
                  </a:moveTo>
                  <a:lnTo>
                    <a:pt x="f6" y="f7"/>
                  </a:lnTo>
                  <a:moveTo>
                    <a:pt x="f14" y="f12"/>
                  </a:moveTo>
                  <a:lnTo>
                    <a:pt x="f15" y="f12"/>
                  </a:lnTo>
                  <a:moveTo>
                    <a:pt x="f16" y="f12"/>
                  </a:moveTo>
                  <a:lnTo>
                    <a:pt x="f17" y="f12"/>
                  </a:lnTo>
                </a:path>
              </a:pathLst>
            </a:custGeom>
            <a:noFill/>
            <a:ln w="12701" cap="flat">
              <a:solidFill>
                <a:schemeClr val="accent1"/>
              </a:solidFill>
              <a:prstDash val="solid"/>
              <a:miter/>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86" name="Group 2048">
            <a:extLst>
              <a:ext uri="{FF2B5EF4-FFF2-40B4-BE49-F238E27FC236}">
                <a16:creationId xmlns:a16="http://schemas.microsoft.com/office/drawing/2014/main" id="{DB9308C8-A09A-49E7-8932-89D975585770}"/>
              </a:ext>
            </a:extLst>
          </p:cNvPr>
          <p:cNvGrpSpPr/>
          <p:nvPr/>
        </p:nvGrpSpPr>
        <p:grpSpPr>
          <a:xfrm>
            <a:off x="8201676" y="4683841"/>
            <a:ext cx="439339" cy="439339"/>
            <a:chOff x="8391101" y="4814425"/>
            <a:chExt cx="457200" cy="457200"/>
          </a:xfrm>
        </p:grpSpPr>
        <p:sp>
          <p:nvSpPr>
            <p:cNvPr id="87" name="Oval 1979">
              <a:extLst>
                <a:ext uri="{FF2B5EF4-FFF2-40B4-BE49-F238E27FC236}">
                  <a16:creationId xmlns:a16="http://schemas.microsoft.com/office/drawing/2014/main" id="{BB444440-6581-40F8-9CAB-F4A8FC0F3240}"/>
                </a:ext>
              </a:extLst>
            </p:cNvPr>
            <p:cNvSpPr/>
            <p:nvPr/>
          </p:nvSpPr>
          <p:spPr>
            <a:xfrm>
              <a:off x="8391101" y="4814425"/>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88" name="Group 74">
              <a:extLst>
                <a:ext uri="{FF2B5EF4-FFF2-40B4-BE49-F238E27FC236}">
                  <a16:creationId xmlns:a16="http://schemas.microsoft.com/office/drawing/2014/main" id="{AC99FCA7-8874-49EF-863D-C47800BE7716}"/>
                </a:ext>
              </a:extLst>
            </p:cNvPr>
            <p:cNvGrpSpPr/>
            <p:nvPr/>
          </p:nvGrpSpPr>
          <p:grpSpPr>
            <a:xfrm>
              <a:off x="8472007" y="4949043"/>
              <a:ext cx="295378" cy="187964"/>
              <a:chOff x="8472007" y="4949043"/>
              <a:chExt cx="295378" cy="187964"/>
            </a:xfrm>
          </p:grpSpPr>
          <p:sp>
            <p:nvSpPr>
              <p:cNvPr id="89" name="Line 75">
                <a:extLst>
                  <a:ext uri="{FF2B5EF4-FFF2-40B4-BE49-F238E27FC236}">
                    <a16:creationId xmlns:a16="http://schemas.microsoft.com/office/drawing/2014/main" id="{5F9936DC-1D74-45C1-8C55-F953180B0D8E}"/>
                  </a:ext>
                </a:extLst>
              </p:cNvPr>
              <p:cNvSpPr/>
              <p:nvPr/>
            </p:nvSpPr>
            <p:spPr>
              <a:xfrm>
                <a:off x="8479240" y="5109127"/>
                <a:ext cx="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5873" cap="flat">
                <a:solidFill>
                  <a:schemeClr val="accent1"/>
                </a:solidFill>
                <a:prstDash val="solid"/>
              </a:ln>
            </p:spPr>
            <p:txBody>
              <a:bodyPr vert="horz" wrap="square" lIns="87868" tIns="43933" rIns="87868" bIns="43933" anchor="t" anchorCtr="0" compatLnSpc="1">
                <a:noAutofit/>
              </a:bodyPr>
              <a:lstStyle/>
              <a:p>
                <a:pPr marL="0" marR="0" lvl="0" indent="0" algn="l" defTabSz="87855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90" name="Line 76">
                <a:extLst>
                  <a:ext uri="{FF2B5EF4-FFF2-40B4-BE49-F238E27FC236}">
                    <a16:creationId xmlns:a16="http://schemas.microsoft.com/office/drawing/2014/main" id="{C597DEA4-C3DA-4885-BE29-5EF552AD0EF3}"/>
                  </a:ext>
                </a:extLst>
              </p:cNvPr>
              <p:cNvSpPr/>
              <p:nvPr/>
            </p:nvSpPr>
            <p:spPr>
              <a:xfrm>
                <a:off x="8671337" y="4949043"/>
                <a:ext cx="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5873" cap="flat">
                <a:solidFill>
                  <a:schemeClr val="accent1"/>
                </a:solidFill>
                <a:prstDash val="solid"/>
              </a:ln>
            </p:spPr>
            <p:txBody>
              <a:bodyPr vert="horz" wrap="square" lIns="87868" tIns="43933" rIns="87868" bIns="43933" anchor="t" anchorCtr="0" compatLnSpc="1">
                <a:noAutofit/>
              </a:bodyPr>
              <a:lstStyle/>
              <a:p>
                <a:pPr marL="0" marR="0" lvl="0" indent="0" algn="l" defTabSz="87855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91" name="Freeform 77">
                <a:extLst>
                  <a:ext uri="{FF2B5EF4-FFF2-40B4-BE49-F238E27FC236}">
                    <a16:creationId xmlns:a16="http://schemas.microsoft.com/office/drawing/2014/main" id="{466D16B6-FE22-4190-A279-ABB2A65E33BD}"/>
                  </a:ext>
                </a:extLst>
              </p:cNvPr>
              <p:cNvSpPr/>
              <p:nvPr/>
            </p:nvSpPr>
            <p:spPr>
              <a:xfrm>
                <a:off x="8472007" y="4964533"/>
                <a:ext cx="295378" cy="172474"/>
              </a:xfrm>
              <a:custGeom>
                <a:avLst/>
                <a:gdLst>
                  <a:gd name="f0" fmla="val 10800000"/>
                  <a:gd name="f1" fmla="val 5400000"/>
                  <a:gd name="f2" fmla="val 180"/>
                  <a:gd name="f3" fmla="val w"/>
                  <a:gd name="f4" fmla="val h"/>
                  <a:gd name="f5" fmla="val 0"/>
                  <a:gd name="f6" fmla="val 395"/>
                  <a:gd name="f7" fmla="val 230"/>
                  <a:gd name="f8" fmla="val 308"/>
                  <a:gd name="f9" fmla="val 36"/>
                  <a:gd name="f10" fmla="val 312"/>
                  <a:gd name="f11" fmla="val 17"/>
                  <a:gd name="f12" fmla="val 299"/>
                  <a:gd name="f13" fmla="val 11"/>
                  <a:gd name="f14" fmla="val 270"/>
                  <a:gd name="f15" fmla="val 5"/>
                  <a:gd name="f16" fmla="val 240"/>
                  <a:gd name="f17" fmla="val 234"/>
                  <a:gd name="f18" fmla="val 20"/>
                  <a:gd name="f19" fmla="val 200"/>
                  <a:gd name="f20" fmla="val 196"/>
                  <a:gd name="f21" fmla="val 161"/>
                  <a:gd name="f22" fmla="val 156"/>
                  <a:gd name="f23" fmla="val 126"/>
                  <a:gd name="f24" fmla="val 96"/>
                  <a:gd name="f25" fmla="val 84"/>
                  <a:gd name="f26" fmla="val 87"/>
                  <a:gd name="f27" fmla="val 165"/>
                  <a:gd name="f28" fmla="val 48"/>
                  <a:gd name="f29" fmla="val 216"/>
                  <a:gd name="f30" fmla="val 64"/>
                  <a:gd name="f31" fmla="val 68"/>
                  <a:gd name="f32" fmla="val 75"/>
                  <a:gd name="f33" fmla="val 82"/>
                  <a:gd name="f34" fmla="val 95"/>
                  <a:gd name="f35" fmla="val 203"/>
                  <a:gd name="f36" fmla="val 113"/>
                  <a:gd name="f37" fmla="val 189"/>
                  <a:gd name="f38" fmla="val 131"/>
                  <a:gd name="f39" fmla="val 174"/>
                  <a:gd name="f40" fmla="val 148"/>
                  <a:gd name="f41" fmla="val 170"/>
                  <a:gd name="f42" fmla="val 162"/>
                  <a:gd name="f43" fmla="val 169"/>
                  <a:gd name="f44" fmla="val 173"/>
                  <a:gd name="f45" fmla="val 223"/>
                  <a:gd name="f46" fmla="val 233"/>
                  <a:gd name="f47" fmla="val 248"/>
                  <a:gd name="f48" fmla="val 265"/>
                  <a:gd name="f49" fmla="val 283"/>
                  <a:gd name="f50" fmla="val 301"/>
                  <a:gd name="f51" fmla="val 313"/>
                  <a:gd name="f52" fmla="val 320"/>
                  <a:gd name="f53" fmla="val 327"/>
                  <a:gd name="f54" fmla="val 332"/>
                  <a:gd name="f55" fmla="val 347"/>
                  <a:gd name="f56" fmla="+- 0 0 -90"/>
                  <a:gd name="f57" fmla="*/ f3 1 395"/>
                  <a:gd name="f58" fmla="*/ f4 1 230"/>
                  <a:gd name="f59" fmla="val f5"/>
                  <a:gd name="f60" fmla="val f6"/>
                  <a:gd name="f61" fmla="val f7"/>
                  <a:gd name="f62" fmla="*/ f56 f0 1"/>
                  <a:gd name="f63" fmla="+- f61 0 f59"/>
                  <a:gd name="f64" fmla="+- f60 0 f59"/>
                  <a:gd name="f65" fmla="*/ f62 1 f2"/>
                  <a:gd name="f66" fmla="*/ f64 1 395"/>
                  <a:gd name="f67" fmla="*/ f63 1 230"/>
                  <a:gd name="f68" fmla="*/ 308 f64 1"/>
                  <a:gd name="f69" fmla="*/ 36 f63 1"/>
                  <a:gd name="f70" fmla="*/ 270 f64 1"/>
                  <a:gd name="f71" fmla="*/ 5 f63 1"/>
                  <a:gd name="f72" fmla="*/ 234 f64 1"/>
                  <a:gd name="f73" fmla="*/ 20 f63 1"/>
                  <a:gd name="f74" fmla="*/ 200 f64 1"/>
                  <a:gd name="f75" fmla="*/ 196 f64 1"/>
                  <a:gd name="f76" fmla="*/ 161 f64 1"/>
                  <a:gd name="f77" fmla="*/ 126 f64 1"/>
                  <a:gd name="f78" fmla="*/ 87 f64 1"/>
                  <a:gd name="f79" fmla="*/ 48 f64 1"/>
                  <a:gd name="f80" fmla="*/ 216 f63 1"/>
                  <a:gd name="f81" fmla="*/ 75 f64 1"/>
                  <a:gd name="f82" fmla="*/ 230 f63 1"/>
                  <a:gd name="f83" fmla="*/ 113 f64 1"/>
                  <a:gd name="f84" fmla="*/ 189 f63 1"/>
                  <a:gd name="f85" fmla="*/ 162 f64 1"/>
                  <a:gd name="f86" fmla="*/ 169 f63 1"/>
                  <a:gd name="f87" fmla="*/ 233 f64 1"/>
                  <a:gd name="f88" fmla="*/ 283 f64 1"/>
                  <a:gd name="f89" fmla="*/ 320 f64 1"/>
                  <a:gd name="f90" fmla="*/ 347 f64 1"/>
                  <a:gd name="f91" fmla="+- f65 0 f1"/>
                  <a:gd name="f92" fmla="*/ f68 1 395"/>
                  <a:gd name="f93" fmla="*/ f69 1 230"/>
                  <a:gd name="f94" fmla="*/ f70 1 395"/>
                  <a:gd name="f95" fmla="*/ f71 1 230"/>
                  <a:gd name="f96" fmla="*/ f72 1 395"/>
                  <a:gd name="f97" fmla="*/ f73 1 230"/>
                  <a:gd name="f98" fmla="*/ f74 1 395"/>
                  <a:gd name="f99" fmla="*/ f75 1 395"/>
                  <a:gd name="f100" fmla="*/ f76 1 395"/>
                  <a:gd name="f101" fmla="*/ f77 1 395"/>
                  <a:gd name="f102" fmla="*/ f78 1 395"/>
                  <a:gd name="f103" fmla="*/ f79 1 395"/>
                  <a:gd name="f104" fmla="*/ f80 1 230"/>
                  <a:gd name="f105" fmla="*/ f81 1 395"/>
                  <a:gd name="f106" fmla="*/ f82 1 230"/>
                  <a:gd name="f107" fmla="*/ f83 1 395"/>
                  <a:gd name="f108" fmla="*/ f84 1 230"/>
                  <a:gd name="f109" fmla="*/ f85 1 395"/>
                  <a:gd name="f110" fmla="*/ f86 1 230"/>
                  <a:gd name="f111" fmla="*/ f87 1 395"/>
                  <a:gd name="f112" fmla="*/ f88 1 395"/>
                  <a:gd name="f113" fmla="*/ f89 1 395"/>
                  <a:gd name="f114" fmla="*/ f90 1 395"/>
                  <a:gd name="f115" fmla="*/ 0 1 f66"/>
                  <a:gd name="f116" fmla="*/ f60 1 f66"/>
                  <a:gd name="f117" fmla="*/ 0 1 f67"/>
                  <a:gd name="f118" fmla="*/ f61 1 f67"/>
                  <a:gd name="f119" fmla="*/ f92 1 f66"/>
                  <a:gd name="f120" fmla="*/ f93 1 f67"/>
                  <a:gd name="f121" fmla="*/ f94 1 f66"/>
                  <a:gd name="f122" fmla="*/ f95 1 f67"/>
                  <a:gd name="f123" fmla="*/ f96 1 f66"/>
                  <a:gd name="f124" fmla="*/ f97 1 f67"/>
                  <a:gd name="f125" fmla="*/ f98 1 f66"/>
                  <a:gd name="f126" fmla="*/ f99 1 f66"/>
                  <a:gd name="f127" fmla="*/ f100 1 f66"/>
                  <a:gd name="f128" fmla="*/ f101 1 f66"/>
                  <a:gd name="f129" fmla="*/ f102 1 f66"/>
                  <a:gd name="f130" fmla="*/ f103 1 f66"/>
                  <a:gd name="f131" fmla="*/ f104 1 f67"/>
                  <a:gd name="f132" fmla="*/ f105 1 f66"/>
                  <a:gd name="f133" fmla="*/ f106 1 f67"/>
                  <a:gd name="f134" fmla="*/ f107 1 f66"/>
                  <a:gd name="f135" fmla="*/ f108 1 f67"/>
                  <a:gd name="f136" fmla="*/ f109 1 f66"/>
                  <a:gd name="f137" fmla="*/ f110 1 f67"/>
                  <a:gd name="f138" fmla="*/ f111 1 f66"/>
                  <a:gd name="f139" fmla="*/ f112 1 f66"/>
                  <a:gd name="f140" fmla="*/ f113 1 f66"/>
                  <a:gd name="f141" fmla="*/ f114 1 f66"/>
                  <a:gd name="f142" fmla="*/ f115 f57 1"/>
                  <a:gd name="f143" fmla="*/ f116 f57 1"/>
                  <a:gd name="f144" fmla="*/ f118 f58 1"/>
                  <a:gd name="f145" fmla="*/ f117 f58 1"/>
                  <a:gd name="f146" fmla="*/ f119 f57 1"/>
                  <a:gd name="f147" fmla="*/ f120 f58 1"/>
                  <a:gd name="f148" fmla="*/ f121 f57 1"/>
                  <a:gd name="f149" fmla="*/ f122 f58 1"/>
                  <a:gd name="f150" fmla="*/ f123 f57 1"/>
                  <a:gd name="f151" fmla="*/ f124 f58 1"/>
                  <a:gd name="f152" fmla="*/ f125 f57 1"/>
                  <a:gd name="f153" fmla="*/ f126 f57 1"/>
                  <a:gd name="f154" fmla="*/ f127 f57 1"/>
                  <a:gd name="f155" fmla="*/ f128 f57 1"/>
                  <a:gd name="f156" fmla="*/ f129 f57 1"/>
                  <a:gd name="f157" fmla="*/ f130 f57 1"/>
                  <a:gd name="f158" fmla="*/ f131 f58 1"/>
                  <a:gd name="f159" fmla="*/ f132 f57 1"/>
                  <a:gd name="f160" fmla="*/ f133 f58 1"/>
                  <a:gd name="f161" fmla="*/ f134 f57 1"/>
                  <a:gd name="f162" fmla="*/ f135 f58 1"/>
                  <a:gd name="f163" fmla="*/ f136 f57 1"/>
                  <a:gd name="f164" fmla="*/ f137 f58 1"/>
                  <a:gd name="f165" fmla="*/ f138 f57 1"/>
                  <a:gd name="f166" fmla="*/ f139 f57 1"/>
                  <a:gd name="f167" fmla="*/ f140 f57 1"/>
                  <a:gd name="f168" fmla="*/ f141 f57 1"/>
                </a:gdLst>
                <a:ahLst/>
                <a:cxnLst>
                  <a:cxn ang="3cd4">
                    <a:pos x="hc" y="t"/>
                  </a:cxn>
                  <a:cxn ang="0">
                    <a:pos x="r" y="vc"/>
                  </a:cxn>
                  <a:cxn ang="cd4">
                    <a:pos x="hc" y="b"/>
                  </a:cxn>
                  <a:cxn ang="cd2">
                    <a:pos x="l" y="vc"/>
                  </a:cxn>
                  <a:cxn ang="f91">
                    <a:pos x="f146" y="f147"/>
                  </a:cxn>
                  <a:cxn ang="f91">
                    <a:pos x="f148" y="f149"/>
                  </a:cxn>
                  <a:cxn ang="f91">
                    <a:pos x="f150" y="f151"/>
                  </a:cxn>
                  <a:cxn ang="f91">
                    <a:pos x="f152" y="f151"/>
                  </a:cxn>
                  <a:cxn ang="f91">
                    <a:pos x="f153" y="f151"/>
                  </a:cxn>
                  <a:cxn ang="f91">
                    <a:pos x="f154" y="f151"/>
                  </a:cxn>
                  <a:cxn ang="f91">
                    <a:pos x="f155" y="f149"/>
                  </a:cxn>
                  <a:cxn ang="f91">
                    <a:pos x="f156" y="f147"/>
                  </a:cxn>
                  <a:cxn ang="f91">
                    <a:pos x="f157" y="f158"/>
                  </a:cxn>
                  <a:cxn ang="f91">
                    <a:pos x="f159" y="f160"/>
                  </a:cxn>
                  <a:cxn ang="f91">
                    <a:pos x="f161" y="f162"/>
                  </a:cxn>
                  <a:cxn ang="f91">
                    <a:pos x="f163" y="f164"/>
                  </a:cxn>
                  <a:cxn ang="f91">
                    <a:pos x="f165" y="f164"/>
                  </a:cxn>
                  <a:cxn ang="f91">
                    <a:pos x="f166" y="f162"/>
                  </a:cxn>
                  <a:cxn ang="f91">
                    <a:pos x="f167" y="f160"/>
                  </a:cxn>
                  <a:cxn ang="f91">
                    <a:pos x="f168" y="f158"/>
                  </a:cxn>
                  <a:cxn ang="f91">
                    <a:pos x="f146" y="f147"/>
                  </a:cxn>
                </a:cxnLst>
                <a:rect l="f142" t="f145" r="f143" b="f144"/>
                <a:pathLst>
                  <a:path w="395" h="230">
                    <a:moveTo>
                      <a:pt x="f8" y="f9"/>
                    </a:moveTo>
                    <a:cubicBezTo>
                      <a:pt x="f10" y="f11"/>
                      <a:pt x="f12" y="f13"/>
                      <a:pt x="f14" y="f15"/>
                    </a:cubicBezTo>
                    <a:cubicBezTo>
                      <a:pt x="f16" y="f5"/>
                      <a:pt x="f17" y="f18"/>
                      <a:pt x="f17" y="f18"/>
                    </a:cubicBezTo>
                    <a:cubicBezTo>
                      <a:pt x="f19" y="f18"/>
                      <a:pt x="f19" y="f18"/>
                      <a:pt x="f19" y="f18"/>
                    </a:cubicBezTo>
                    <a:cubicBezTo>
                      <a:pt x="f20" y="f18"/>
                      <a:pt x="f20" y="f18"/>
                      <a:pt x="f20" y="f18"/>
                    </a:cubicBezTo>
                    <a:cubicBezTo>
                      <a:pt x="f21" y="f18"/>
                      <a:pt x="f21" y="f18"/>
                      <a:pt x="f21" y="f18"/>
                    </a:cubicBezTo>
                    <a:cubicBezTo>
                      <a:pt x="f21" y="f18"/>
                      <a:pt x="f22" y="f5"/>
                      <a:pt x="f23" y="f15"/>
                    </a:cubicBezTo>
                    <a:cubicBezTo>
                      <a:pt x="f24" y="f13"/>
                      <a:pt x="f25" y="f11"/>
                      <a:pt x="f26" y="f9"/>
                    </a:cubicBezTo>
                    <a:cubicBezTo>
                      <a:pt x="f26" y="f9"/>
                      <a:pt x="f5" y="f27"/>
                      <a:pt x="f28" y="f29"/>
                    </a:cubicBezTo>
                    <a:cubicBezTo>
                      <a:pt x="f30" y="f7"/>
                      <a:pt x="f31" y="f7"/>
                      <a:pt x="f32" y="f7"/>
                    </a:cubicBezTo>
                    <a:cubicBezTo>
                      <a:pt x="f33" y="f7"/>
                      <a:pt x="f34" y="f35"/>
                      <a:pt x="f36" y="f37"/>
                    </a:cubicBezTo>
                    <a:cubicBezTo>
                      <a:pt x="f38" y="f39"/>
                      <a:pt x="f40" y="f41"/>
                      <a:pt x="f42" y="f43"/>
                    </a:cubicBezTo>
                    <a:cubicBezTo>
                      <a:pt x="f44" y="f43"/>
                      <a:pt x="f45" y="f43"/>
                      <a:pt x="f46" y="f43"/>
                    </a:cubicBezTo>
                    <a:cubicBezTo>
                      <a:pt x="f47" y="f41"/>
                      <a:pt x="f48" y="f39"/>
                      <a:pt x="f49" y="f37"/>
                    </a:cubicBezTo>
                    <a:cubicBezTo>
                      <a:pt x="f50" y="f35"/>
                      <a:pt x="f51" y="f7"/>
                      <a:pt x="f52" y="f7"/>
                    </a:cubicBezTo>
                    <a:cubicBezTo>
                      <a:pt x="f53" y="f7"/>
                      <a:pt x="f54" y="f7"/>
                      <a:pt x="f55" y="f29"/>
                    </a:cubicBezTo>
                    <a:cubicBezTo>
                      <a:pt x="f6" y="f27"/>
                      <a:pt x="f8" y="f9"/>
                      <a:pt x="f8" y="f9"/>
                    </a:cubicBezTo>
                    <a:close/>
                  </a:path>
                </a:pathLst>
              </a:custGeom>
              <a:noFill/>
              <a:ln w="15873" cap="flat">
                <a:solidFill>
                  <a:schemeClr val="accent1"/>
                </a:solidFill>
                <a:prstDash val="solid"/>
              </a:ln>
            </p:spPr>
            <p:txBody>
              <a:bodyPr vert="horz" wrap="square" lIns="87868" tIns="43933" rIns="87868" bIns="43933" anchor="t" anchorCtr="0" compatLnSpc="1">
                <a:noAutofit/>
              </a:bodyPr>
              <a:lstStyle/>
              <a:p>
                <a:pPr marL="0" marR="0" lvl="0" indent="0" algn="l" defTabSz="87855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92" name="Freeform 78">
                <a:extLst>
                  <a:ext uri="{FF2B5EF4-FFF2-40B4-BE49-F238E27FC236}">
                    <a16:creationId xmlns:a16="http://schemas.microsoft.com/office/drawing/2014/main" id="{37E7F26F-E3BF-4A57-ACDC-7B3E81525D42}"/>
                  </a:ext>
                </a:extLst>
              </p:cNvPr>
              <p:cNvSpPr/>
              <p:nvPr/>
            </p:nvSpPr>
            <p:spPr>
              <a:xfrm>
                <a:off x="8612468" y="5006879"/>
                <a:ext cx="14456" cy="15489"/>
              </a:xfrm>
              <a:custGeom>
                <a:avLst/>
                <a:gdLst>
                  <a:gd name="f0" fmla="val 10800000"/>
                  <a:gd name="f1" fmla="val 5400000"/>
                  <a:gd name="f2" fmla="val 180"/>
                  <a:gd name="f3" fmla="val w"/>
                  <a:gd name="f4" fmla="val h"/>
                  <a:gd name="f5" fmla="val 0"/>
                  <a:gd name="f6" fmla="val 20"/>
                  <a:gd name="f7" fmla="val 9"/>
                  <a:gd name="f8" fmla="val 4"/>
                  <a:gd name="f9" fmla="val 15"/>
                  <a:gd name="f10" fmla="val 10"/>
                  <a:gd name="f11" fmla="val 5"/>
                  <a:gd name="f12" fmla="val 16"/>
                  <a:gd name="f13" fmla="val 11"/>
                  <a:gd name="f14" fmla="val 19"/>
                  <a:gd name="f15" fmla="+- 0 0 -90"/>
                  <a:gd name="f16" fmla="*/ f3 1 20"/>
                  <a:gd name="f17" fmla="*/ f4 1 20"/>
                  <a:gd name="f18" fmla="val f5"/>
                  <a:gd name="f19" fmla="val f6"/>
                  <a:gd name="f20" fmla="*/ f15 f0 1"/>
                  <a:gd name="f21" fmla="+- f19 0 f18"/>
                  <a:gd name="f22" fmla="*/ f20 1 f2"/>
                  <a:gd name="f23" fmla="*/ f21 1 20"/>
                  <a:gd name="f24" fmla="*/ 9 f21 1"/>
                  <a:gd name="f25" fmla="*/ 20 f21 1"/>
                  <a:gd name="f26" fmla="*/ 0 f21 1"/>
                  <a:gd name="f27" fmla="*/ 10 f21 1"/>
                  <a:gd name="f28" fmla="*/ 11 f21 1"/>
                  <a:gd name="f29" fmla="+- f22 0 f1"/>
                  <a:gd name="f30" fmla="*/ f24 1 20"/>
                  <a:gd name="f31" fmla="*/ f25 1 20"/>
                  <a:gd name="f32" fmla="*/ f26 1 20"/>
                  <a:gd name="f33" fmla="*/ f27 1 20"/>
                  <a:gd name="f34" fmla="*/ f28 1 20"/>
                  <a:gd name="f35" fmla="*/ 0 1 f23"/>
                  <a:gd name="f36" fmla="*/ f19 1 f23"/>
                  <a:gd name="f37" fmla="*/ f30 1 f23"/>
                  <a:gd name="f38" fmla="*/ f31 1 f23"/>
                  <a:gd name="f39" fmla="*/ f32 1 f23"/>
                  <a:gd name="f40" fmla="*/ f33 1 f23"/>
                  <a:gd name="f41" fmla="*/ f34 1 f23"/>
                  <a:gd name="f42" fmla="*/ f35 f16 1"/>
                  <a:gd name="f43" fmla="*/ f36 f16 1"/>
                  <a:gd name="f44" fmla="*/ f36 f17 1"/>
                  <a:gd name="f45" fmla="*/ f35 f17 1"/>
                  <a:gd name="f46" fmla="*/ f37 f16 1"/>
                  <a:gd name="f47" fmla="*/ f38 f17 1"/>
                  <a:gd name="f48" fmla="*/ f39 f16 1"/>
                  <a:gd name="f49" fmla="*/ f40 f17 1"/>
                  <a:gd name="f50" fmla="*/ f40 f16 1"/>
                  <a:gd name="f51" fmla="*/ f39 f17 1"/>
                  <a:gd name="f52" fmla="*/ f38 f16 1"/>
                  <a:gd name="f53" fmla="*/ f41 f17 1"/>
                </a:gdLst>
                <a:ahLst/>
                <a:cxnLst>
                  <a:cxn ang="3cd4">
                    <a:pos x="hc" y="t"/>
                  </a:cxn>
                  <a:cxn ang="0">
                    <a:pos x="r" y="vc"/>
                  </a:cxn>
                  <a:cxn ang="cd4">
                    <a:pos x="hc" y="b"/>
                  </a:cxn>
                  <a:cxn ang="cd2">
                    <a:pos x="l" y="vc"/>
                  </a:cxn>
                  <a:cxn ang="f29">
                    <a:pos x="f46" y="f47"/>
                  </a:cxn>
                  <a:cxn ang="f29">
                    <a:pos x="f48" y="f49"/>
                  </a:cxn>
                  <a:cxn ang="f29">
                    <a:pos x="f50" y="f51"/>
                  </a:cxn>
                  <a:cxn ang="f29">
                    <a:pos x="f52" y="f53"/>
                  </a:cxn>
                  <a:cxn ang="f29">
                    <a:pos x="f46" y="f47"/>
                  </a:cxn>
                </a:cxnLst>
                <a:rect l="f42" t="f45" r="f43" b="f44"/>
                <a:pathLst>
                  <a:path w="20" h="20">
                    <a:moveTo>
                      <a:pt x="f7" y="f6"/>
                    </a:moveTo>
                    <a:cubicBezTo>
                      <a:pt x="f8" y="f6"/>
                      <a:pt x="f5" y="f9"/>
                      <a:pt x="f5" y="f10"/>
                    </a:cubicBezTo>
                    <a:cubicBezTo>
                      <a:pt x="f5" y="f8"/>
                      <a:pt x="f11" y="f5"/>
                      <a:pt x="f10" y="f5"/>
                    </a:cubicBezTo>
                    <a:cubicBezTo>
                      <a:pt x="f12" y="f5"/>
                      <a:pt x="f6" y="f11"/>
                      <a:pt x="f6" y="f13"/>
                    </a:cubicBezTo>
                    <a:cubicBezTo>
                      <a:pt x="f14" y="f12"/>
                      <a:pt x="f9" y="f6"/>
                      <a:pt x="f7" y="f6"/>
                    </a:cubicBezTo>
                    <a:close/>
                  </a:path>
                </a:pathLst>
              </a:custGeom>
              <a:noFill/>
              <a:ln w="15873" cap="flat">
                <a:solidFill>
                  <a:schemeClr val="accent1"/>
                </a:solidFill>
                <a:prstDash val="solid"/>
              </a:ln>
            </p:spPr>
            <p:txBody>
              <a:bodyPr vert="horz" wrap="square" lIns="87868" tIns="43933" rIns="87868" bIns="43933" anchor="t" anchorCtr="0" compatLnSpc="1">
                <a:noAutofit/>
              </a:bodyPr>
              <a:lstStyle/>
              <a:p>
                <a:pPr marL="0" marR="0" lvl="0" indent="0" algn="l" defTabSz="87855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grpSp>
        <p:nvGrpSpPr>
          <p:cNvPr id="93" name="Group 2012">
            <a:extLst>
              <a:ext uri="{FF2B5EF4-FFF2-40B4-BE49-F238E27FC236}">
                <a16:creationId xmlns:a16="http://schemas.microsoft.com/office/drawing/2014/main" id="{38F96D96-3B06-4A69-92DD-8102E97030BD}"/>
              </a:ext>
            </a:extLst>
          </p:cNvPr>
          <p:cNvGrpSpPr/>
          <p:nvPr/>
        </p:nvGrpSpPr>
        <p:grpSpPr>
          <a:xfrm>
            <a:off x="6449812" y="5625523"/>
            <a:ext cx="439339" cy="439339"/>
            <a:chOff x="6733824" y="5870822"/>
            <a:chExt cx="457200" cy="457200"/>
          </a:xfrm>
        </p:grpSpPr>
        <p:sp>
          <p:nvSpPr>
            <p:cNvPr id="94" name="Oval 2013">
              <a:extLst>
                <a:ext uri="{FF2B5EF4-FFF2-40B4-BE49-F238E27FC236}">
                  <a16:creationId xmlns:a16="http://schemas.microsoft.com/office/drawing/2014/main" id="{DFCD181F-D115-44F0-A454-5A537963DF3D}"/>
                </a:ext>
              </a:extLst>
            </p:cNvPr>
            <p:cNvSpPr/>
            <p:nvPr/>
          </p:nvSpPr>
          <p:spPr>
            <a:xfrm>
              <a:off x="6733824" y="5870822"/>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95" name="calendar_4">
              <a:extLst>
                <a:ext uri="{FF2B5EF4-FFF2-40B4-BE49-F238E27FC236}">
                  <a16:creationId xmlns:a16="http://schemas.microsoft.com/office/drawing/2014/main" id="{BE2BE465-6BC5-4BEB-8F2B-5F82683495DA}"/>
                </a:ext>
              </a:extLst>
            </p:cNvPr>
            <p:cNvSpPr/>
            <p:nvPr/>
          </p:nvSpPr>
          <p:spPr>
            <a:xfrm>
              <a:off x="6861374" y="6002505"/>
              <a:ext cx="202109" cy="193825"/>
            </a:xfrm>
            <a:custGeom>
              <a:avLst/>
              <a:gdLst>
                <a:gd name="f0" fmla="val 10800000"/>
                <a:gd name="f1" fmla="val 5400000"/>
                <a:gd name="f2" fmla="val 180"/>
                <a:gd name="f3" fmla="val w"/>
                <a:gd name="f4" fmla="val h"/>
                <a:gd name="f5" fmla="val 0"/>
                <a:gd name="f6" fmla="val 244"/>
                <a:gd name="f7" fmla="val 234"/>
                <a:gd name="f8" fmla="val 135"/>
                <a:gd name="f9" fmla="val 24"/>
                <a:gd name="f10" fmla="val 72"/>
                <a:gd name="f11" fmla="val 50"/>
                <a:gd name="f12" fmla="val 195"/>
                <a:gd name="f13" fmla="+- 0 0 -90"/>
                <a:gd name="f14" fmla="*/ f3 1 244"/>
                <a:gd name="f15" fmla="*/ f4 1 234"/>
                <a:gd name="f16" fmla="val f5"/>
                <a:gd name="f17" fmla="val f6"/>
                <a:gd name="f18" fmla="val f7"/>
                <a:gd name="f19" fmla="*/ f13 f0 1"/>
                <a:gd name="f20" fmla="+- f18 0 f16"/>
                <a:gd name="f21" fmla="+- f17 0 f16"/>
                <a:gd name="f22" fmla="*/ f19 1 f2"/>
                <a:gd name="f23" fmla="*/ f21 1 244"/>
                <a:gd name="f24" fmla="*/ f20 1 234"/>
                <a:gd name="f25" fmla="*/ 244 f21 1"/>
                <a:gd name="f26" fmla="*/ 135 f20 1"/>
                <a:gd name="f27" fmla="*/ 234 f20 1"/>
                <a:gd name="f28" fmla="*/ 0 f21 1"/>
                <a:gd name="f29" fmla="*/ 24 f20 1"/>
                <a:gd name="f30" fmla="*/ 72 f20 1"/>
                <a:gd name="f31" fmla="*/ 50 f21 1"/>
                <a:gd name="f32" fmla="*/ 0 f20 1"/>
                <a:gd name="f33" fmla="*/ 50 f20 1"/>
                <a:gd name="f34" fmla="*/ 195 f21 1"/>
                <a:gd name="f35" fmla="+- f22 0 f1"/>
                <a:gd name="f36" fmla="*/ f25 1 244"/>
                <a:gd name="f37" fmla="*/ f26 1 234"/>
                <a:gd name="f38" fmla="*/ f27 1 234"/>
                <a:gd name="f39" fmla="*/ f28 1 244"/>
                <a:gd name="f40" fmla="*/ f29 1 234"/>
                <a:gd name="f41" fmla="*/ f30 1 234"/>
                <a:gd name="f42" fmla="*/ f31 1 244"/>
                <a:gd name="f43" fmla="*/ f32 1 234"/>
                <a:gd name="f44" fmla="*/ f33 1 234"/>
                <a:gd name="f45" fmla="*/ f34 1 244"/>
                <a:gd name="f46" fmla="*/ 0 1 f23"/>
                <a:gd name="f47" fmla="*/ f17 1 f23"/>
                <a:gd name="f48" fmla="*/ 0 1 f24"/>
                <a:gd name="f49" fmla="*/ f18 1 f24"/>
                <a:gd name="f50" fmla="*/ f36 1 f23"/>
                <a:gd name="f51" fmla="*/ f37 1 f24"/>
                <a:gd name="f52" fmla="*/ f38 1 f24"/>
                <a:gd name="f53" fmla="*/ f39 1 f23"/>
                <a:gd name="f54" fmla="*/ f40 1 f24"/>
                <a:gd name="f55" fmla="*/ f41 1 f24"/>
                <a:gd name="f56" fmla="*/ f42 1 f23"/>
                <a:gd name="f57" fmla="*/ f43 1 f24"/>
                <a:gd name="f58" fmla="*/ f44 1 f24"/>
                <a:gd name="f59" fmla="*/ f45 1 f23"/>
                <a:gd name="f60" fmla="*/ f46 f14 1"/>
                <a:gd name="f61" fmla="*/ f47 f14 1"/>
                <a:gd name="f62" fmla="*/ f49 f15 1"/>
                <a:gd name="f63" fmla="*/ f48 f15 1"/>
                <a:gd name="f64" fmla="*/ f50 f14 1"/>
                <a:gd name="f65" fmla="*/ f51 f15 1"/>
                <a:gd name="f66" fmla="*/ f52 f15 1"/>
                <a:gd name="f67" fmla="*/ f53 f14 1"/>
                <a:gd name="f68" fmla="*/ f54 f15 1"/>
                <a:gd name="f69" fmla="*/ f55 f15 1"/>
                <a:gd name="f70" fmla="*/ f56 f14 1"/>
                <a:gd name="f71" fmla="*/ f57 f15 1"/>
                <a:gd name="f72" fmla="*/ f58 f15 1"/>
                <a:gd name="f73" fmla="*/ f59 f14 1"/>
              </a:gdLst>
              <a:ahLst/>
              <a:cxnLst>
                <a:cxn ang="3cd4">
                  <a:pos x="hc" y="t"/>
                </a:cxn>
                <a:cxn ang="0">
                  <a:pos x="r" y="vc"/>
                </a:cxn>
                <a:cxn ang="cd4">
                  <a:pos x="hc" y="b"/>
                </a:cxn>
                <a:cxn ang="cd2">
                  <a:pos x="l" y="vc"/>
                </a:cxn>
                <a:cxn ang="f35">
                  <a:pos x="f64" y="f65"/>
                </a:cxn>
                <a:cxn ang="f35">
                  <a:pos x="f64" y="f66"/>
                </a:cxn>
                <a:cxn ang="f35">
                  <a:pos x="f67" y="f66"/>
                </a:cxn>
                <a:cxn ang="f35">
                  <a:pos x="f67" y="f68"/>
                </a:cxn>
                <a:cxn ang="f35">
                  <a:pos x="f64" y="f68"/>
                </a:cxn>
                <a:cxn ang="f35">
                  <a:pos x="f64" y="f65"/>
                </a:cxn>
                <a:cxn ang="f35">
                  <a:pos x="f67" y="f69"/>
                </a:cxn>
                <a:cxn ang="f35">
                  <a:pos x="f64" y="f69"/>
                </a:cxn>
                <a:cxn ang="f35">
                  <a:pos x="f70" y="f71"/>
                </a:cxn>
                <a:cxn ang="f35">
                  <a:pos x="f70" y="f72"/>
                </a:cxn>
                <a:cxn ang="f35">
                  <a:pos x="f73" y="f71"/>
                </a:cxn>
                <a:cxn ang="f35">
                  <a:pos x="f73" y="f72"/>
                </a:cxn>
              </a:cxnLst>
              <a:rect l="f60" t="f63" r="f61" b="f62"/>
              <a:pathLst>
                <a:path w="244" h="234">
                  <a:moveTo>
                    <a:pt x="f6" y="f8"/>
                  </a:moveTo>
                  <a:lnTo>
                    <a:pt x="f6" y="f7"/>
                  </a:lnTo>
                  <a:lnTo>
                    <a:pt x="f5" y="f7"/>
                  </a:lnTo>
                  <a:lnTo>
                    <a:pt x="f5" y="f9"/>
                  </a:lnTo>
                  <a:lnTo>
                    <a:pt x="f6" y="f9"/>
                  </a:lnTo>
                  <a:lnTo>
                    <a:pt x="f6" y="f8"/>
                  </a:lnTo>
                  <a:moveTo>
                    <a:pt x="f5" y="f10"/>
                  </a:moveTo>
                  <a:lnTo>
                    <a:pt x="f6" y="f10"/>
                  </a:lnTo>
                  <a:moveTo>
                    <a:pt x="f11" y="f5"/>
                  </a:moveTo>
                  <a:lnTo>
                    <a:pt x="f11" y="f11"/>
                  </a:lnTo>
                  <a:moveTo>
                    <a:pt x="f12" y="f5"/>
                  </a:moveTo>
                  <a:lnTo>
                    <a:pt x="f12" y="f11"/>
                  </a:lnTo>
                </a:path>
              </a:pathLst>
            </a:custGeom>
            <a:noFill/>
            <a:ln w="12701" cap="flat">
              <a:solidFill>
                <a:schemeClr val="accent1"/>
              </a:solidFill>
              <a:prstDash val="solid"/>
              <a:miter/>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96" name="Group 2042">
            <a:extLst>
              <a:ext uri="{FF2B5EF4-FFF2-40B4-BE49-F238E27FC236}">
                <a16:creationId xmlns:a16="http://schemas.microsoft.com/office/drawing/2014/main" id="{4EBD732B-2D67-471F-BC4B-D742B0596766}"/>
              </a:ext>
            </a:extLst>
          </p:cNvPr>
          <p:cNvGrpSpPr/>
          <p:nvPr/>
        </p:nvGrpSpPr>
        <p:grpSpPr>
          <a:xfrm>
            <a:off x="4927639" y="5600165"/>
            <a:ext cx="439339" cy="439339"/>
            <a:chOff x="5127082" y="5826333"/>
            <a:chExt cx="457200" cy="457200"/>
          </a:xfrm>
        </p:grpSpPr>
        <p:sp>
          <p:nvSpPr>
            <p:cNvPr id="97" name="Oval 2036">
              <a:extLst>
                <a:ext uri="{FF2B5EF4-FFF2-40B4-BE49-F238E27FC236}">
                  <a16:creationId xmlns:a16="http://schemas.microsoft.com/office/drawing/2014/main" id="{24EB4CFF-AA57-4554-8168-698264521B62}"/>
                </a:ext>
              </a:extLst>
            </p:cNvPr>
            <p:cNvSpPr/>
            <p:nvPr/>
          </p:nvSpPr>
          <p:spPr>
            <a:xfrm>
              <a:off x="5127082" y="582633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98" name="Freeform: Shape 2041">
              <a:extLst>
                <a:ext uri="{FF2B5EF4-FFF2-40B4-BE49-F238E27FC236}">
                  <a16:creationId xmlns:a16="http://schemas.microsoft.com/office/drawing/2014/main" id="{82C55052-5BFE-4E3D-BDB5-0CB97CBBB6B8}"/>
                </a:ext>
              </a:extLst>
            </p:cNvPr>
            <p:cNvSpPr/>
            <p:nvPr/>
          </p:nvSpPr>
          <p:spPr>
            <a:xfrm flipH="1">
              <a:off x="5218883" y="5908432"/>
              <a:ext cx="273588" cy="235851"/>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353535"/>
            </a:solidFill>
            <a:ln w="0"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Semilight"/>
                <a:ea typeface="Segoe UI" pitchFamily="34"/>
                <a:cs typeface="Segoe UI" pitchFamily="34"/>
              </a:endParaRPr>
            </a:p>
          </p:txBody>
        </p:sp>
      </p:grpSp>
      <p:grpSp>
        <p:nvGrpSpPr>
          <p:cNvPr id="99" name="Group 98">
            <a:extLst>
              <a:ext uri="{FF2B5EF4-FFF2-40B4-BE49-F238E27FC236}">
                <a16:creationId xmlns:a16="http://schemas.microsoft.com/office/drawing/2014/main" id="{19D6DD9A-3DBD-4231-BF3B-52325943DEE1}"/>
              </a:ext>
            </a:extLst>
          </p:cNvPr>
          <p:cNvGrpSpPr/>
          <p:nvPr/>
        </p:nvGrpSpPr>
        <p:grpSpPr>
          <a:xfrm>
            <a:off x="4786319" y="2415268"/>
            <a:ext cx="2556763" cy="1602958"/>
            <a:chOff x="4887885" y="2663200"/>
            <a:chExt cx="2660704" cy="1668125"/>
          </a:xfrm>
        </p:grpSpPr>
        <p:grpSp>
          <p:nvGrpSpPr>
            <p:cNvPr id="100" name="Group 99">
              <a:extLst>
                <a:ext uri="{FF2B5EF4-FFF2-40B4-BE49-F238E27FC236}">
                  <a16:creationId xmlns:a16="http://schemas.microsoft.com/office/drawing/2014/main" id="{972C636D-0A92-4AA9-9D77-C7D9655280BF}"/>
                </a:ext>
              </a:extLst>
            </p:cNvPr>
            <p:cNvGrpSpPr/>
            <p:nvPr/>
          </p:nvGrpSpPr>
          <p:grpSpPr>
            <a:xfrm>
              <a:off x="4887885" y="2663200"/>
              <a:ext cx="2660704" cy="1668125"/>
              <a:chOff x="4931021" y="2660526"/>
              <a:chExt cx="2660704" cy="1668125"/>
            </a:xfrm>
          </p:grpSpPr>
          <p:sp>
            <p:nvSpPr>
              <p:cNvPr id="102" name="Freeform 5">
                <a:extLst>
                  <a:ext uri="{FF2B5EF4-FFF2-40B4-BE49-F238E27FC236}">
                    <a16:creationId xmlns:a16="http://schemas.microsoft.com/office/drawing/2014/main" id="{6A507B1C-E17A-46CB-BA5B-28867352AAD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mn-ea"/>
                  <a:cs typeface="+mn-cs"/>
                </a:endParaRPr>
              </a:p>
            </p:txBody>
          </p:sp>
          <p:sp>
            <p:nvSpPr>
              <p:cNvPr id="103" name="Freeform 5">
                <a:extLst>
                  <a:ext uri="{FF2B5EF4-FFF2-40B4-BE49-F238E27FC236}">
                    <a16:creationId xmlns:a16="http://schemas.microsoft.com/office/drawing/2014/main" id="{8B825AF5-6D90-47C4-B283-E1C3ACD88CB0}"/>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mn-ea"/>
                  <a:cs typeface="+mn-cs"/>
                </a:endParaRPr>
              </a:p>
            </p:txBody>
          </p:sp>
        </p:grpSp>
        <p:sp>
          <p:nvSpPr>
            <p:cNvPr id="101" name="Freeform: Shape 1817">
              <a:extLst>
                <a:ext uri="{FF2B5EF4-FFF2-40B4-BE49-F238E27FC236}">
                  <a16:creationId xmlns:a16="http://schemas.microsoft.com/office/drawing/2014/main" id="{153648BD-B4C9-408A-A13D-A16D8EB43E39}"/>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Semilight"/>
                <a:ea typeface="Segoe UI" pitchFamily="34"/>
                <a:cs typeface="Segoe UI" pitchFamily="34"/>
              </a:endParaRPr>
            </a:p>
          </p:txBody>
        </p:sp>
      </p:grpSp>
      <p:sp>
        <p:nvSpPr>
          <p:cNvPr id="104" name="Rectangle 103">
            <a:extLst>
              <a:ext uri="{FF2B5EF4-FFF2-40B4-BE49-F238E27FC236}">
                <a16:creationId xmlns:a16="http://schemas.microsoft.com/office/drawing/2014/main" id="{42179F92-0A15-45F1-8179-997282FE9765}"/>
              </a:ext>
            </a:extLst>
          </p:cNvPr>
          <p:cNvSpPr/>
          <p:nvPr/>
        </p:nvSpPr>
        <p:spPr>
          <a:xfrm>
            <a:off x="4538109" y="2968855"/>
            <a:ext cx="3053344" cy="927088"/>
          </a:xfrm>
          <a:prstGeom prst="rect">
            <a:avLst/>
          </a:prstGeom>
          <a:ln>
            <a:noFill/>
          </a:ln>
        </p:spPr>
        <p:txBody>
          <a:bodyPr wrap="none">
            <a:prstTxWarp prst="textArchDown">
              <a:avLst/>
            </a:prstTxWarp>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30" b="0" i="0" u="none" strike="noStrike" kern="0" cap="none" spc="-28" normalizeH="0" baseline="0" noProof="0" dirty="0">
                <a:solidFill>
                  <a:sysClr val="windowText" lastClr="000000"/>
                </a:solidFill>
                <a:effectLst/>
                <a:uLnTx/>
                <a:uFillTx/>
                <a:latin typeface="Segoe UI Semibold" pitchFamily="34"/>
                <a:ea typeface="+mn-ea"/>
                <a:cs typeface="Segoe UI Semibold" pitchFamily="34"/>
              </a:rPr>
              <a:t>Is the center of security</a:t>
            </a:r>
            <a:endParaRPr kumimoji="0" lang="en-US" sz="1730" b="0" i="0" u="none" strike="noStrike" kern="1200" cap="none" spc="0" normalizeH="0" baseline="0" noProof="0" dirty="0">
              <a:solidFill>
                <a:sysClr val="windowText" lastClr="000000"/>
              </a:solidFill>
              <a:effectLst/>
              <a:uLnTx/>
              <a:uFillTx/>
              <a:latin typeface="Segoe UI"/>
              <a:ea typeface="+mn-ea"/>
            </a:endParaRPr>
          </a:p>
        </p:txBody>
      </p:sp>
      <p:sp>
        <p:nvSpPr>
          <p:cNvPr id="105" name="Rectangle 104">
            <a:extLst>
              <a:ext uri="{FF2B5EF4-FFF2-40B4-BE49-F238E27FC236}">
                <a16:creationId xmlns:a16="http://schemas.microsoft.com/office/drawing/2014/main" id="{10298DD3-0026-48CA-899F-12968B009B89}"/>
              </a:ext>
            </a:extLst>
          </p:cNvPr>
          <p:cNvSpPr/>
          <p:nvPr/>
        </p:nvSpPr>
        <p:spPr>
          <a:xfrm>
            <a:off x="5098549" y="3324599"/>
            <a:ext cx="1958761" cy="336759"/>
          </a:xfrm>
          <a:prstGeom prst="rect">
            <a:avLst/>
          </a:prstGeom>
          <a:ln>
            <a:noFill/>
          </a:ln>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a:solidFill>
                  <a:sysClr val="windowText" lastClr="000000"/>
                </a:solidFill>
                <a:effectLst/>
                <a:uLnTx/>
                <a:uFillTx/>
                <a:latin typeface="Segoe UI Semilight"/>
                <a:ea typeface="+mn-ea"/>
                <a:cs typeface="+mn-cs"/>
              </a:rPr>
              <a:t>Identity System</a:t>
            </a:r>
          </a:p>
        </p:txBody>
      </p:sp>
      <p:grpSp>
        <p:nvGrpSpPr>
          <p:cNvPr id="106" name="Group 105">
            <a:extLst>
              <a:ext uri="{FF2B5EF4-FFF2-40B4-BE49-F238E27FC236}">
                <a16:creationId xmlns:a16="http://schemas.microsoft.com/office/drawing/2014/main" id="{6450F030-712C-4E21-9C23-41BC47367DC3}"/>
              </a:ext>
            </a:extLst>
          </p:cNvPr>
          <p:cNvGrpSpPr/>
          <p:nvPr/>
        </p:nvGrpSpPr>
        <p:grpSpPr>
          <a:xfrm>
            <a:off x="7033232" y="5271339"/>
            <a:ext cx="483273" cy="483273"/>
            <a:chOff x="6848055" y="536379"/>
            <a:chExt cx="1143000" cy="1143000"/>
          </a:xfrm>
        </p:grpSpPr>
        <p:sp>
          <p:nvSpPr>
            <p:cNvPr id="107" name="Freeform 5">
              <a:extLst>
                <a:ext uri="{FF2B5EF4-FFF2-40B4-BE49-F238E27FC236}">
                  <a16:creationId xmlns:a16="http://schemas.microsoft.com/office/drawing/2014/main" id="{72F83BC1-0AD0-4713-B50D-93B74DF5DCC5}"/>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mn-ea"/>
                <a:cs typeface="+mn-cs"/>
              </a:endParaRPr>
            </a:p>
          </p:txBody>
        </p:sp>
        <p:pic>
          <p:nvPicPr>
            <p:cNvPr id="108" name="Picture 107" descr="A picture containing thing, object&#10;&#10;Description generated with high confidence">
              <a:extLst>
                <a:ext uri="{FF2B5EF4-FFF2-40B4-BE49-F238E27FC236}">
                  <a16:creationId xmlns:a16="http://schemas.microsoft.com/office/drawing/2014/main" id="{7462BB34-9293-4D03-8754-57120FD76DC4}"/>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6932934" y="1005432"/>
              <a:ext cx="973243" cy="204893"/>
            </a:xfrm>
            <a:prstGeom prst="rect">
              <a:avLst/>
            </a:prstGeom>
            <a:ln>
              <a:solidFill>
                <a:schemeClr val="accent1"/>
              </a:solidFill>
            </a:ln>
          </p:spPr>
        </p:pic>
      </p:grpSp>
      <p:grpSp>
        <p:nvGrpSpPr>
          <p:cNvPr id="109" name="Group 10">
            <a:extLst>
              <a:ext uri="{FF2B5EF4-FFF2-40B4-BE49-F238E27FC236}">
                <a16:creationId xmlns:a16="http://schemas.microsoft.com/office/drawing/2014/main" id="{86D7F1B7-F2E1-4F12-AB67-5191A02D6F4A}"/>
              </a:ext>
            </a:extLst>
          </p:cNvPr>
          <p:cNvGrpSpPr/>
          <p:nvPr/>
        </p:nvGrpSpPr>
        <p:grpSpPr>
          <a:xfrm>
            <a:off x="4903844" y="514436"/>
            <a:ext cx="486919" cy="486919"/>
            <a:chOff x="3221257" y="1462390"/>
            <a:chExt cx="1143000" cy="1143000"/>
          </a:xfrm>
        </p:grpSpPr>
        <p:sp>
          <p:nvSpPr>
            <p:cNvPr id="110" name="Freeform 5">
              <a:extLst>
                <a:ext uri="{FF2B5EF4-FFF2-40B4-BE49-F238E27FC236}">
                  <a16:creationId xmlns:a16="http://schemas.microsoft.com/office/drawing/2014/main" id="{CE20A269-58D5-4777-B666-D5D135F04812}"/>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mn-ea"/>
                <a:cs typeface="+mn-cs"/>
              </a:endParaRPr>
            </a:p>
          </p:txBody>
        </p:sp>
        <p:pic>
          <p:nvPicPr>
            <p:cNvPr id="111" name="Picture 3">
              <a:extLst>
                <a:ext uri="{FF2B5EF4-FFF2-40B4-BE49-F238E27FC236}">
                  <a16:creationId xmlns:a16="http://schemas.microsoft.com/office/drawing/2014/main" id="{EE20155C-4B2B-421F-969A-AC063ADEC0D4}"/>
                </a:ext>
              </a:extLst>
            </p:cNvPr>
            <p:cNvPicPr>
              <a:picLocks noChangeAspect="1"/>
            </p:cNvPicPr>
            <p:nvPr/>
          </p:nvPicPr>
          <p:blipFill>
            <a:blip r:embed="rId8"/>
            <a:srcRect l="8291" r="57762"/>
            <a:stretch>
              <a:fillRect/>
            </a:stretch>
          </p:blipFill>
          <p:spPr>
            <a:xfrm>
              <a:off x="3375123" y="1826230"/>
              <a:ext cx="835258" cy="415210"/>
            </a:xfrm>
            <a:prstGeom prst="rect">
              <a:avLst/>
            </a:prstGeom>
            <a:noFill/>
            <a:ln cap="flat">
              <a:solidFill>
                <a:schemeClr val="accent1"/>
              </a:solidFill>
            </a:ln>
          </p:spPr>
        </p:pic>
      </p:grpSp>
      <p:grpSp>
        <p:nvGrpSpPr>
          <p:cNvPr id="112" name="Group 11">
            <a:extLst>
              <a:ext uri="{FF2B5EF4-FFF2-40B4-BE49-F238E27FC236}">
                <a16:creationId xmlns:a16="http://schemas.microsoft.com/office/drawing/2014/main" id="{7DE3C22F-E777-42DD-ADFE-DFD897D2252F}"/>
              </a:ext>
            </a:extLst>
          </p:cNvPr>
          <p:cNvGrpSpPr/>
          <p:nvPr/>
        </p:nvGrpSpPr>
        <p:grpSpPr>
          <a:xfrm>
            <a:off x="1429644" y="2625032"/>
            <a:ext cx="486919" cy="486919"/>
            <a:chOff x="2298252" y="3149632"/>
            <a:chExt cx="1143000" cy="1143000"/>
          </a:xfrm>
        </p:grpSpPr>
        <p:sp>
          <p:nvSpPr>
            <p:cNvPr id="113" name="Freeform 5">
              <a:extLst>
                <a:ext uri="{FF2B5EF4-FFF2-40B4-BE49-F238E27FC236}">
                  <a16:creationId xmlns:a16="http://schemas.microsoft.com/office/drawing/2014/main" id="{9DD61E0B-6E60-4B00-B673-5B483DCDD832}"/>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mn-ea"/>
                <a:cs typeface="+mn-cs"/>
              </a:endParaRPr>
            </a:p>
          </p:txBody>
        </p:sp>
        <p:pic>
          <p:nvPicPr>
            <p:cNvPr id="114" name="Picture 9">
              <a:extLst>
                <a:ext uri="{FF2B5EF4-FFF2-40B4-BE49-F238E27FC236}">
                  <a16:creationId xmlns:a16="http://schemas.microsoft.com/office/drawing/2014/main" id="{C40C0691-E6DE-44F8-8FF9-AEFA2A08F9A5}"/>
                </a:ext>
              </a:extLst>
            </p:cNvPr>
            <p:cNvPicPr>
              <a:picLocks noChangeAspect="1"/>
            </p:cNvPicPr>
            <p:nvPr/>
          </p:nvPicPr>
          <p:blipFill>
            <a:blip r:embed="rId9"/>
            <a:stretch>
              <a:fillRect/>
            </a:stretch>
          </p:blipFill>
          <p:spPr>
            <a:xfrm>
              <a:off x="2592708" y="3455133"/>
              <a:ext cx="541370" cy="532007"/>
            </a:xfrm>
            <a:prstGeom prst="rect">
              <a:avLst/>
            </a:prstGeom>
            <a:noFill/>
            <a:ln cap="flat">
              <a:solidFill>
                <a:schemeClr val="accent1"/>
              </a:solidFill>
            </a:ln>
          </p:spPr>
        </p:pic>
      </p:grpSp>
      <p:grpSp>
        <p:nvGrpSpPr>
          <p:cNvPr id="115" name="Group 14">
            <a:extLst>
              <a:ext uri="{FF2B5EF4-FFF2-40B4-BE49-F238E27FC236}">
                <a16:creationId xmlns:a16="http://schemas.microsoft.com/office/drawing/2014/main" id="{CCD39AA0-6096-46D1-9304-6A6028D069A9}"/>
              </a:ext>
            </a:extLst>
          </p:cNvPr>
          <p:cNvGrpSpPr/>
          <p:nvPr/>
        </p:nvGrpSpPr>
        <p:grpSpPr>
          <a:xfrm>
            <a:off x="8266239" y="1015657"/>
            <a:ext cx="486919" cy="486919"/>
            <a:chOff x="8002956" y="1462390"/>
            <a:chExt cx="1143000" cy="1143000"/>
          </a:xfrm>
        </p:grpSpPr>
        <p:sp>
          <p:nvSpPr>
            <p:cNvPr id="116" name="Oval 218">
              <a:extLst>
                <a:ext uri="{FF2B5EF4-FFF2-40B4-BE49-F238E27FC236}">
                  <a16:creationId xmlns:a16="http://schemas.microsoft.com/office/drawing/2014/main" id="{59E543B7-E7B6-4202-BB71-5C732AD1AEAF}"/>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chemeClr val="accent1"/>
              </a:solid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117" name="Picture 12">
              <a:extLst>
                <a:ext uri="{FF2B5EF4-FFF2-40B4-BE49-F238E27FC236}">
                  <a16:creationId xmlns:a16="http://schemas.microsoft.com/office/drawing/2014/main" id="{2D7B4549-17EB-4F67-AEE7-4D8F8D7428EB}"/>
                </a:ext>
              </a:extLst>
            </p:cNvPr>
            <p:cNvPicPr>
              <a:picLocks noChangeAspect="1"/>
            </p:cNvPicPr>
            <p:nvPr/>
          </p:nvPicPr>
          <p:blipFill>
            <a:blip r:embed="rId10"/>
            <a:stretch>
              <a:fillRect/>
            </a:stretch>
          </p:blipFill>
          <p:spPr>
            <a:xfrm>
              <a:off x="8080900" y="1734552"/>
              <a:ext cx="974156" cy="649434"/>
            </a:xfrm>
            <a:prstGeom prst="rect">
              <a:avLst/>
            </a:prstGeom>
            <a:noFill/>
            <a:ln cap="flat">
              <a:solidFill>
                <a:schemeClr val="accent1"/>
              </a:solidFill>
            </a:ln>
          </p:spPr>
        </p:pic>
        <p:pic>
          <p:nvPicPr>
            <p:cNvPr id="118" name="Picture 13">
              <a:extLst>
                <a:ext uri="{FF2B5EF4-FFF2-40B4-BE49-F238E27FC236}">
                  <a16:creationId xmlns:a16="http://schemas.microsoft.com/office/drawing/2014/main" id="{BF1D0BCA-F805-4256-82C1-E156FC9F8AC3}"/>
                </a:ext>
              </a:extLst>
            </p:cNvPr>
            <p:cNvPicPr>
              <a:picLocks noChangeAspect="1"/>
            </p:cNvPicPr>
            <p:nvPr/>
          </p:nvPicPr>
          <p:blipFill>
            <a:blip r:embed="rId11">
              <a:duotone>
                <a:srgbClr val="0078D7">
                  <a:shade val="45000"/>
                  <a:satMod val="135000"/>
                </a:srgbClr>
                <a:prstClr val="white"/>
              </a:duotone>
              <a:extLst>
                <a:ext uri="{BEBA8EAE-BF5A-486C-A8C5-ECC9F3942E4B}">
                  <a14:imgProps xmlns:a14="http://schemas.microsoft.com/office/drawing/2010/main">
                    <a14:imgLayer r:embed="rId12">
                      <a14:imgEffect>
                        <a14:brightnessContrast bright="-40000" contrast="40000"/>
                      </a14:imgEffect>
                    </a14:imgLayer>
                  </a14:imgProps>
                </a:ext>
              </a:extLst>
            </a:blip>
            <a:stretch>
              <a:fillRect/>
            </a:stretch>
          </p:blipFill>
          <p:spPr>
            <a:xfrm>
              <a:off x="8206474" y="1940173"/>
              <a:ext cx="767236" cy="186309"/>
            </a:xfrm>
            <a:prstGeom prst="rect">
              <a:avLst/>
            </a:prstGeom>
            <a:noFill/>
            <a:ln cap="flat">
              <a:solidFill>
                <a:schemeClr val="accent1"/>
              </a:solidFill>
            </a:ln>
          </p:spPr>
        </p:pic>
      </p:grpSp>
      <p:grpSp>
        <p:nvGrpSpPr>
          <p:cNvPr id="119" name="Group 16">
            <a:extLst>
              <a:ext uri="{FF2B5EF4-FFF2-40B4-BE49-F238E27FC236}">
                <a16:creationId xmlns:a16="http://schemas.microsoft.com/office/drawing/2014/main" id="{5B516171-13F4-4F00-9237-5E7C52106E56}"/>
              </a:ext>
            </a:extLst>
          </p:cNvPr>
          <p:cNvGrpSpPr/>
          <p:nvPr/>
        </p:nvGrpSpPr>
        <p:grpSpPr>
          <a:xfrm>
            <a:off x="8772246" y="2423253"/>
            <a:ext cx="486919" cy="486919"/>
            <a:chOff x="9223936" y="3153884"/>
            <a:chExt cx="1143000" cy="1143000"/>
          </a:xfrm>
        </p:grpSpPr>
        <p:sp>
          <p:nvSpPr>
            <p:cNvPr id="120" name="Oval 213">
              <a:extLst>
                <a:ext uri="{FF2B5EF4-FFF2-40B4-BE49-F238E27FC236}">
                  <a16:creationId xmlns:a16="http://schemas.microsoft.com/office/drawing/2014/main" id="{A860D011-9123-4739-A056-5E1AF04CD261}"/>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no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121" name="Picture 15">
              <a:extLst>
                <a:ext uri="{FF2B5EF4-FFF2-40B4-BE49-F238E27FC236}">
                  <a16:creationId xmlns:a16="http://schemas.microsoft.com/office/drawing/2014/main" id="{470A9A67-2A78-4105-807A-21BB29C7C0CE}"/>
                </a:ext>
              </a:extLst>
            </p:cNvPr>
            <p:cNvPicPr>
              <a:picLocks noChangeAspect="1"/>
            </p:cNvPicPr>
            <p:nvPr/>
          </p:nvPicPr>
          <p:blipFill>
            <a:blip r:embed="rId13"/>
            <a:stretch>
              <a:fillRect/>
            </a:stretch>
          </p:blipFill>
          <p:spPr>
            <a:xfrm>
              <a:off x="9305684" y="3244821"/>
              <a:ext cx="966539" cy="966539"/>
            </a:xfrm>
            <a:prstGeom prst="rect">
              <a:avLst/>
            </a:prstGeom>
            <a:noFill/>
            <a:ln cap="flat">
              <a:noFill/>
            </a:ln>
          </p:spPr>
        </p:pic>
      </p:grpSp>
      <p:grpSp>
        <p:nvGrpSpPr>
          <p:cNvPr id="122" name="Group 18">
            <a:extLst>
              <a:ext uri="{FF2B5EF4-FFF2-40B4-BE49-F238E27FC236}">
                <a16:creationId xmlns:a16="http://schemas.microsoft.com/office/drawing/2014/main" id="{B4D82ABE-5B25-4DA5-ABAB-2D6D0C0A8197}"/>
              </a:ext>
            </a:extLst>
          </p:cNvPr>
          <p:cNvGrpSpPr/>
          <p:nvPr/>
        </p:nvGrpSpPr>
        <p:grpSpPr>
          <a:xfrm>
            <a:off x="8762234" y="3962705"/>
            <a:ext cx="486919" cy="486919"/>
            <a:chOff x="7996473" y="4632295"/>
            <a:chExt cx="1143000" cy="1143000"/>
          </a:xfrm>
        </p:grpSpPr>
        <p:sp>
          <p:nvSpPr>
            <p:cNvPr id="123" name="Oval 117">
              <a:extLst>
                <a:ext uri="{FF2B5EF4-FFF2-40B4-BE49-F238E27FC236}">
                  <a16:creationId xmlns:a16="http://schemas.microsoft.com/office/drawing/2014/main" id="{35B31B00-2B09-4107-8F05-7FBD78F7DD8A}"/>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noFill/>
              <a:prstDash val="solid"/>
            </a:ln>
          </p:spPr>
          <p:txBody>
            <a:bodyPr vert="horz" wrap="square" lIns="0" tIns="44811" rIns="0" bIns="44811" anchor="ctr" anchorCtr="1" compatLnSpc="1">
              <a:noAutofit/>
            </a:bodyPr>
            <a:lstStyle/>
            <a:p>
              <a:pPr marL="0" marR="0" lvl="0" indent="0" algn="ctr" defTabSz="89591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124" name="Picture 17">
              <a:extLst>
                <a:ext uri="{FF2B5EF4-FFF2-40B4-BE49-F238E27FC236}">
                  <a16:creationId xmlns:a16="http://schemas.microsoft.com/office/drawing/2014/main" id="{20DB18FD-00A1-4F24-A5C7-845467AD38C2}"/>
                </a:ext>
              </a:extLst>
            </p:cNvPr>
            <p:cNvPicPr>
              <a:picLocks noChangeAspect="1"/>
            </p:cNvPicPr>
            <p:nvPr/>
          </p:nvPicPr>
          <p:blipFill>
            <a:blip r:embed="rId14"/>
            <a:stretch>
              <a:fillRect/>
            </a:stretch>
          </p:blipFill>
          <p:spPr>
            <a:xfrm>
              <a:off x="8095384" y="4737012"/>
              <a:ext cx="945178" cy="945178"/>
            </a:xfrm>
            <a:prstGeom prst="rect">
              <a:avLst/>
            </a:prstGeom>
            <a:noFill/>
            <a:ln cap="flat">
              <a:noFill/>
            </a:ln>
          </p:spPr>
        </p:pic>
      </p:grpSp>
      <p:grpSp>
        <p:nvGrpSpPr>
          <p:cNvPr id="125" name="Group 124">
            <a:extLst>
              <a:ext uri="{FF2B5EF4-FFF2-40B4-BE49-F238E27FC236}">
                <a16:creationId xmlns:a16="http://schemas.microsoft.com/office/drawing/2014/main" id="{01B4D81C-5926-494D-90BC-BD22BFF5CC06}"/>
              </a:ext>
            </a:extLst>
          </p:cNvPr>
          <p:cNvGrpSpPr>
            <a:grpSpLocks noChangeAspect="1"/>
          </p:cNvGrpSpPr>
          <p:nvPr/>
        </p:nvGrpSpPr>
        <p:grpSpPr>
          <a:xfrm>
            <a:off x="9005692" y="3171981"/>
            <a:ext cx="483342" cy="483342"/>
            <a:chOff x="10401373" y="3933296"/>
            <a:chExt cx="501243" cy="501243"/>
          </a:xfrm>
        </p:grpSpPr>
        <p:sp>
          <p:nvSpPr>
            <p:cNvPr id="126" name="Oval 299">
              <a:extLst>
                <a:ext uri="{FF2B5EF4-FFF2-40B4-BE49-F238E27FC236}">
                  <a16:creationId xmlns:a16="http://schemas.microsoft.com/office/drawing/2014/main" id="{E6467E6B-9521-4244-9E0D-4301B07E95D1}"/>
                </a:ext>
              </a:extLst>
            </p:cNvPr>
            <p:cNvSpPr/>
            <p:nvPr/>
          </p:nvSpPr>
          <p:spPr>
            <a:xfrm>
              <a:off x="10401373" y="3933296"/>
              <a:ext cx="501243" cy="5012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3617A885-1D17-4254-A884-031069C8E332}"/>
                </a:ext>
              </a:extLst>
            </p:cNvPr>
            <p:cNvSpPr/>
            <p:nvPr/>
          </p:nvSpPr>
          <p:spPr>
            <a:xfrm>
              <a:off x="10477474" y="4073914"/>
              <a:ext cx="349049" cy="172024"/>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pic>
          <p:nvPicPr>
            <p:cNvPr id="128" name="Picture 5">
              <a:extLst>
                <a:ext uri="{FF2B5EF4-FFF2-40B4-BE49-F238E27FC236}">
                  <a16:creationId xmlns:a16="http://schemas.microsoft.com/office/drawing/2014/main" id="{63319ACF-F30D-4149-B218-891C7FBCE7F3}"/>
                </a:ext>
              </a:extLst>
            </p:cNvPr>
            <p:cNvPicPr>
              <a:picLocks noChangeAspect="1"/>
            </p:cNvPicPr>
            <p:nvPr/>
          </p:nvPicPr>
          <p:blipFill>
            <a:blip r:embed="rId15">
              <a:grayscl/>
            </a:blip>
            <a:stretch>
              <a:fillRect/>
            </a:stretch>
          </p:blipFill>
          <p:spPr>
            <a:xfrm>
              <a:off x="10465791" y="4062570"/>
              <a:ext cx="372407" cy="242694"/>
            </a:xfrm>
            <a:prstGeom prst="rect">
              <a:avLst/>
            </a:prstGeom>
            <a:noFill/>
            <a:ln cap="flat">
              <a:solidFill>
                <a:schemeClr val="accent1"/>
              </a:solidFill>
            </a:ln>
          </p:spPr>
        </p:pic>
      </p:grpSp>
      <p:grpSp>
        <p:nvGrpSpPr>
          <p:cNvPr id="129" name="Group 254">
            <a:extLst>
              <a:ext uri="{FF2B5EF4-FFF2-40B4-BE49-F238E27FC236}">
                <a16:creationId xmlns:a16="http://schemas.microsoft.com/office/drawing/2014/main" id="{31606771-A4D2-4589-83EE-134E5CE60529}"/>
              </a:ext>
            </a:extLst>
          </p:cNvPr>
          <p:cNvGrpSpPr>
            <a:grpSpLocks noChangeAspect="1"/>
          </p:cNvGrpSpPr>
          <p:nvPr/>
        </p:nvGrpSpPr>
        <p:grpSpPr>
          <a:xfrm>
            <a:off x="2973062" y="1562537"/>
            <a:ext cx="483342" cy="483342"/>
            <a:chOff x="3711385" y="1945952"/>
            <a:chExt cx="1143000" cy="1143000"/>
          </a:xfrm>
        </p:grpSpPr>
        <p:sp>
          <p:nvSpPr>
            <p:cNvPr id="130" name="Oval 255">
              <a:extLst>
                <a:ext uri="{FF2B5EF4-FFF2-40B4-BE49-F238E27FC236}">
                  <a16:creationId xmlns:a16="http://schemas.microsoft.com/office/drawing/2014/main" id="{9926903B-E85F-4B2D-BD4B-AC6C8FFC7561}"/>
                </a:ext>
              </a:extLst>
            </p:cNvPr>
            <p:cNvSpPr/>
            <p:nvPr/>
          </p:nvSpPr>
          <p:spPr>
            <a:xfrm>
              <a:off x="3711385" y="194595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131" name="Group 256">
              <a:extLst>
                <a:ext uri="{FF2B5EF4-FFF2-40B4-BE49-F238E27FC236}">
                  <a16:creationId xmlns:a16="http://schemas.microsoft.com/office/drawing/2014/main" id="{D7D0E1B1-D12E-404B-B449-49919EBC9687}"/>
                </a:ext>
              </a:extLst>
            </p:cNvPr>
            <p:cNvGrpSpPr/>
            <p:nvPr/>
          </p:nvGrpSpPr>
          <p:grpSpPr>
            <a:xfrm>
              <a:off x="4050956" y="2135288"/>
              <a:ext cx="444928" cy="764337"/>
              <a:chOff x="4050956" y="2135288"/>
              <a:chExt cx="444928" cy="764337"/>
            </a:xfrm>
          </p:grpSpPr>
          <p:grpSp>
            <p:nvGrpSpPr>
              <p:cNvPr id="132" name="Group 257">
                <a:extLst>
                  <a:ext uri="{FF2B5EF4-FFF2-40B4-BE49-F238E27FC236}">
                    <a16:creationId xmlns:a16="http://schemas.microsoft.com/office/drawing/2014/main" id="{DEE4EAA3-71A1-461B-A680-5CD180AD62EC}"/>
                  </a:ext>
                </a:extLst>
              </p:cNvPr>
              <p:cNvGrpSpPr/>
              <p:nvPr/>
            </p:nvGrpSpPr>
            <p:grpSpPr>
              <a:xfrm>
                <a:off x="4050956" y="2135288"/>
                <a:ext cx="444928" cy="764337"/>
                <a:chOff x="4050956" y="2135288"/>
                <a:chExt cx="444928" cy="764337"/>
              </a:xfrm>
            </p:grpSpPr>
            <p:sp>
              <p:nvSpPr>
                <p:cNvPr id="134" name="Freeform 10">
                  <a:extLst>
                    <a:ext uri="{FF2B5EF4-FFF2-40B4-BE49-F238E27FC236}">
                      <a16:creationId xmlns:a16="http://schemas.microsoft.com/office/drawing/2014/main" id="{4E29CF34-A3EB-46DE-A722-344685E0AD25}"/>
                    </a:ext>
                  </a:extLst>
                </p:cNvPr>
                <p:cNvSpPr/>
                <p:nvPr/>
              </p:nvSpPr>
              <p:spPr>
                <a:xfrm>
                  <a:off x="4050956" y="2135288"/>
                  <a:ext cx="444928" cy="764337"/>
                </a:xfrm>
                <a:custGeom>
                  <a:avLst/>
                  <a:gdLst>
                    <a:gd name="f0" fmla="val 10800000"/>
                    <a:gd name="f1" fmla="val 5400000"/>
                    <a:gd name="f2" fmla="val 180"/>
                    <a:gd name="f3" fmla="val w"/>
                    <a:gd name="f4" fmla="val h"/>
                    <a:gd name="f5" fmla="val 0"/>
                    <a:gd name="f6" fmla="val 184"/>
                    <a:gd name="f7" fmla="val 314"/>
                    <a:gd name="f8" fmla="val 172"/>
                    <a:gd name="f9" fmla="val 12"/>
                    <a:gd name="f10" fmla="val 6"/>
                    <a:gd name="f11" fmla="val 5"/>
                    <a:gd name="f12" fmla="val 302"/>
                    <a:gd name="f13" fmla="val 308"/>
                    <a:gd name="f14" fmla="val 178"/>
                    <a:gd name="f15" fmla="+- 0 0 -90"/>
                    <a:gd name="f16" fmla="*/ f3 1 184"/>
                    <a:gd name="f17" fmla="*/ f4 1 314"/>
                    <a:gd name="f18" fmla="val f5"/>
                    <a:gd name="f19" fmla="val f6"/>
                    <a:gd name="f20" fmla="val f7"/>
                    <a:gd name="f21" fmla="*/ f15 f0 1"/>
                    <a:gd name="f22" fmla="+- f20 0 f18"/>
                    <a:gd name="f23" fmla="+- f19 0 f18"/>
                    <a:gd name="f24" fmla="*/ f21 1 f2"/>
                    <a:gd name="f25" fmla="*/ f23 1 184"/>
                    <a:gd name="f26" fmla="*/ f22 1 314"/>
                    <a:gd name="f27" fmla="*/ 172 f23 1"/>
                    <a:gd name="f28" fmla="*/ 0 f22 1"/>
                    <a:gd name="f29" fmla="*/ 12 f23 1"/>
                    <a:gd name="f30" fmla="*/ 0 f23 1"/>
                    <a:gd name="f31" fmla="*/ 12 f22 1"/>
                    <a:gd name="f32" fmla="*/ 302 f22 1"/>
                    <a:gd name="f33" fmla="*/ 314 f22 1"/>
                    <a:gd name="f34" fmla="*/ 184 f23 1"/>
                    <a:gd name="f35" fmla="+- f24 0 f1"/>
                    <a:gd name="f36" fmla="*/ f27 1 184"/>
                    <a:gd name="f37" fmla="*/ f28 1 314"/>
                    <a:gd name="f38" fmla="*/ f29 1 184"/>
                    <a:gd name="f39" fmla="*/ f30 1 184"/>
                    <a:gd name="f40" fmla="*/ f31 1 314"/>
                    <a:gd name="f41" fmla="*/ f32 1 314"/>
                    <a:gd name="f42" fmla="*/ f33 1 314"/>
                    <a:gd name="f43" fmla="*/ f34 1 184"/>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84" h="314">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path>
                  </a:pathLst>
                </a:custGeom>
                <a:solidFill>
                  <a:srgbClr val="353535"/>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35" name="Rectangle 11">
                  <a:extLst>
                    <a:ext uri="{FF2B5EF4-FFF2-40B4-BE49-F238E27FC236}">
                      <a16:creationId xmlns:a16="http://schemas.microsoft.com/office/drawing/2014/main" id="{95C6A44E-DC13-41F4-97F7-6FACBA83CC1C}"/>
                    </a:ext>
                  </a:extLst>
                </p:cNvPr>
                <p:cNvSpPr/>
                <p:nvPr/>
              </p:nvSpPr>
              <p:spPr>
                <a:xfrm>
                  <a:off x="4094838" y="2179161"/>
                  <a:ext cx="357164" cy="601062"/>
                </a:xfrm>
                <a:prstGeom prst="rect">
                  <a:avLst/>
                </a:prstGeom>
                <a:solidFill>
                  <a:srgbClr val="FFFFFF"/>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36" name="Rectangle 12">
                  <a:extLst>
                    <a:ext uri="{FF2B5EF4-FFF2-40B4-BE49-F238E27FC236}">
                      <a16:creationId xmlns:a16="http://schemas.microsoft.com/office/drawing/2014/main" id="{958D2B46-7914-4FA4-B91E-AA66D5A6CA4C}"/>
                    </a:ext>
                  </a:extLst>
                </p:cNvPr>
                <p:cNvSpPr/>
                <p:nvPr/>
              </p:nvSpPr>
              <p:spPr>
                <a:xfrm>
                  <a:off x="4094838" y="2179161"/>
                  <a:ext cx="357164" cy="601062"/>
                </a:xfrm>
                <a:prstGeom prst="rect">
                  <a:avLst/>
                </a:pr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37" name="Freeform 13">
                  <a:extLst>
                    <a:ext uri="{FF2B5EF4-FFF2-40B4-BE49-F238E27FC236}">
                      <a16:creationId xmlns:a16="http://schemas.microsoft.com/office/drawing/2014/main" id="{3324A806-28E4-4165-A1A5-91893DE7A88B}"/>
                    </a:ext>
                  </a:extLst>
                </p:cNvPr>
                <p:cNvSpPr/>
                <p:nvPr/>
              </p:nvSpPr>
              <p:spPr>
                <a:xfrm>
                  <a:off x="4206075" y="2816964"/>
                  <a:ext cx="134700" cy="17346"/>
                </a:xfrm>
                <a:custGeom>
                  <a:avLst/>
                  <a:gdLst>
                    <a:gd name="f0" fmla="val 10800000"/>
                    <a:gd name="f1" fmla="val 5400000"/>
                    <a:gd name="f2" fmla="val 180"/>
                    <a:gd name="f3" fmla="val w"/>
                    <a:gd name="f4" fmla="val h"/>
                    <a:gd name="f5" fmla="val 0"/>
                    <a:gd name="f6" fmla="val 56"/>
                    <a:gd name="f7" fmla="val 7"/>
                    <a:gd name="f8" fmla="val 3"/>
                    <a:gd name="f9" fmla="val 5"/>
                    <a:gd name="f10" fmla="val 54"/>
                    <a:gd name="f11" fmla="val 52"/>
                    <a:gd name="f12" fmla="val 4"/>
                    <a:gd name="f13" fmla="val 2"/>
                    <a:gd name="f14" fmla="val 1"/>
                    <a:gd name="f15" fmla="+- 0 0 -90"/>
                    <a:gd name="f16" fmla="*/ f3 1 56"/>
                    <a:gd name="f17" fmla="*/ f4 1 7"/>
                    <a:gd name="f18" fmla="val f5"/>
                    <a:gd name="f19" fmla="val f6"/>
                    <a:gd name="f20" fmla="val f7"/>
                    <a:gd name="f21" fmla="*/ f15 f0 1"/>
                    <a:gd name="f22" fmla="+- f20 0 f18"/>
                    <a:gd name="f23" fmla="+- f19 0 f18"/>
                    <a:gd name="f24" fmla="*/ f21 1 f2"/>
                    <a:gd name="f25" fmla="*/ f23 1 56"/>
                    <a:gd name="f26" fmla="*/ f22 1 7"/>
                    <a:gd name="f27" fmla="*/ 56 f23 1"/>
                    <a:gd name="f28" fmla="*/ 3 f22 1"/>
                    <a:gd name="f29" fmla="*/ 52 f23 1"/>
                    <a:gd name="f30" fmla="*/ 7 f22 1"/>
                    <a:gd name="f31" fmla="*/ 4 f23 1"/>
                    <a:gd name="f32" fmla="*/ 0 f23 1"/>
                    <a:gd name="f33" fmla="*/ 0 f22 1"/>
                    <a:gd name="f34" fmla="+- f24 0 f1"/>
                    <a:gd name="f35" fmla="*/ f27 1 56"/>
                    <a:gd name="f36" fmla="*/ f28 1 7"/>
                    <a:gd name="f37" fmla="*/ f29 1 56"/>
                    <a:gd name="f38" fmla="*/ f30 1 7"/>
                    <a:gd name="f39" fmla="*/ f31 1 56"/>
                    <a:gd name="f40" fmla="*/ f32 1 56"/>
                    <a:gd name="f41" fmla="*/ f33 1 7"/>
                    <a:gd name="f42" fmla="*/ 0 1 f25"/>
                    <a:gd name="f43" fmla="*/ f19 1 f25"/>
                    <a:gd name="f44" fmla="*/ 0 1 f26"/>
                    <a:gd name="f45" fmla="*/ f20 1 f26"/>
                    <a:gd name="f46" fmla="*/ f35 1 f25"/>
                    <a:gd name="f47" fmla="*/ f36 1 f26"/>
                    <a:gd name="f48" fmla="*/ f37 1 f25"/>
                    <a:gd name="f49" fmla="*/ f38 1 f26"/>
                    <a:gd name="f50" fmla="*/ f39 1 f25"/>
                    <a:gd name="f51" fmla="*/ f40 1 f25"/>
                    <a:gd name="f52" fmla="*/ f41 1 f26"/>
                    <a:gd name="f53" fmla="*/ f42 f16 1"/>
                    <a:gd name="f54" fmla="*/ f43 f16 1"/>
                    <a:gd name="f55" fmla="*/ f45 f17 1"/>
                    <a:gd name="f56" fmla="*/ f44 f17 1"/>
                    <a:gd name="f57" fmla="*/ f46 f16 1"/>
                    <a:gd name="f58" fmla="*/ f47 f17 1"/>
                    <a:gd name="f59" fmla="*/ f48 f16 1"/>
                    <a:gd name="f60" fmla="*/ f49 f17 1"/>
                    <a:gd name="f61" fmla="*/ f50 f16 1"/>
                    <a:gd name="f62" fmla="*/ f51 f16 1"/>
                    <a:gd name="f63" fmla="*/ f52 f17 1"/>
                  </a:gdLst>
                  <a:ahLst/>
                  <a:cxnLst>
                    <a:cxn ang="3cd4">
                      <a:pos x="hc" y="t"/>
                    </a:cxn>
                    <a:cxn ang="0">
                      <a:pos x="r" y="vc"/>
                    </a:cxn>
                    <a:cxn ang="cd4">
                      <a:pos x="hc" y="b"/>
                    </a:cxn>
                    <a:cxn ang="cd2">
                      <a:pos x="l" y="vc"/>
                    </a:cxn>
                    <a:cxn ang="f34">
                      <a:pos x="f57" y="f58"/>
                    </a:cxn>
                    <a:cxn ang="f34">
                      <a:pos x="f59" y="f60"/>
                    </a:cxn>
                    <a:cxn ang="f34">
                      <a:pos x="f61" y="f60"/>
                    </a:cxn>
                    <a:cxn ang="f34">
                      <a:pos x="f62" y="f58"/>
                    </a:cxn>
                    <a:cxn ang="f34">
                      <a:pos x="f61" y="f63"/>
                    </a:cxn>
                    <a:cxn ang="f34">
                      <a:pos x="f59" y="f63"/>
                    </a:cxn>
                    <a:cxn ang="f34">
                      <a:pos x="f57" y="f58"/>
                    </a:cxn>
                  </a:cxnLst>
                  <a:rect l="f53" t="f56" r="f54" b="f55"/>
                  <a:pathLst>
                    <a:path w="56" h="7">
                      <a:moveTo>
                        <a:pt x="f6" y="f8"/>
                      </a:moveTo>
                      <a:cubicBezTo>
                        <a:pt x="f6" y="f9"/>
                        <a:pt x="f10" y="f7"/>
                        <a:pt x="f11" y="f7"/>
                      </a:cubicBezTo>
                      <a:cubicBezTo>
                        <a:pt x="f12" y="f7"/>
                        <a:pt x="f12" y="f7"/>
                        <a:pt x="f12" y="f7"/>
                      </a:cubicBezTo>
                      <a:cubicBezTo>
                        <a:pt x="f13" y="f7"/>
                        <a:pt x="f5" y="f9"/>
                        <a:pt x="f5" y="f8"/>
                      </a:cubicBezTo>
                      <a:cubicBezTo>
                        <a:pt x="f5" y="f14"/>
                        <a:pt x="f13" y="f5"/>
                        <a:pt x="f12" y="f5"/>
                      </a:cubicBezTo>
                      <a:cubicBezTo>
                        <a:pt x="f11" y="f5"/>
                        <a:pt x="f11" y="f5"/>
                        <a:pt x="f11" y="f5"/>
                      </a:cubicBezTo>
                      <a:cubicBezTo>
                        <a:pt x="f10" y="f5"/>
                        <a:pt x="f6" y="f14"/>
                        <a:pt x="f6" y="f8"/>
                      </a:cubicBezTo>
                      <a:close/>
                    </a:path>
                  </a:pathLst>
                </a:custGeom>
                <a:solidFill>
                  <a:srgbClr val="FFFFFF"/>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38" name="Freeform 15">
                  <a:extLst>
                    <a:ext uri="{FF2B5EF4-FFF2-40B4-BE49-F238E27FC236}">
                      <a16:creationId xmlns:a16="http://schemas.microsoft.com/office/drawing/2014/main" id="{4D457606-671A-4707-9207-8D5DD33583E5}"/>
                    </a:ext>
                  </a:extLst>
                </p:cNvPr>
                <p:cNvSpPr/>
                <p:nvPr/>
              </p:nvSpPr>
              <p:spPr>
                <a:xfrm>
                  <a:off x="4094838" y="2780224"/>
                  <a:ext cx="118378" cy="0"/>
                </a:xfrm>
                <a:custGeom>
                  <a:avLst/>
                  <a:gdLst>
                    <a:gd name="f0" fmla="val 10800000"/>
                    <a:gd name="f1" fmla="val 5400000"/>
                    <a:gd name="f2" fmla="val 180"/>
                    <a:gd name="f3" fmla="val w"/>
                    <a:gd name="f4" fmla="val h"/>
                    <a:gd name="f5" fmla="val 0"/>
                    <a:gd name="f6" fmla="val 118376"/>
                    <a:gd name="f7" fmla="+- 0 0 -90"/>
                    <a:gd name="f8" fmla="*/ f3 1 118376"/>
                    <a:gd name="f9" fmla="*/ f4 1 0"/>
                    <a:gd name="f10" fmla="val f5"/>
                    <a:gd name="f11" fmla="val f6"/>
                    <a:gd name="f12" fmla="*/ f7 f0 1"/>
                    <a:gd name="f13" fmla="+- f10 0 f10"/>
                    <a:gd name="f14" fmla="+- f11 0 f10"/>
                    <a:gd name="f15" fmla="*/ f12 1 f2"/>
                    <a:gd name="f16" fmla="*/ f14 1 118376"/>
                    <a:gd name="f17" fmla="*/ f13 1 0"/>
                    <a:gd name="f18" fmla="+- f15 0 f1"/>
                    <a:gd name="f19" fmla="*/ 118376 1 f16"/>
                    <a:gd name="f20" fmla="*/ 0 1 f17"/>
                    <a:gd name="f21" fmla="*/ 0 1 f16"/>
                    <a:gd name="f22" fmla="*/ 1 1 f17"/>
                    <a:gd name="f23" fmla="*/ f21 f8 1"/>
                    <a:gd name="f24" fmla="*/ f19 f8 1"/>
                    <a:gd name="f25" fmla="*/ f22 f9 1"/>
                    <a:gd name="f26" fmla="*/ f20 f9 1"/>
                  </a:gdLst>
                  <a:ahLst/>
                  <a:cxnLst>
                    <a:cxn ang="3cd4">
                      <a:pos x="hc" y="t"/>
                    </a:cxn>
                    <a:cxn ang="0">
                      <a:pos x="r" y="vc"/>
                    </a:cxn>
                    <a:cxn ang="cd4">
                      <a:pos x="hc" y="b"/>
                    </a:cxn>
                    <a:cxn ang="cd2">
                      <a:pos x="l" y="vc"/>
                    </a:cxn>
                    <a:cxn ang="f18">
                      <a:pos x="f24" y="f26"/>
                    </a:cxn>
                    <a:cxn ang="f18">
                      <a:pos x="f23" y="f26"/>
                    </a:cxn>
                    <a:cxn ang="f18">
                      <a:pos x="f23" y="f26"/>
                    </a:cxn>
                    <a:cxn ang="f18">
                      <a:pos x="f24" y="f26"/>
                    </a:cxn>
                  </a:cxnLst>
                  <a:rect l="f23" t="f26" r="f24" b="f25"/>
                  <a:pathLst>
                    <a:path w="118376">
                      <a:moveTo>
                        <a:pt x="f6" y="f5"/>
                      </a:moveTo>
                      <a:lnTo>
                        <a:pt x="f5" y="f5"/>
                      </a:lnTo>
                      <a:lnTo>
                        <a:pt x="f5" y="f5"/>
                      </a:lnTo>
                      <a:lnTo>
                        <a:pt x="f6" y="f5"/>
                      </a:lnTo>
                    </a:path>
                  </a:pathLst>
                </a:cu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39" name="Freeform 17">
                  <a:extLst>
                    <a:ext uri="{FF2B5EF4-FFF2-40B4-BE49-F238E27FC236}">
                      <a16:creationId xmlns:a16="http://schemas.microsoft.com/office/drawing/2014/main" id="{1444E19B-66A0-4EF1-889C-0C338F4D62C8}"/>
                    </a:ext>
                  </a:extLst>
                </p:cNvPr>
                <p:cNvSpPr/>
                <p:nvPr/>
              </p:nvSpPr>
              <p:spPr>
                <a:xfrm>
                  <a:off x="4094838" y="2179161"/>
                  <a:ext cx="210220" cy="601062"/>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grpSp>
          <p:pic>
            <p:nvPicPr>
              <p:cNvPr id="133" name="Picture 258">
                <a:extLst>
                  <a:ext uri="{FF2B5EF4-FFF2-40B4-BE49-F238E27FC236}">
                    <a16:creationId xmlns:a16="http://schemas.microsoft.com/office/drawing/2014/main" id="{5FA375CE-57C4-4139-92D9-6F07C279C37A}"/>
                  </a:ext>
                </a:extLst>
              </p:cNvPr>
              <p:cNvPicPr>
                <a:picLocks noChangeAspect="1"/>
              </p:cNvPicPr>
              <p:nvPr/>
            </p:nvPicPr>
            <p:blipFill>
              <a:blip r:embed="rId16">
                <a:grayscl/>
              </a:blip>
              <a:srcRect b="18759"/>
              <a:stretch>
                <a:fillRect/>
              </a:stretch>
            </p:blipFill>
            <p:spPr>
              <a:xfrm>
                <a:off x="4056013" y="2340333"/>
                <a:ext cx="432858" cy="327483"/>
              </a:xfrm>
              <a:prstGeom prst="rect">
                <a:avLst/>
              </a:prstGeom>
              <a:noFill/>
              <a:ln cap="flat">
                <a:solidFill>
                  <a:schemeClr val="accent1"/>
                </a:solidFill>
              </a:ln>
            </p:spPr>
          </p:pic>
        </p:grpSp>
      </p:grpSp>
      <p:grpSp>
        <p:nvGrpSpPr>
          <p:cNvPr id="140" name="Group 266">
            <a:extLst>
              <a:ext uri="{FF2B5EF4-FFF2-40B4-BE49-F238E27FC236}">
                <a16:creationId xmlns:a16="http://schemas.microsoft.com/office/drawing/2014/main" id="{EC35A5CF-FC68-4EDD-A887-797AA88FC70E}"/>
              </a:ext>
            </a:extLst>
          </p:cNvPr>
          <p:cNvGrpSpPr>
            <a:grpSpLocks noChangeAspect="1"/>
          </p:cNvGrpSpPr>
          <p:nvPr/>
        </p:nvGrpSpPr>
        <p:grpSpPr>
          <a:xfrm>
            <a:off x="2583331" y="3838032"/>
            <a:ext cx="483342" cy="483342"/>
            <a:chOff x="6755587" y="4099383"/>
            <a:chExt cx="1143000" cy="1143000"/>
          </a:xfrm>
        </p:grpSpPr>
        <p:sp>
          <p:nvSpPr>
            <p:cNvPr id="141" name="Oval 267">
              <a:extLst>
                <a:ext uri="{FF2B5EF4-FFF2-40B4-BE49-F238E27FC236}">
                  <a16:creationId xmlns:a16="http://schemas.microsoft.com/office/drawing/2014/main" id="{31EB9771-DE77-4D4C-9193-74048ACFB00E}"/>
                </a:ext>
              </a:extLst>
            </p:cNvPr>
            <p:cNvSpPr/>
            <p:nvPr/>
          </p:nvSpPr>
          <p:spPr>
            <a:xfrm>
              <a:off x="6755587"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142" name="Group 268">
              <a:extLst>
                <a:ext uri="{FF2B5EF4-FFF2-40B4-BE49-F238E27FC236}">
                  <a16:creationId xmlns:a16="http://schemas.microsoft.com/office/drawing/2014/main" id="{B3DE3C2B-0C0D-4BAB-89B9-B6E7A350DF8E}"/>
                </a:ext>
              </a:extLst>
            </p:cNvPr>
            <p:cNvGrpSpPr/>
            <p:nvPr/>
          </p:nvGrpSpPr>
          <p:grpSpPr>
            <a:xfrm>
              <a:off x="7050965" y="4295823"/>
              <a:ext cx="552251" cy="750100"/>
              <a:chOff x="7050965" y="4295823"/>
              <a:chExt cx="552251" cy="750100"/>
            </a:xfrm>
          </p:grpSpPr>
          <p:grpSp>
            <p:nvGrpSpPr>
              <p:cNvPr id="143" name="Group 269">
                <a:extLst>
                  <a:ext uri="{FF2B5EF4-FFF2-40B4-BE49-F238E27FC236}">
                    <a16:creationId xmlns:a16="http://schemas.microsoft.com/office/drawing/2014/main" id="{C7A8CED3-F3D3-4E12-8685-5E508CB5B81D}"/>
                  </a:ext>
                </a:extLst>
              </p:cNvPr>
              <p:cNvGrpSpPr/>
              <p:nvPr/>
            </p:nvGrpSpPr>
            <p:grpSpPr>
              <a:xfrm>
                <a:off x="7060887" y="4302343"/>
                <a:ext cx="531650" cy="702240"/>
                <a:chOff x="7060887" y="4302343"/>
                <a:chExt cx="531650" cy="702240"/>
              </a:xfrm>
            </p:grpSpPr>
            <p:sp>
              <p:nvSpPr>
                <p:cNvPr id="147" name="Rectangle 11">
                  <a:extLst>
                    <a:ext uri="{FF2B5EF4-FFF2-40B4-BE49-F238E27FC236}">
                      <a16:creationId xmlns:a16="http://schemas.microsoft.com/office/drawing/2014/main" id="{AB110FAE-B3E0-416B-AEE5-E22115086480}"/>
                    </a:ext>
                  </a:extLst>
                </p:cNvPr>
                <p:cNvSpPr/>
                <p:nvPr/>
              </p:nvSpPr>
              <p:spPr>
                <a:xfrm>
                  <a:off x="7060896" y="4302343"/>
                  <a:ext cx="531641" cy="702231"/>
                </a:xfrm>
                <a:prstGeom prst="rect">
                  <a:avLst/>
                </a:prstGeom>
                <a:solidFill>
                  <a:srgbClr val="FFFFFF"/>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48" name="Rectangle 12">
                  <a:extLst>
                    <a:ext uri="{FF2B5EF4-FFF2-40B4-BE49-F238E27FC236}">
                      <a16:creationId xmlns:a16="http://schemas.microsoft.com/office/drawing/2014/main" id="{A43A7EBC-7D9A-4F2B-8D5A-886FF11757EC}"/>
                    </a:ext>
                  </a:extLst>
                </p:cNvPr>
                <p:cNvSpPr/>
                <p:nvPr/>
              </p:nvSpPr>
              <p:spPr>
                <a:xfrm>
                  <a:off x="7060887" y="4302352"/>
                  <a:ext cx="531641" cy="702231"/>
                </a:xfrm>
                <a:prstGeom prst="rect">
                  <a:avLst/>
                </a:pr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49" name="Freeform 17">
                  <a:extLst>
                    <a:ext uri="{FF2B5EF4-FFF2-40B4-BE49-F238E27FC236}">
                      <a16:creationId xmlns:a16="http://schemas.microsoft.com/office/drawing/2014/main" id="{019BB5A0-7472-4DC2-B6F0-6A9E74CD453A}"/>
                    </a:ext>
                  </a:extLst>
                </p:cNvPr>
                <p:cNvSpPr/>
                <p:nvPr/>
              </p:nvSpPr>
              <p:spPr>
                <a:xfrm>
                  <a:off x="7060887" y="4302352"/>
                  <a:ext cx="312907" cy="702231"/>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grpSp>
          <p:sp>
            <p:nvSpPr>
              <p:cNvPr id="144" name="Freeform 9">
                <a:extLst>
                  <a:ext uri="{FF2B5EF4-FFF2-40B4-BE49-F238E27FC236}">
                    <a16:creationId xmlns:a16="http://schemas.microsoft.com/office/drawing/2014/main" id="{EDBD26FD-C32C-4E14-B1FB-DC05AD93B1CA}"/>
                  </a:ext>
                </a:extLst>
              </p:cNvPr>
              <p:cNvSpPr/>
              <p:nvPr/>
            </p:nvSpPr>
            <p:spPr>
              <a:xfrm flipH="1">
                <a:off x="7050965" y="4295823"/>
                <a:ext cx="552251" cy="750100"/>
              </a:xfrm>
              <a:custGeom>
                <a:avLst/>
                <a:gdLst>
                  <a:gd name="f0" fmla="val 10800000"/>
                  <a:gd name="f1" fmla="val 5400000"/>
                  <a:gd name="f2" fmla="val 180"/>
                  <a:gd name="f3" fmla="val w"/>
                  <a:gd name="f4" fmla="val h"/>
                  <a:gd name="f5" fmla="val 0"/>
                  <a:gd name="f6" fmla="val 133"/>
                  <a:gd name="f7" fmla="val 182"/>
                  <a:gd name="f8" fmla="val 124"/>
                  <a:gd name="f9" fmla="val 8"/>
                  <a:gd name="f10" fmla="val 3"/>
                  <a:gd name="f11" fmla="val 4"/>
                  <a:gd name="f12" fmla="val 173"/>
                  <a:gd name="f13" fmla="val 178"/>
                  <a:gd name="f14" fmla="val 129"/>
                  <a:gd name="f15" fmla="val 123"/>
                  <a:gd name="f16" fmla="val 160"/>
                  <a:gd name="f17" fmla="val 10"/>
                  <a:gd name="f18" fmla="+- 0 0 -90"/>
                  <a:gd name="f19" fmla="*/ f3 1 133"/>
                  <a:gd name="f20" fmla="*/ f4 1 182"/>
                  <a:gd name="f21" fmla="val f5"/>
                  <a:gd name="f22" fmla="val f6"/>
                  <a:gd name="f23" fmla="val f7"/>
                  <a:gd name="f24" fmla="*/ f18 f0 1"/>
                  <a:gd name="f25" fmla="+- f23 0 f21"/>
                  <a:gd name="f26" fmla="+- f22 0 f21"/>
                  <a:gd name="f27" fmla="*/ f24 1 f2"/>
                  <a:gd name="f28" fmla="*/ f26 1 133"/>
                  <a:gd name="f29" fmla="*/ f25 1 182"/>
                  <a:gd name="f30" fmla="*/ 124 f26 1"/>
                  <a:gd name="f31" fmla="*/ 0 f25 1"/>
                  <a:gd name="f32" fmla="*/ 8 f26 1"/>
                  <a:gd name="f33" fmla="*/ 0 f26 1"/>
                  <a:gd name="f34" fmla="*/ 8 f25 1"/>
                  <a:gd name="f35" fmla="*/ 173 f25 1"/>
                  <a:gd name="f36" fmla="*/ 182 f25 1"/>
                  <a:gd name="f37" fmla="*/ 133 f26 1"/>
                  <a:gd name="f38" fmla="*/ 123 f26 1"/>
                  <a:gd name="f39" fmla="*/ 160 f25 1"/>
                  <a:gd name="f40" fmla="*/ 10 f26 1"/>
                  <a:gd name="f41" fmla="*/ 10 f25 1"/>
                  <a:gd name="f42" fmla="+- f27 0 f1"/>
                  <a:gd name="f43" fmla="*/ f30 1 133"/>
                  <a:gd name="f44" fmla="*/ f31 1 182"/>
                  <a:gd name="f45" fmla="*/ f32 1 133"/>
                  <a:gd name="f46" fmla="*/ f33 1 133"/>
                  <a:gd name="f47" fmla="*/ f34 1 182"/>
                  <a:gd name="f48" fmla="*/ f35 1 182"/>
                  <a:gd name="f49" fmla="*/ f36 1 182"/>
                  <a:gd name="f50" fmla="*/ f37 1 133"/>
                  <a:gd name="f51" fmla="*/ f38 1 133"/>
                  <a:gd name="f52" fmla="*/ f39 1 182"/>
                  <a:gd name="f53" fmla="*/ f40 1 133"/>
                  <a:gd name="f54" fmla="*/ f41 1 182"/>
                  <a:gd name="f55" fmla="*/ 0 1 f28"/>
                  <a:gd name="f56" fmla="*/ f22 1 f28"/>
                  <a:gd name="f57" fmla="*/ 0 1 f29"/>
                  <a:gd name="f58" fmla="*/ f23 1 f29"/>
                  <a:gd name="f59" fmla="*/ f43 1 f28"/>
                  <a:gd name="f60" fmla="*/ f44 1 f29"/>
                  <a:gd name="f61" fmla="*/ f45 1 f28"/>
                  <a:gd name="f62" fmla="*/ f46 1 f28"/>
                  <a:gd name="f63" fmla="*/ f47 1 f29"/>
                  <a:gd name="f64" fmla="*/ f48 1 f29"/>
                  <a:gd name="f65" fmla="*/ f49 1 f29"/>
                  <a:gd name="f66" fmla="*/ f50 1 f28"/>
                  <a:gd name="f67" fmla="*/ f51 1 f28"/>
                  <a:gd name="f68" fmla="*/ f52 1 f29"/>
                  <a:gd name="f69" fmla="*/ f53 1 f28"/>
                  <a:gd name="f70" fmla="*/ f54 1 f29"/>
                  <a:gd name="f71" fmla="*/ f55 f19 1"/>
                  <a:gd name="f72" fmla="*/ f56 f19 1"/>
                  <a:gd name="f73" fmla="*/ f58 f20 1"/>
                  <a:gd name="f74" fmla="*/ f57 f20 1"/>
                  <a:gd name="f75" fmla="*/ f59 f19 1"/>
                  <a:gd name="f76" fmla="*/ f60 f20 1"/>
                  <a:gd name="f77" fmla="*/ f61 f19 1"/>
                  <a:gd name="f78" fmla="*/ f62 f19 1"/>
                  <a:gd name="f79" fmla="*/ f63 f20 1"/>
                  <a:gd name="f80" fmla="*/ f64 f20 1"/>
                  <a:gd name="f81" fmla="*/ f65 f20 1"/>
                  <a:gd name="f82" fmla="*/ f66 f19 1"/>
                  <a:gd name="f83" fmla="*/ f67 f19 1"/>
                  <a:gd name="f84" fmla="*/ f68 f20 1"/>
                  <a:gd name="f85" fmla="*/ f69 f19 1"/>
                  <a:gd name="f86" fmla="*/ f70 f20 1"/>
                </a:gdLst>
                <a:ahLst/>
                <a:cxnLst>
                  <a:cxn ang="3cd4">
                    <a:pos x="hc" y="t"/>
                  </a:cxn>
                  <a:cxn ang="0">
                    <a:pos x="r" y="vc"/>
                  </a:cxn>
                  <a:cxn ang="cd4">
                    <a:pos x="hc" y="b"/>
                  </a:cxn>
                  <a:cxn ang="cd2">
                    <a:pos x="l" y="vc"/>
                  </a:cxn>
                  <a:cxn ang="f42">
                    <a:pos x="f75" y="f76"/>
                  </a:cxn>
                  <a:cxn ang="f42">
                    <a:pos x="f77" y="f76"/>
                  </a:cxn>
                  <a:cxn ang="f42">
                    <a:pos x="f78" y="f79"/>
                  </a:cxn>
                  <a:cxn ang="f42">
                    <a:pos x="f78" y="f80"/>
                  </a:cxn>
                  <a:cxn ang="f42">
                    <a:pos x="f77" y="f81"/>
                  </a:cxn>
                  <a:cxn ang="f42">
                    <a:pos x="f75" y="f81"/>
                  </a:cxn>
                  <a:cxn ang="f42">
                    <a:pos x="f82" y="f80"/>
                  </a:cxn>
                  <a:cxn ang="f42">
                    <a:pos x="f82" y="f79"/>
                  </a:cxn>
                  <a:cxn ang="f42">
                    <a:pos x="f75" y="f76"/>
                  </a:cxn>
                  <a:cxn ang="f42">
                    <a:pos x="f83" y="f84"/>
                  </a:cxn>
                  <a:cxn ang="f42">
                    <a:pos x="f85" y="f84"/>
                  </a:cxn>
                  <a:cxn ang="f42">
                    <a:pos x="f85" y="f86"/>
                  </a:cxn>
                  <a:cxn ang="f42">
                    <a:pos x="f83" y="f86"/>
                  </a:cxn>
                  <a:cxn ang="f42">
                    <a:pos x="f83" y="f84"/>
                  </a:cxn>
                </a:cxnLst>
                <a:rect l="f71" t="f74" r="f72" b="f73"/>
                <a:pathLst>
                  <a:path w="133" h="182">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close/>
                    <a:moveTo>
                      <a:pt x="f15" y="f16"/>
                    </a:moveTo>
                    <a:cubicBezTo>
                      <a:pt x="f17" y="f16"/>
                      <a:pt x="f17" y="f16"/>
                      <a:pt x="f17" y="f16"/>
                    </a:cubicBezTo>
                    <a:cubicBezTo>
                      <a:pt x="f17" y="f17"/>
                      <a:pt x="f17" y="f17"/>
                      <a:pt x="f17" y="f17"/>
                    </a:cubicBezTo>
                    <a:cubicBezTo>
                      <a:pt x="f15" y="f17"/>
                      <a:pt x="f15" y="f17"/>
                      <a:pt x="f15" y="f17"/>
                    </a:cubicBezTo>
                    <a:lnTo>
                      <a:pt x="f15" y="f16"/>
                    </a:lnTo>
                    <a:close/>
                  </a:path>
                </a:pathLst>
              </a:custGeom>
              <a:solidFill>
                <a:srgbClr val="282828"/>
              </a:solidFill>
              <a:ln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a:ea typeface="Segoe UI" pitchFamily="34"/>
                  <a:cs typeface="Segoe UI" pitchFamily="34"/>
                </a:endParaRPr>
              </a:p>
            </p:txBody>
          </p:sp>
          <p:pic>
            <p:nvPicPr>
              <p:cNvPr id="145" name="Picture 271">
                <a:extLst>
                  <a:ext uri="{FF2B5EF4-FFF2-40B4-BE49-F238E27FC236}">
                    <a16:creationId xmlns:a16="http://schemas.microsoft.com/office/drawing/2014/main" id="{23EB498B-9DDE-4362-ABDB-806B769885B8}"/>
                  </a:ext>
                </a:extLst>
              </p:cNvPr>
              <p:cNvPicPr>
                <a:picLocks noChangeAspect="1"/>
              </p:cNvPicPr>
              <p:nvPr/>
            </p:nvPicPr>
            <p:blipFill>
              <a:blip r:embed="rId17"/>
              <a:stretch>
                <a:fillRect/>
              </a:stretch>
            </p:blipFill>
            <p:spPr>
              <a:xfrm>
                <a:off x="7195130" y="4450659"/>
                <a:ext cx="263914" cy="323917"/>
              </a:xfrm>
              <a:prstGeom prst="rect">
                <a:avLst/>
              </a:prstGeom>
              <a:noFill/>
              <a:ln cap="flat">
                <a:solidFill>
                  <a:schemeClr val="accent1"/>
                </a:solidFill>
              </a:ln>
            </p:spPr>
          </p:pic>
          <p:sp>
            <p:nvSpPr>
              <p:cNvPr id="146" name="Oval 272">
                <a:extLst>
                  <a:ext uri="{FF2B5EF4-FFF2-40B4-BE49-F238E27FC236}">
                    <a16:creationId xmlns:a16="http://schemas.microsoft.com/office/drawing/2014/main" id="{C8A89CE0-D6CE-460C-8E09-CA4D8842EE3F}"/>
                  </a:ext>
                </a:extLst>
              </p:cNvPr>
              <p:cNvSpPr/>
              <p:nvPr/>
            </p:nvSpPr>
            <p:spPr>
              <a:xfrm>
                <a:off x="7302855" y="4981934"/>
                <a:ext cx="48463" cy="484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Semilight"/>
                  <a:ea typeface="Segoe UI" pitchFamily="34"/>
                  <a:cs typeface="Segoe UI" pitchFamily="34"/>
                </a:endParaRPr>
              </a:p>
            </p:txBody>
          </p:sp>
        </p:grpSp>
      </p:grpSp>
      <p:grpSp>
        <p:nvGrpSpPr>
          <p:cNvPr id="150" name="Group 276">
            <a:extLst>
              <a:ext uri="{FF2B5EF4-FFF2-40B4-BE49-F238E27FC236}">
                <a16:creationId xmlns:a16="http://schemas.microsoft.com/office/drawing/2014/main" id="{887A5DE7-2AD2-4A3F-AA0E-BB15B7BD806A}"/>
              </a:ext>
            </a:extLst>
          </p:cNvPr>
          <p:cNvGrpSpPr>
            <a:grpSpLocks noChangeAspect="1"/>
          </p:cNvGrpSpPr>
          <p:nvPr/>
        </p:nvGrpSpPr>
        <p:grpSpPr>
          <a:xfrm>
            <a:off x="5667257" y="5202583"/>
            <a:ext cx="483342" cy="483342"/>
            <a:chOff x="4726112" y="4099383"/>
            <a:chExt cx="1143000" cy="1143000"/>
          </a:xfrm>
        </p:grpSpPr>
        <p:sp>
          <p:nvSpPr>
            <p:cNvPr id="151" name="Oval 277">
              <a:extLst>
                <a:ext uri="{FF2B5EF4-FFF2-40B4-BE49-F238E27FC236}">
                  <a16:creationId xmlns:a16="http://schemas.microsoft.com/office/drawing/2014/main" id="{7B122FA3-DD9D-47C0-A273-9DA24B10D575}"/>
                </a:ext>
              </a:extLst>
            </p:cNvPr>
            <p:cNvSpPr/>
            <p:nvPr/>
          </p:nvSpPr>
          <p:spPr>
            <a:xfrm>
              <a:off x="4726112"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152" name="Group 278">
              <a:extLst>
                <a:ext uri="{FF2B5EF4-FFF2-40B4-BE49-F238E27FC236}">
                  <a16:creationId xmlns:a16="http://schemas.microsoft.com/office/drawing/2014/main" id="{E9B46F5C-FC20-4BD0-BE10-A351E61C6EAB}"/>
                </a:ext>
              </a:extLst>
            </p:cNvPr>
            <p:cNvGrpSpPr/>
            <p:nvPr/>
          </p:nvGrpSpPr>
          <p:grpSpPr>
            <a:xfrm>
              <a:off x="4869335" y="4375166"/>
              <a:ext cx="843378" cy="541269"/>
              <a:chOff x="4869335" y="4375166"/>
              <a:chExt cx="843378" cy="541269"/>
            </a:xfrm>
          </p:grpSpPr>
          <p:sp>
            <p:nvSpPr>
              <p:cNvPr id="153" name="Freeform 7">
                <a:extLst>
                  <a:ext uri="{FF2B5EF4-FFF2-40B4-BE49-F238E27FC236}">
                    <a16:creationId xmlns:a16="http://schemas.microsoft.com/office/drawing/2014/main" id="{85644ADF-A285-43A5-A442-2F0F9BF9F627}"/>
                  </a:ext>
                </a:extLst>
              </p:cNvPr>
              <p:cNvSpPr/>
              <p:nvPr/>
            </p:nvSpPr>
            <p:spPr>
              <a:xfrm>
                <a:off x="4955956" y="4389522"/>
                <a:ext cx="666396"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grpSp>
            <p:nvGrpSpPr>
              <p:cNvPr id="154" name="Group 280">
                <a:extLst>
                  <a:ext uri="{FF2B5EF4-FFF2-40B4-BE49-F238E27FC236}">
                    <a16:creationId xmlns:a16="http://schemas.microsoft.com/office/drawing/2014/main" id="{37D98A00-0C21-4432-9352-429C9CA2CAB1}"/>
                  </a:ext>
                </a:extLst>
              </p:cNvPr>
              <p:cNvGrpSpPr/>
              <p:nvPr/>
            </p:nvGrpSpPr>
            <p:grpSpPr>
              <a:xfrm>
                <a:off x="4869335" y="4375166"/>
                <a:ext cx="843378" cy="541269"/>
                <a:chOff x="4869335" y="4375166"/>
                <a:chExt cx="843378" cy="541269"/>
              </a:xfrm>
            </p:grpSpPr>
            <p:sp>
              <p:nvSpPr>
                <p:cNvPr id="155" name="Freeform 40">
                  <a:extLst>
                    <a:ext uri="{FF2B5EF4-FFF2-40B4-BE49-F238E27FC236}">
                      <a16:creationId xmlns:a16="http://schemas.microsoft.com/office/drawing/2014/main" id="{5FC0AC7A-1244-412B-9CAC-B96B8A834CD5}"/>
                    </a:ext>
                  </a:extLst>
                </p:cNvPr>
                <p:cNvSpPr/>
                <p:nvPr/>
              </p:nvSpPr>
              <p:spPr>
                <a:xfrm flipH="1">
                  <a:off x="4869335" y="4375166"/>
                  <a:ext cx="843378" cy="541269"/>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353535"/>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156" name="Freeform 512">
                  <a:extLst>
                    <a:ext uri="{FF2B5EF4-FFF2-40B4-BE49-F238E27FC236}">
                      <a16:creationId xmlns:a16="http://schemas.microsoft.com/office/drawing/2014/main" id="{D2A08B24-00D9-455C-8CF9-A534020486CB}"/>
                    </a:ext>
                  </a:extLst>
                </p:cNvPr>
                <p:cNvSpPr/>
                <p:nvPr/>
              </p:nvSpPr>
              <p:spPr>
                <a:xfrm>
                  <a:off x="5170291" y="4498628"/>
                  <a:ext cx="241483" cy="240496"/>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A7A9AC"/>
                </a:solidFill>
                <a:ln cap="flat">
                  <a:solidFill>
                    <a:schemeClr val="accent1"/>
                  </a:solidFill>
                  <a:prstDash val="solid"/>
                </a:ln>
              </p:spPr>
              <p:txBody>
                <a:bodyPr vert="horz" wrap="square" lIns="87868" tIns="43933" rIns="87868" bIns="43933" anchor="t" anchorCtr="0" compatLnSpc="1">
                  <a:noAutofit/>
                </a:bodyPr>
                <a:lstStyle/>
                <a:p>
                  <a:pPr marL="0" marR="0" lvl="0" indent="0" algn="l" defTabSz="87855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mn-ea"/>
                    <a:cs typeface="+mn-cs"/>
                  </a:endParaRPr>
                </a:p>
              </p:txBody>
            </p:sp>
          </p:grpSp>
        </p:grpSp>
      </p:grpSp>
      <p:grpSp>
        <p:nvGrpSpPr>
          <p:cNvPr id="157" name="Group 7">
            <a:extLst>
              <a:ext uri="{FF2B5EF4-FFF2-40B4-BE49-F238E27FC236}">
                <a16:creationId xmlns:a16="http://schemas.microsoft.com/office/drawing/2014/main" id="{D32EED6F-F687-4F0B-BF31-9BAE7E75B930}"/>
              </a:ext>
            </a:extLst>
          </p:cNvPr>
          <p:cNvGrpSpPr/>
          <p:nvPr/>
        </p:nvGrpSpPr>
        <p:grpSpPr>
          <a:xfrm>
            <a:off x="2311226" y="2347207"/>
            <a:ext cx="483342" cy="483342"/>
            <a:chOff x="2696647" y="3621426"/>
            <a:chExt cx="1143000" cy="1143000"/>
          </a:xfrm>
        </p:grpSpPr>
        <p:sp>
          <p:nvSpPr>
            <p:cNvPr id="158" name="Oval 284">
              <a:extLst>
                <a:ext uri="{FF2B5EF4-FFF2-40B4-BE49-F238E27FC236}">
                  <a16:creationId xmlns:a16="http://schemas.microsoft.com/office/drawing/2014/main" id="{EB428BD3-7301-4702-9BAD-574BBB8C49C1}"/>
                </a:ext>
              </a:extLst>
            </p:cNvPr>
            <p:cNvSpPr/>
            <p:nvPr/>
          </p:nvSpPr>
          <p:spPr>
            <a:xfrm>
              <a:off x="2696647" y="3621426"/>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pic>
          <p:nvPicPr>
            <p:cNvPr id="159" name="Picture 6">
              <a:extLst>
                <a:ext uri="{FF2B5EF4-FFF2-40B4-BE49-F238E27FC236}">
                  <a16:creationId xmlns:a16="http://schemas.microsoft.com/office/drawing/2014/main" id="{9EBF80D9-FFA2-4C43-B2EE-921DF60F08EB}"/>
                </a:ext>
              </a:extLst>
            </p:cNvPr>
            <p:cNvPicPr>
              <a:picLocks noChangeAspect="1"/>
            </p:cNvPicPr>
            <p:nvPr/>
          </p:nvPicPr>
          <p:blipFill>
            <a:blip r:embed="rId18"/>
            <a:stretch>
              <a:fillRect/>
            </a:stretch>
          </p:blipFill>
          <p:spPr>
            <a:xfrm>
              <a:off x="3121597" y="3834618"/>
              <a:ext cx="289873" cy="717602"/>
            </a:xfrm>
            <a:prstGeom prst="rect">
              <a:avLst/>
            </a:prstGeom>
            <a:noFill/>
            <a:ln cap="flat">
              <a:solidFill>
                <a:schemeClr val="accent1"/>
              </a:solidFill>
            </a:ln>
          </p:spPr>
        </p:pic>
      </p:grpSp>
      <p:grpSp>
        <p:nvGrpSpPr>
          <p:cNvPr id="160" name="Group 245">
            <a:extLst>
              <a:ext uri="{FF2B5EF4-FFF2-40B4-BE49-F238E27FC236}">
                <a16:creationId xmlns:a16="http://schemas.microsoft.com/office/drawing/2014/main" id="{79920C7B-4D00-42FA-BC51-998A9DC8FE09}"/>
              </a:ext>
            </a:extLst>
          </p:cNvPr>
          <p:cNvGrpSpPr>
            <a:grpSpLocks noChangeAspect="1"/>
          </p:cNvGrpSpPr>
          <p:nvPr/>
        </p:nvGrpSpPr>
        <p:grpSpPr>
          <a:xfrm>
            <a:off x="5773721" y="803705"/>
            <a:ext cx="483342" cy="483342"/>
            <a:chOff x="5740850" y="1896602"/>
            <a:chExt cx="1143000" cy="1143000"/>
          </a:xfrm>
        </p:grpSpPr>
        <p:sp>
          <p:nvSpPr>
            <p:cNvPr id="161" name="Oval 246">
              <a:extLst>
                <a:ext uri="{FF2B5EF4-FFF2-40B4-BE49-F238E27FC236}">
                  <a16:creationId xmlns:a16="http://schemas.microsoft.com/office/drawing/2014/main" id="{136E3A8E-C736-4C7B-9079-9C40FFAF6640}"/>
                </a:ext>
              </a:extLst>
            </p:cNvPr>
            <p:cNvSpPr/>
            <p:nvPr/>
          </p:nvSpPr>
          <p:spPr>
            <a:xfrm>
              <a:off x="5740850" y="189660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162" name="Group 247">
              <a:extLst>
                <a:ext uri="{FF2B5EF4-FFF2-40B4-BE49-F238E27FC236}">
                  <a16:creationId xmlns:a16="http://schemas.microsoft.com/office/drawing/2014/main" id="{79EB7AD3-2332-4941-96BE-6222817F8CD5}"/>
                </a:ext>
              </a:extLst>
            </p:cNvPr>
            <p:cNvGrpSpPr/>
            <p:nvPr/>
          </p:nvGrpSpPr>
          <p:grpSpPr>
            <a:xfrm>
              <a:off x="6103007" y="2094844"/>
              <a:ext cx="418731" cy="746516"/>
              <a:chOff x="6103007" y="2094844"/>
              <a:chExt cx="418731" cy="746516"/>
            </a:xfrm>
          </p:grpSpPr>
          <p:grpSp>
            <p:nvGrpSpPr>
              <p:cNvPr id="163" name="Group 248">
                <a:extLst>
                  <a:ext uri="{FF2B5EF4-FFF2-40B4-BE49-F238E27FC236}">
                    <a16:creationId xmlns:a16="http://schemas.microsoft.com/office/drawing/2014/main" id="{7FF68F9C-2F95-4381-9D60-B7AB93889B40}"/>
                  </a:ext>
                </a:extLst>
              </p:cNvPr>
              <p:cNvGrpSpPr/>
              <p:nvPr/>
            </p:nvGrpSpPr>
            <p:grpSpPr>
              <a:xfrm>
                <a:off x="6128948" y="2156548"/>
                <a:ext cx="366811" cy="675229"/>
                <a:chOff x="6128948" y="2156548"/>
                <a:chExt cx="366811" cy="675229"/>
              </a:xfrm>
            </p:grpSpPr>
            <p:sp>
              <p:nvSpPr>
                <p:cNvPr id="166" name="Rectangle 11">
                  <a:extLst>
                    <a:ext uri="{FF2B5EF4-FFF2-40B4-BE49-F238E27FC236}">
                      <a16:creationId xmlns:a16="http://schemas.microsoft.com/office/drawing/2014/main" id="{D5F70580-5D79-4285-ACA3-6B79B49B5BBF}"/>
                    </a:ext>
                  </a:extLst>
                </p:cNvPr>
                <p:cNvSpPr/>
                <p:nvPr/>
              </p:nvSpPr>
              <p:spPr>
                <a:xfrm>
                  <a:off x="6128948" y="2167777"/>
                  <a:ext cx="366811" cy="664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67" name="Rectangle 12">
                  <a:extLst>
                    <a:ext uri="{FF2B5EF4-FFF2-40B4-BE49-F238E27FC236}">
                      <a16:creationId xmlns:a16="http://schemas.microsoft.com/office/drawing/2014/main" id="{C6F4E942-C44B-4B03-BE7B-E08917A5816A}"/>
                    </a:ext>
                  </a:extLst>
                </p:cNvPr>
                <p:cNvSpPr/>
                <p:nvPr/>
              </p:nvSpPr>
              <p:spPr>
                <a:xfrm>
                  <a:off x="6128948" y="2156548"/>
                  <a:ext cx="366811" cy="585508"/>
                </a:xfrm>
                <a:prstGeom prst="rect">
                  <a:avLst/>
                </a:pr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68" name="Freeform 17">
                  <a:extLst>
                    <a:ext uri="{FF2B5EF4-FFF2-40B4-BE49-F238E27FC236}">
                      <a16:creationId xmlns:a16="http://schemas.microsoft.com/office/drawing/2014/main" id="{1F4DDF11-FDA8-4518-A909-C9459A20FED4}"/>
                    </a:ext>
                  </a:extLst>
                </p:cNvPr>
                <p:cNvSpPr/>
                <p:nvPr/>
              </p:nvSpPr>
              <p:spPr>
                <a:xfrm>
                  <a:off x="6128948" y="2156548"/>
                  <a:ext cx="215889" cy="585508"/>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solidFill>
                    <a:schemeClr val="accent1"/>
                  </a:solidFill>
                  <a:prstDash val="solid"/>
                </a:ln>
              </p:spPr>
              <p:txBody>
                <a:bodyPr vert="horz" wrap="square" lIns="87858" tIns="43924" rIns="87858" bIns="43924" anchor="t" anchorCtr="0" compatLnSpc="1">
                  <a:noAutofit/>
                </a:bodyPr>
                <a:lstStyle/>
                <a:p>
                  <a:pPr marL="0" marR="0" lvl="0" indent="0" algn="l" defTabSz="89516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grpSp>
          <p:sp>
            <p:nvSpPr>
              <p:cNvPr id="164" name="Freeform 464">
                <a:extLst>
                  <a:ext uri="{FF2B5EF4-FFF2-40B4-BE49-F238E27FC236}">
                    <a16:creationId xmlns:a16="http://schemas.microsoft.com/office/drawing/2014/main" id="{5421B8CC-AC5B-4080-8AF0-860DBA78D769}"/>
                  </a:ext>
                </a:extLst>
              </p:cNvPr>
              <p:cNvSpPr/>
              <p:nvPr/>
            </p:nvSpPr>
            <p:spPr>
              <a:xfrm>
                <a:off x="6103007" y="2094844"/>
                <a:ext cx="418731" cy="746516"/>
              </a:xfrm>
              <a:custGeom>
                <a:avLst/>
                <a:gdLst>
                  <a:gd name="f0" fmla="val 10800000"/>
                  <a:gd name="f1" fmla="val 5400000"/>
                  <a:gd name="f2" fmla="val 180"/>
                  <a:gd name="f3" fmla="val w"/>
                  <a:gd name="f4" fmla="val h"/>
                  <a:gd name="f5" fmla="val 0"/>
                  <a:gd name="f6" fmla="val 869066"/>
                  <a:gd name="f7" fmla="val 1549372"/>
                  <a:gd name="f8" fmla="val 434533"/>
                  <a:gd name="f9" fmla="val 1384058"/>
                  <a:gd name="f10" fmla="val 399182"/>
                  <a:gd name="f11" fmla="val 370525"/>
                  <a:gd name="f12" fmla="val 1412715"/>
                  <a:gd name="f13" fmla="val 1448066"/>
                  <a:gd name="f14" fmla="val 1483417"/>
                  <a:gd name="f15" fmla="val 1512074"/>
                  <a:gd name="f16" fmla="val 469884"/>
                  <a:gd name="f17" fmla="val 498541"/>
                  <a:gd name="f18" fmla="val 81603"/>
                  <a:gd name="f19" fmla="val 251558"/>
                  <a:gd name="f20" fmla="val 1343379"/>
                  <a:gd name="f21" fmla="val 787464"/>
                  <a:gd name="f22" fmla="val 144847"/>
                  <a:gd name="f23" fmla="val 724219"/>
                  <a:gd name="f24" fmla="val 804216"/>
                  <a:gd name="f25" fmla="val 64850"/>
                  <a:gd name="f26" fmla="val 1404525"/>
                  <a:gd name="f27" fmla="val 1484522"/>
                  <a:gd name="f28" fmla="+- 0 0 -90"/>
                  <a:gd name="f29" fmla="*/ f3 1 869066"/>
                  <a:gd name="f30" fmla="*/ f4 1 1549372"/>
                  <a:gd name="f31" fmla="val f5"/>
                  <a:gd name="f32" fmla="val f6"/>
                  <a:gd name="f33" fmla="val f7"/>
                  <a:gd name="f34" fmla="*/ f28 f0 1"/>
                  <a:gd name="f35" fmla="+- f33 0 f31"/>
                  <a:gd name="f36" fmla="+- f32 0 f31"/>
                  <a:gd name="f37" fmla="*/ f34 1 f2"/>
                  <a:gd name="f38" fmla="*/ f36 1 869066"/>
                  <a:gd name="f39" fmla="*/ f35 1 1549372"/>
                  <a:gd name="f40" fmla="*/ 434533 f36 1"/>
                  <a:gd name="f41" fmla="*/ 1384058 f35 1"/>
                  <a:gd name="f42" fmla="*/ 370525 f36 1"/>
                  <a:gd name="f43" fmla="*/ 1448066 f35 1"/>
                  <a:gd name="f44" fmla="*/ 1512074 f35 1"/>
                  <a:gd name="f45" fmla="*/ 498541 f36 1"/>
                  <a:gd name="f46" fmla="*/ 81603 f36 1"/>
                  <a:gd name="f47" fmla="*/ 251558 f35 1"/>
                  <a:gd name="f48" fmla="*/ 1343379 f35 1"/>
                  <a:gd name="f49" fmla="*/ 787464 f36 1"/>
                  <a:gd name="f50" fmla="*/ 144847 f36 1"/>
                  <a:gd name="f51" fmla="*/ 0 f35 1"/>
                  <a:gd name="f52" fmla="*/ 724219 f36 1"/>
                  <a:gd name="f53" fmla="*/ 869066 f36 1"/>
                  <a:gd name="f54" fmla="*/ 144847 f35 1"/>
                  <a:gd name="f55" fmla="*/ 1404525 f35 1"/>
                  <a:gd name="f56" fmla="*/ 1549372 f35 1"/>
                  <a:gd name="f57" fmla="*/ 0 f36 1"/>
                  <a:gd name="f58" fmla="+- f37 0 f1"/>
                  <a:gd name="f59" fmla="*/ f40 1 869066"/>
                  <a:gd name="f60" fmla="*/ f41 1 1549372"/>
                  <a:gd name="f61" fmla="*/ f42 1 869066"/>
                  <a:gd name="f62" fmla="*/ f43 1 1549372"/>
                  <a:gd name="f63" fmla="*/ f44 1 1549372"/>
                  <a:gd name="f64" fmla="*/ f45 1 869066"/>
                  <a:gd name="f65" fmla="*/ f46 1 869066"/>
                  <a:gd name="f66" fmla="*/ f47 1 1549372"/>
                  <a:gd name="f67" fmla="*/ f48 1 1549372"/>
                  <a:gd name="f68" fmla="*/ f49 1 869066"/>
                  <a:gd name="f69" fmla="*/ f50 1 869066"/>
                  <a:gd name="f70" fmla="*/ f51 1 1549372"/>
                  <a:gd name="f71" fmla="*/ f52 1 869066"/>
                  <a:gd name="f72" fmla="*/ f53 1 869066"/>
                  <a:gd name="f73" fmla="*/ f54 1 1549372"/>
                  <a:gd name="f74" fmla="*/ f55 1 1549372"/>
                  <a:gd name="f75" fmla="*/ f56 1 1549372"/>
                  <a:gd name="f76" fmla="*/ f57 1 869066"/>
                  <a:gd name="f77" fmla="*/ f31 1 f38"/>
                  <a:gd name="f78" fmla="*/ f32 1 f38"/>
                  <a:gd name="f79" fmla="*/ f31 1 f39"/>
                  <a:gd name="f80" fmla="*/ f33 1 f39"/>
                  <a:gd name="f81" fmla="*/ f59 1 f38"/>
                  <a:gd name="f82" fmla="*/ f60 1 f39"/>
                  <a:gd name="f83" fmla="*/ f61 1 f38"/>
                  <a:gd name="f84" fmla="*/ f62 1 f39"/>
                  <a:gd name="f85" fmla="*/ f63 1 f39"/>
                  <a:gd name="f86" fmla="*/ f64 1 f38"/>
                  <a:gd name="f87" fmla="*/ f65 1 f38"/>
                  <a:gd name="f88" fmla="*/ f66 1 f39"/>
                  <a:gd name="f89" fmla="*/ f67 1 f39"/>
                  <a:gd name="f90" fmla="*/ f68 1 f38"/>
                  <a:gd name="f91" fmla="*/ f69 1 f38"/>
                  <a:gd name="f92" fmla="*/ f70 1 f39"/>
                  <a:gd name="f93" fmla="*/ f71 1 f38"/>
                  <a:gd name="f94" fmla="*/ f72 1 f38"/>
                  <a:gd name="f95" fmla="*/ f73 1 f39"/>
                  <a:gd name="f96" fmla="*/ f74 1 f39"/>
                  <a:gd name="f97" fmla="*/ f75 1 f39"/>
                  <a:gd name="f98" fmla="*/ f76 1 f38"/>
                  <a:gd name="f99" fmla="*/ f77 f29 1"/>
                  <a:gd name="f100" fmla="*/ f78 f29 1"/>
                  <a:gd name="f101" fmla="*/ f80 f30 1"/>
                  <a:gd name="f102" fmla="*/ f79 f30 1"/>
                  <a:gd name="f103" fmla="*/ f81 f29 1"/>
                  <a:gd name="f104" fmla="*/ f82 f30 1"/>
                  <a:gd name="f105" fmla="*/ f83 f29 1"/>
                  <a:gd name="f106" fmla="*/ f84 f30 1"/>
                  <a:gd name="f107" fmla="*/ f85 f30 1"/>
                  <a:gd name="f108" fmla="*/ f86 f29 1"/>
                  <a:gd name="f109" fmla="*/ f87 f29 1"/>
                  <a:gd name="f110" fmla="*/ f88 f30 1"/>
                  <a:gd name="f111" fmla="*/ f89 f30 1"/>
                  <a:gd name="f112" fmla="*/ f90 f29 1"/>
                  <a:gd name="f113" fmla="*/ f91 f29 1"/>
                  <a:gd name="f114" fmla="*/ f92 f30 1"/>
                  <a:gd name="f115" fmla="*/ f93 f29 1"/>
                  <a:gd name="f116" fmla="*/ f94 f29 1"/>
                  <a:gd name="f117" fmla="*/ f95 f30 1"/>
                  <a:gd name="f118" fmla="*/ f96 f30 1"/>
                  <a:gd name="f119" fmla="*/ f97 f30 1"/>
                  <a:gd name="f120" fmla="*/ f98 f29 1"/>
                </a:gdLst>
                <a:ahLst/>
                <a:cxnLst>
                  <a:cxn ang="3cd4">
                    <a:pos x="hc" y="t"/>
                  </a:cxn>
                  <a:cxn ang="0">
                    <a:pos x="r" y="vc"/>
                  </a:cxn>
                  <a:cxn ang="cd4">
                    <a:pos x="hc" y="b"/>
                  </a:cxn>
                  <a:cxn ang="cd2">
                    <a:pos x="l" y="vc"/>
                  </a:cxn>
                  <a:cxn ang="f58">
                    <a:pos x="f103" y="f104"/>
                  </a:cxn>
                  <a:cxn ang="f58">
                    <a:pos x="f105" y="f106"/>
                  </a:cxn>
                  <a:cxn ang="f58">
                    <a:pos x="f103" y="f107"/>
                  </a:cxn>
                  <a:cxn ang="f58">
                    <a:pos x="f108" y="f106"/>
                  </a:cxn>
                  <a:cxn ang="f58">
                    <a:pos x="f103" y="f104"/>
                  </a:cxn>
                  <a:cxn ang="f58">
                    <a:pos x="f109" y="f110"/>
                  </a:cxn>
                  <a:cxn ang="f58">
                    <a:pos x="f109" y="f111"/>
                  </a:cxn>
                  <a:cxn ang="f58">
                    <a:pos x="f112" y="f111"/>
                  </a:cxn>
                  <a:cxn ang="f58">
                    <a:pos x="f112" y="f110"/>
                  </a:cxn>
                  <a:cxn ang="f58">
                    <a:pos x="f113" y="f114"/>
                  </a:cxn>
                  <a:cxn ang="f58">
                    <a:pos x="f115" y="f114"/>
                  </a:cxn>
                  <a:cxn ang="f58">
                    <a:pos x="f116" y="f117"/>
                  </a:cxn>
                  <a:cxn ang="f58">
                    <a:pos x="f116" y="f118"/>
                  </a:cxn>
                  <a:cxn ang="f58">
                    <a:pos x="f115" y="f119"/>
                  </a:cxn>
                  <a:cxn ang="f58">
                    <a:pos x="f113" y="f119"/>
                  </a:cxn>
                  <a:cxn ang="f58">
                    <a:pos x="f120" y="f118"/>
                  </a:cxn>
                  <a:cxn ang="f58">
                    <a:pos x="f120" y="f117"/>
                  </a:cxn>
                  <a:cxn ang="f58">
                    <a:pos x="f113" y="f114"/>
                  </a:cxn>
                </a:cxnLst>
                <a:rect l="f99" t="f102" r="f100" b="f101"/>
                <a:pathLst>
                  <a:path w="869066" h="1549372">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lnTo>
                      <a:pt x="f18" y="f20"/>
                    </a:lnTo>
                    <a:lnTo>
                      <a:pt x="f21" y="f20"/>
                    </a:lnTo>
                    <a:lnTo>
                      <a:pt x="f21" y="f19"/>
                    </a:lnTo>
                    <a:close/>
                    <a:moveTo>
                      <a:pt x="f22" y="f5"/>
                    </a:moveTo>
                    <a:lnTo>
                      <a:pt x="f23" y="f5"/>
                    </a:lnTo>
                    <a:cubicBezTo>
                      <a:pt x="f24" y="f5"/>
                      <a:pt x="f6" y="f25"/>
                      <a:pt x="f6" y="f22"/>
                    </a:cubicBezTo>
                    <a:lnTo>
                      <a:pt x="f6" y="f26"/>
                    </a:lnTo>
                    <a:cubicBezTo>
                      <a:pt x="f6" y="f27"/>
                      <a:pt x="f24" y="f7"/>
                      <a:pt x="f23" y="f7"/>
                    </a:cubicBezTo>
                    <a:lnTo>
                      <a:pt x="f22" y="f7"/>
                    </a:lnTo>
                    <a:cubicBezTo>
                      <a:pt x="f25" y="f7"/>
                      <a:pt x="f5" y="f27"/>
                      <a:pt x="f5" y="f26"/>
                    </a:cubicBezTo>
                    <a:lnTo>
                      <a:pt x="f5" y="f22"/>
                    </a:lnTo>
                    <a:cubicBezTo>
                      <a:pt x="f5" y="f25"/>
                      <a:pt x="f25" y="f5"/>
                      <a:pt x="f22" y="f5"/>
                    </a:cubicBezTo>
                    <a:close/>
                  </a:path>
                </a:pathLst>
              </a:custGeom>
              <a:solidFill>
                <a:srgbClr val="353535"/>
              </a:solidFill>
              <a:ln cap="flat">
                <a:solidFill>
                  <a:schemeClr val="accent1"/>
                </a:solid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solidFill>
                    <a:sysClr val="windowText" lastClr="000000"/>
                  </a:solidFill>
                  <a:effectLst/>
                  <a:uLnTx/>
                  <a:uFillTx/>
                  <a:latin typeface="Segoe UI"/>
                  <a:ea typeface="Segoe UI" pitchFamily="34"/>
                  <a:cs typeface="Segoe UI" pitchFamily="34"/>
                </a:endParaRPr>
              </a:p>
            </p:txBody>
          </p:sp>
          <p:pic>
            <p:nvPicPr>
              <p:cNvPr id="165" name="Picture 250">
                <a:extLst>
                  <a:ext uri="{FF2B5EF4-FFF2-40B4-BE49-F238E27FC236}">
                    <a16:creationId xmlns:a16="http://schemas.microsoft.com/office/drawing/2014/main" id="{62372914-16F0-4CFF-A27B-F05F2D5CD499}"/>
                  </a:ext>
                </a:extLst>
              </p:cNvPr>
              <p:cNvPicPr>
                <a:picLocks noChangeAspect="1"/>
              </p:cNvPicPr>
              <p:nvPr/>
            </p:nvPicPr>
            <p:blipFill>
              <a:blip r:embed="rId17"/>
              <a:stretch>
                <a:fillRect/>
              </a:stretch>
            </p:blipFill>
            <p:spPr>
              <a:xfrm>
                <a:off x="6191658" y="2299844"/>
                <a:ext cx="241465" cy="296366"/>
              </a:xfrm>
              <a:prstGeom prst="rect">
                <a:avLst/>
              </a:prstGeom>
              <a:noFill/>
              <a:ln cap="flat">
                <a:solidFill>
                  <a:schemeClr val="accent1"/>
                </a:solidFill>
              </a:ln>
            </p:spPr>
          </p:pic>
        </p:grpSp>
      </p:grpSp>
      <p:grpSp>
        <p:nvGrpSpPr>
          <p:cNvPr id="169" name="Group 168">
            <a:extLst>
              <a:ext uri="{FF2B5EF4-FFF2-40B4-BE49-F238E27FC236}">
                <a16:creationId xmlns:a16="http://schemas.microsoft.com/office/drawing/2014/main" id="{A31011E3-F672-4679-B178-9882BFF2231D}"/>
              </a:ext>
            </a:extLst>
          </p:cNvPr>
          <p:cNvGrpSpPr>
            <a:grpSpLocks noChangeAspect="1"/>
          </p:cNvGrpSpPr>
          <p:nvPr/>
        </p:nvGrpSpPr>
        <p:grpSpPr>
          <a:xfrm>
            <a:off x="8148861" y="1749964"/>
            <a:ext cx="483342" cy="483342"/>
            <a:chOff x="7854865" y="1896830"/>
            <a:chExt cx="1143000" cy="1143000"/>
          </a:xfrm>
        </p:grpSpPr>
        <p:sp>
          <p:nvSpPr>
            <p:cNvPr id="170" name="Oval 287">
              <a:extLst>
                <a:ext uri="{FF2B5EF4-FFF2-40B4-BE49-F238E27FC236}">
                  <a16:creationId xmlns:a16="http://schemas.microsoft.com/office/drawing/2014/main" id="{D0EA0101-14AE-4691-BD06-3AE0E38B828A}"/>
                </a:ext>
              </a:extLst>
            </p:cNvPr>
            <p:cNvSpPr/>
            <p:nvPr/>
          </p:nvSpPr>
          <p:spPr>
            <a:xfrm>
              <a:off x="7854865" y="189683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solidFill>
                <a:schemeClr val="accent1"/>
              </a:solidFill>
              <a:prstDash val="solid"/>
            </a:ln>
          </p:spPr>
          <p:txBody>
            <a:bodyPr vert="horz" wrap="square" lIns="0" tIns="44811" rIns="0" bIns="44811" anchor="ctr" anchorCtr="1" compatLnSpc="1">
              <a:noAutofit/>
            </a:bodyPr>
            <a:lstStyle/>
            <a:p>
              <a:pPr marL="0" marR="0" lvl="0" indent="0" algn="ctr" defTabSz="89575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22" b="0" i="0" u="none" strike="noStrike" kern="0" cap="none" spc="0" normalizeH="0" baseline="0" noProof="0">
                <a:solidFill>
                  <a:sysClr val="windowText" lastClr="000000"/>
                </a:solidFill>
                <a:effectLst/>
                <a:uLnTx/>
                <a:uFillTx/>
                <a:latin typeface="Segoe UI Semilight"/>
                <a:ea typeface="+mn-ea"/>
                <a:cs typeface="+mn-cs"/>
              </a:endParaRPr>
            </a:p>
          </p:txBody>
        </p:sp>
        <p:sp>
          <p:nvSpPr>
            <p:cNvPr id="171" name="Freeform 5">
              <a:extLst>
                <a:ext uri="{FF2B5EF4-FFF2-40B4-BE49-F238E27FC236}">
                  <a16:creationId xmlns:a16="http://schemas.microsoft.com/office/drawing/2014/main" id="{7886033B-522E-40FA-B909-81915BE0F54E}"/>
                </a:ext>
              </a:extLst>
            </p:cNvPr>
            <p:cNvSpPr>
              <a:spLocks/>
            </p:cNvSpPr>
            <p:nvPr/>
          </p:nvSpPr>
          <p:spPr bwMode="auto">
            <a:xfrm>
              <a:off x="8635340" y="2357443"/>
              <a:ext cx="25339" cy="76022"/>
            </a:xfrm>
            <a:custGeom>
              <a:avLst/>
              <a:gdLst>
                <a:gd name="T0" fmla="*/ 0 w 37"/>
                <a:gd name="T1" fmla="*/ 109 h 110"/>
                <a:gd name="T2" fmla="*/ 0 w 37"/>
                <a:gd name="T3" fmla="*/ 109 h 110"/>
                <a:gd name="T4" fmla="*/ 26 w 37"/>
                <a:gd name="T5" fmla="*/ 109 h 110"/>
                <a:gd name="T6" fmla="*/ 26 w 37"/>
                <a:gd name="T7" fmla="*/ 0 h 110"/>
                <a:gd name="T8" fmla="*/ 0 w 37"/>
                <a:gd name="T9" fmla="*/ 0 h 110"/>
                <a:gd name="T10" fmla="*/ 0 w 37"/>
                <a:gd name="T11" fmla="*/ 109 h 110"/>
              </a:gdLst>
              <a:ahLst/>
              <a:cxnLst>
                <a:cxn ang="0">
                  <a:pos x="T0" y="T1"/>
                </a:cxn>
                <a:cxn ang="0">
                  <a:pos x="T2" y="T3"/>
                </a:cxn>
                <a:cxn ang="0">
                  <a:pos x="T4" y="T5"/>
                </a:cxn>
                <a:cxn ang="0">
                  <a:pos x="T6" y="T7"/>
                </a:cxn>
                <a:cxn ang="0">
                  <a:pos x="T8" y="T9"/>
                </a:cxn>
                <a:cxn ang="0">
                  <a:pos x="T10" y="T11"/>
                </a:cxn>
              </a:cxnLst>
              <a:rect l="0" t="0" r="r" b="b"/>
              <a:pathLst>
                <a:path w="37" h="110">
                  <a:moveTo>
                    <a:pt x="0" y="109"/>
                  </a:moveTo>
                  <a:lnTo>
                    <a:pt x="0" y="109"/>
                  </a:lnTo>
                  <a:cubicBezTo>
                    <a:pt x="9" y="110"/>
                    <a:pt x="18" y="110"/>
                    <a:pt x="26" y="109"/>
                  </a:cubicBezTo>
                  <a:cubicBezTo>
                    <a:pt x="30" y="74"/>
                    <a:pt x="37" y="35"/>
                    <a:pt x="26" y="0"/>
                  </a:cubicBezTo>
                  <a:lnTo>
                    <a:pt x="0" y="0"/>
                  </a:lnTo>
                  <a:lnTo>
                    <a:pt x="0" y="109"/>
                  </a:lnTo>
                  <a:close/>
                </a:path>
              </a:pathLst>
            </a:custGeom>
            <a:solidFill>
              <a:srgbClr val="353535"/>
            </a:solidFill>
            <a:ln w="0">
              <a:solidFill>
                <a:schemeClr val="accent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172" name="Freeform 6">
              <a:extLst>
                <a:ext uri="{FF2B5EF4-FFF2-40B4-BE49-F238E27FC236}">
                  <a16:creationId xmlns:a16="http://schemas.microsoft.com/office/drawing/2014/main" id="{78ECD3DA-28F9-43B4-9DE2-D78BB2C57A90}"/>
                </a:ext>
              </a:extLst>
            </p:cNvPr>
            <p:cNvSpPr>
              <a:spLocks/>
            </p:cNvSpPr>
            <p:nvPr/>
          </p:nvSpPr>
          <p:spPr bwMode="auto">
            <a:xfrm>
              <a:off x="8276957" y="2093182"/>
              <a:ext cx="275122" cy="141182"/>
            </a:xfrm>
            <a:custGeom>
              <a:avLst/>
              <a:gdLst>
                <a:gd name="T0" fmla="*/ 360 w 370"/>
                <a:gd name="T1" fmla="*/ 195 h 195"/>
                <a:gd name="T2" fmla="*/ 360 w 370"/>
                <a:gd name="T3" fmla="*/ 195 h 195"/>
                <a:gd name="T4" fmla="*/ 358 w 370"/>
                <a:gd name="T5" fmla="*/ 87 h 195"/>
                <a:gd name="T6" fmla="*/ 335 w 370"/>
                <a:gd name="T7" fmla="*/ 6 h 195"/>
                <a:gd name="T8" fmla="*/ 50 w 370"/>
                <a:gd name="T9" fmla="*/ 6 h 195"/>
                <a:gd name="T10" fmla="*/ 18 w 370"/>
                <a:gd name="T11" fmla="*/ 82 h 195"/>
                <a:gd name="T12" fmla="*/ 16 w 370"/>
                <a:gd name="T13" fmla="*/ 194 h 195"/>
                <a:gd name="T14" fmla="*/ 360 w 370"/>
                <a:gd name="T15" fmla="*/ 19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0" h="195">
                  <a:moveTo>
                    <a:pt x="360" y="195"/>
                  </a:moveTo>
                  <a:lnTo>
                    <a:pt x="360" y="195"/>
                  </a:lnTo>
                  <a:cubicBezTo>
                    <a:pt x="360" y="161"/>
                    <a:pt x="361" y="134"/>
                    <a:pt x="358" y="87"/>
                  </a:cubicBezTo>
                  <a:cubicBezTo>
                    <a:pt x="356" y="65"/>
                    <a:pt x="370" y="0"/>
                    <a:pt x="335" y="6"/>
                  </a:cubicBezTo>
                  <a:lnTo>
                    <a:pt x="50" y="6"/>
                  </a:lnTo>
                  <a:cubicBezTo>
                    <a:pt x="0" y="6"/>
                    <a:pt x="22" y="45"/>
                    <a:pt x="18" y="82"/>
                  </a:cubicBezTo>
                  <a:cubicBezTo>
                    <a:pt x="14" y="118"/>
                    <a:pt x="18" y="163"/>
                    <a:pt x="16" y="194"/>
                  </a:cubicBezTo>
                  <a:lnTo>
                    <a:pt x="360" y="195"/>
                  </a:lnTo>
                  <a:close/>
                </a:path>
              </a:pathLst>
            </a:custGeom>
            <a:solidFill>
              <a:srgbClr val="353535"/>
            </a:solidFill>
            <a:ln w="0">
              <a:solidFill>
                <a:schemeClr val="accent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173" name="Freeform 7">
              <a:extLst>
                <a:ext uri="{FF2B5EF4-FFF2-40B4-BE49-F238E27FC236}">
                  <a16:creationId xmlns:a16="http://schemas.microsoft.com/office/drawing/2014/main" id="{F9AB1B13-5F61-4A61-B83D-873BC8481D47}"/>
                </a:ext>
              </a:extLst>
            </p:cNvPr>
            <p:cNvSpPr>
              <a:spLocks/>
            </p:cNvSpPr>
            <p:nvPr/>
          </p:nvSpPr>
          <p:spPr bwMode="auto">
            <a:xfrm>
              <a:off x="8287818" y="2733926"/>
              <a:ext cx="267882" cy="130321"/>
            </a:xfrm>
            <a:custGeom>
              <a:avLst/>
              <a:gdLst>
                <a:gd name="T0" fmla="*/ 2 w 363"/>
                <a:gd name="T1" fmla="*/ 0 h 182"/>
                <a:gd name="T2" fmla="*/ 2 w 363"/>
                <a:gd name="T3" fmla="*/ 0 h 182"/>
                <a:gd name="T4" fmla="*/ 7 w 363"/>
                <a:gd name="T5" fmla="*/ 92 h 182"/>
                <a:gd name="T6" fmla="*/ 32 w 363"/>
                <a:gd name="T7" fmla="*/ 179 h 182"/>
                <a:gd name="T8" fmla="*/ 322 w 363"/>
                <a:gd name="T9" fmla="*/ 176 h 182"/>
                <a:gd name="T10" fmla="*/ 346 w 363"/>
                <a:gd name="T11" fmla="*/ 1 h 182"/>
                <a:gd name="T12" fmla="*/ 2 w 363"/>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363" h="182">
                  <a:moveTo>
                    <a:pt x="2" y="0"/>
                  </a:moveTo>
                  <a:lnTo>
                    <a:pt x="2" y="0"/>
                  </a:lnTo>
                  <a:cubicBezTo>
                    <a:pt x="6" y="32"/>
                    <a:pt x="7" y="57"/>
                    <a:pt x="7" y="92"/>
                  </a:cubicBezTo>
                  <a:cubicBezTo>
                    <a:pt x="7" y="121"/>
                    <a:pt x="0" y="172"/>
                    <a:pt x="32" y="179"/>
                  </a:cubicBezTo>
                  <a:lnTo>
                    <a:pt x="322" y="176"/>
                  </a:lnTo>
                  <a:cubicBezTo>
                    <a:pt x="363" y="182"/>
                    <a:pt x="339" y="29"/>
                    <a:pt x="346" y="1"/>
                  </a:cubicBezTo>
                  <a:lnTo>
                    <a:pt x="2" y="0"/>
                  </a:lnTo>
                  <a:close/>
                </a:path>
              </a:pathLst>
            </a:custGeom>
            <a:solidFill>
              <a:srgbClr val="353535"/>
            </a:solidFill>
            <a:ln w="0">
              <a:solidFill>
                <a:schemeClr val="accent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174" name="Rectangle: Rounded Corners 173">
              <a:extLst>
                <a:ext uri="{FF2B5EF4-FFF2-40B4-BE49-F238E27FC236}">
                  <a16:creationId xmlns:a16="http://schemas.microsoft.com/office/drawing/2014/main" id="{743C3E18-2C62-4A25-8789-45E9D0015700}"/>
                </a:ext>
              </a:extLst>
            </p:cNvPr>
            <p:cNvSpPr/>
            <p:nvPr/>
          </p:nvSpPr>
          <p:spPr bwMode="auto">
            <a:xfrm>
              <a:off x="8229600" y="2247900"/>
              <a:ext cx="387350" cy="457200"/>
            </a:xfrm>
            <a:prstGeom prst="roundRect">
              <a:avLst/>
            </a:prstGeom>
            <a:solidFill>
              <a:srgbClr val="FFFFFF"/>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solidFill>
                  <a:sysClr val="windowText" lastClr="000000"/>
                </a:solidFill>
                <a:effectLst/>
                <a:uLnTx/>
                <a:uFillTx/>
                <a:latin typeface="Segoe UI Semilight"/>
                <a:ea typeface="Segoe UI" pitchFamily="34" charset="0"/>
                <a:cs typeface="Segoe UI" pitchFamily="34" charset="0"/>
              </a:endParaRPr>
            </a:p>
          </p:txBody>
        </p:sp>
        <p:pic>
          <p:nvPicPr>
            <p:cNvPr id="175" name="Picture 199">
              <a:extLst>
                <a:ext uri="{FF2B5EF4-FFF2-40B4-BE49-F238E27FC236}">
                  <a16:creationId xmlns:a16="http://schemas.microsoft.com/office/drawing/2014/main" id="{EC313E81-4D84-4FEA-8E00-5455C374C3FA}"/>
                </a:ext>
              </a:extLst>
            </p:cNvPr>
            <p:cNvPicPr>
              <a:picLocks noChangeAspect="1"/>
            </p:cNvPicPr>
            <p:nvPr/>
          </p:nvPicPr>
          <p:blipFill>
            <a:blip r:embed="rId17"/>
            <a:stretch>
              <a:fillRect/>
            </a:stretch>
          </p:blipFill>
          <p:spPr>
            <a:xfrm>
              <a:off x="8319975" y="2365066"/>
              <a:ext cx="181416" cy="222665"/>
            </a:xfrm>
            <a:prstGeom prst="rect">
              <a:avLst/>
            </a:prstGeom>
            <a:noFill/>
            <a:ln cap="flat">
              <a:solidFill>
                <a:schemeClr val="accent1"/>
              </a:solidFill>
            </a:ln>
          </p:spPr>
        </p:pic>
        <p:sp>
          <p:nvSpPr>
            <p:cNvPr id="176" name="Freeform 8">
              <a:extLst>
                <a:ext uri="{FF2B5EF4-FFF2-40B4-BE49-F238E27FC236}">
                  <a16:creationId xmlns:a16="http://schemas.microsoft.com/office/drawing/2014/main" id="{3C958E92-FBA0-49B6-8304-AC74C7719F38}"/>
                </a:ext>
              </a:extLst>
            </p:cNvPr>
            <p:cNvSpPr>
              <a:spLocks noEditPoints="1"/>
            </p:cNvSpPr>
            <p:nvPr/>
          </p:nvSpPr>
          <p:spPr bwMode="auto">
            <a:xfrm>
              <a:off x="8208177" y="2241602"/>
              <a:ext cx="419923" cy="481465"/>
            </a:xfrm>
            <a:custGeom>
              <a:avLst/>
              <a:gdLst>
                <a:gd name="T0" fmla="*/ 450 w 569"/>
                <a:gd name="T1" fmla="*/ 643 h 669"/>
                <a:gd name="T2" fmla="*/ 450 w 569"/>
                <a:gd name="T3" fmla="*/ 643 h 669"/>
                <a:gd name="T4" fmla="*/ 110 w 569"/>
                <a:gd name="T5" fmla="*/ 647 h 669"/>
                <a:gd name="T6" fmla="*/ 109 w 569"/>
                <a:gd name="T7" fmla="*/ 647 h 669"/>
                <a:gd name="T8" fmla="*/ 46 w 569"/>
                <a:gd name="T9" fmla="*/ 614 h 669"/>
                <a:gd name="T10" fmla="*/ 20 w 569"/>
                <a:gd name="T11" fmla="*/ 546 h 669"/>
                <a:gd name="T12" fmla="*/ 21 w 569"/>
                <a:gd name="T13" fmla="*/ 110 h 669"/>
                <a:gd name="T14" fmla="*/ 129 w 569"/>
                <a:gd name="T15" fmla="*/ 23 h 669"/>
                <a:gd name="T16" fmla="*/ 470 w 569"/>
                <a:gd name="T17" fmla="*/ 25 h 669"/>
                <a:gd name="T18" fmla="*/ 523 w 569"/>
                <a:gd name="T19" fmla="*/ 52 h 669"/>
                <a:gd name="T20" fmla="*/ 543 w 569"/>
                <a:gd name="T21" fmla="*/ 114 h 669"/>
                <a:gd name="T22" fmla="*/ 543 w 569"/>
                <a:gd name="T23" fmla="*/ 535 h 669"/>
                <a:gd name="T24" fmla="*/ 450 w 569"/>
                <a:gd name="T25" fmla="*/ 643 h 669"/>
                <a:gd name="T26" fmla="*/ 539 w 569"/>
                <a:gd name="T27" fmla="*/ 42 h 669"/>
                <a:gd name="T28" fmla="*/ 539 w 569"/>
                <a:gd name="T29" fmla="*/ 42 h 669"/>
                <a:gd name="T30" fmla="*/ 456 w 569"/>
                <a:gd name="T31" fmla="*/ 5 h 669"/>
                <a:gd name="T32" fmla="*/ 155 w 569"/>
                <a:gd name="T33" fmla="*/ 2 h 669"/>
                <a:gd name="T34" fmla="*/ 49 w 569"/>
                <a:gd name="T35" fmla="*/ 30 h 669"/>
                <a:gd name="T36" fmla="*/ 1 w 569"/>
                <a:gd name="T37" fmla="*/ 122 h 669"/>
                <a:gd name="T38" fmla="*/ 0 w 569"/>
                <a:gd name="T39" fmla="*/ 538 h 669"/>
                <a:gd name="T40" fmla="*/ 10 w 569"/>
                <a:gd name="T41" fmla="*/ 588 h 669"/>
                <a:gd name="T42" fmla="*/ 36 w 569"/>
                <a:gd name="T43" fmla="*/ 630 h 669"/>
                <a:gd name="T44" fmla="*/ 76 w 569"/>
                <a:gd name="T45" fmla="*/ 662 h 669"/>
                <a:gd name="T46" fmla="*/ 129 w 569"/>
                <a:gd name="T47" fmla="*/ 669 h 669"/>
                <a:gd name="T48" fmla="*/ 449 w 569"/>
                <a:gd name="T49" fmla="*/ 662 h 669"/>
                <a:gd name="T50" fmla="*/ 566 w 569"/>
                <a:gd name="T51" fmla="*/ 547 h 669"/>
                <a:gd name="T52" fmla="*/ 566 w 569"/>
                <a:gd name="T53" fmla="*/ 123 h 669"/>
                <a:gd name="T54" fmla="*/ 539 w 569"/>
                <a:gd name="T55" fmla="*/ 4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9" h="669">
                  <a:moveTo>
                    <a:pt x="450" y="643"/>
                  </a:moveTo>
                  <a:lnTo>
                    <a:pt x="450" y="643"/>
                  </a:lnTo>
                  <a:lnTo>
                    <a:pt x="110" y="647"/>
                  </a:lnTo>
                  <a:lnTo>
                    <a:pt x="109" y="647"/>
                  </a:lnTo>
                  <a:cubicBezTo>
                    <a:pt x="90" y="647"/>
                    <a:pt x="57" y="627"/>
                    <a:pt x="46" y="614"/>
                  </a:cubicBezTo>
                  <a:cubicBezTo>
                    <a:pt x="29" y="595"/>
                    <a:pt x="20" y="570"/>
                    <a:pt x="20" y="546"/>
                  </a:cubicBezTo>
                  <a:lnTo>
                    <a:pt x="21" y="110"/>
                  </a:lnTo>
                  <a:cubicBezTo>
                    <a:pt x="24" y="71"/>
                    <a:pt x="79" y="18"/>
                    <a:pt x="129" y="23"/>
                  </a:cubicBezTo>
                  <a:lnTo>
                    <a:pt x="470" y="25"/>
                  </a:lnTo>
                  <a:cubicBezTo>
                    <a:pt x="489" y="27"/>
                    <a:pt x="509" y="37"/>
                    <a:pt x="523" y="52"/>
                  </a:cubicBezTo>
                  <a:cubicBezTo>
                    <a:pt x="536" y="66"/>
                    <a:pt x="543" y="89"/>
                    <a:pt x="543" y="114"/>
                  </a:cubicBezTo>
                  <a:lnTo>
                    <a:pt x="543" y="535"/>
                  </a:lnTo>
                  <a:cubicBezTo>
                    <a:pt x="543" y="578"/>
                    <a:pt x="504" y="642"/>
                    <a:pt x="450" y="643"/>
                  </a:cubicBezTo>
                  <a:close/>
                  <a:moveTo>
                    <a:pt x="539" y="42"/>
                  </a:moveTo>
                  <a:lnTo>
                    <a:pt x="539" y="42"/>
                  </a:lnTo>
                  <a:cubicBezTo>
                    <a:pt x="513" y="15"/>
                    <a:pt x="499" y="10"/>
                    <a:pt x="456" y="5"/>
                  </a:cubicBezTo>
                  <a:lnTo>
                    <a:pt x="155" y="2"/>
                  </a:lnTo>
                  <a:cubicBezTo>
                    <a:pt x="110" y="0"/>
                    <a:pt x="62" y="20"/>
                    <a:pt x="49" y="30"/>
                  </a:cubicBezTo>
                  <a:cubicBezTo>
                    <a:pt x="17" y="53"/>
                    <a:pt x="2" y="86"/>
                    <a:pt x="1" y="122"/>
                  </a:cubicBezTo>
                  <a:lnTo>
                    <a:pt x="0" y="538"/>
                  </a:lnTo>
                  <a:cubicBezTo>
                    <a:pt x="0" y="560"/>
                    <a:pt x="2" y="571"/>
                    <a:pt x="10" y="588"/>
                  </a:cubicBezTo>
                  <a:cubicBezTo>
                    <a:pt x="17" y="605"/>
                    <a:pt x="23" y="617"/>
                    <a:pt x="36" y="630"/>
                  </a:cubicBezTo>
                  <a:cubicBezTo>
                    <a:pt x="47" y="642"/>
                    <a:pt x="60" y="657"/>
                    <a:pt x="76" y="662"/>
                  </a:cubicBezTo>
                  <a:cubicBezTo>
                    <a:pt x="93" y="668"/>
                    <a:pt x="111" y="665"/>
                    <a:pt x="129" y="669"/>
                  </a:cubicBezTo>
                  <a:lnTo>
                    <a:pt x="449" y="662"/>
                  </a:lnTo>
                  <a:cubicBezTo>
                    <a:pt x="497" y="665"/>
                    <a:pt x="560" y="603"/>
                    <a:pt x="566" y="547"/>
                  </a:cubicBezTo>
                  <a:lnTo>
                    <a:pt x="566" y="123"/>
                  </a:lnTo>
                  <a:cubicBezTo>
                    <a:pt x="569" y="92"/>
                    <a:pt x="561" y="64"/>
                    <a:pt x="539" y="42"/>
                  </a:cubicBezTo>
                  <a:close/>
                </a:path>
              </a:pathLst>
            </a:custGeom>
            <a:solidFill>
              <a:srgbClr val="353535"/>
            </a:solidFill>
            <a:ln w="0">
              <a:solidFill>
                <a:schemeClr val="accent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sp>
        <p:nvSpPr>
          <p:cNvPr id="177" name="Dotted Circle">
            <a:extLst>
              <a:ext uri="{FF2B5EF4-FFF2-40B4-BE49-F238E27FC236}">
                <a16:creationId xmlns:a16="http://schemas.microsoft.com/office/drawing/2014/main" id="{46E45519-D3B6-4EAD-8253-8D399A41DB3F}"/>
              </a:ext>
            </a:extLst>
          </p:cNvPr>
          <p:cNvSpPr/>
          <p:nvPr/>
        </p:nvSpPr>
        <p:spPr>
          <a:xfrm>
            <a:off x="2871061" y="4957143"/>
            <a:ext cx="1505691" cy="1505691"/>
          </a:xfrm>
          <a:prstGeom prst="ellipse">
            <a:avLst/>
          </a:prstGeom>
          <a:solidFill>
            <a:srgbClr val="F2F2F2"/>
          </a:solidFill>
          <a:ln w="28575" cap="rnd">
            <a:solidFill>
              <a:schemeClr val="accent1"/>
            </a:solidFill>
            <a:custDash>
              <a:ds d="100000" sp="100000"/>
            </a:custDash>
          </a:ln>
        </p:spPr>
        <p:txBody>
          <a:bodyPr vert="horz" wrap="square" lIns="87868" tIns="43933" rIns="87868" bIns="43933" anchor="ctr"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endParaRPr kumimoji="0" lang="en-US" sz="1695" b="0" i="0" u="none" strike="noStrike" kern="0" cap="none" spc="0" normalizeH="0" baseline="0" noProof="0">
              <a:solidFill>
                <a:sysClr val="windowText" lastClr="000000"/>
              </a:solidFill>
              <a:effectLst/>
              <a:uLnTx/>
              <a:uFillTx/>
              <a:latin typeface="Segoe UI Semilight"/>
              <a:ea typeface="+mn-ea"/>
              <a:cs typeface="+mn-cs"/>
            </a:endParaRPr>
          </a:p>
        </p:txBody>
      </p:sp>
      <p:grpSp>
        <p:nvGrpSpPr>
          <p:cNvPr id="178" name="On-Premises Building">
            <a:extLst>
              <a:ext uri="{FF2B5EF4-FFF2-40B4-BE49-F238E27FC236}">
                <a16:creationId xmlns:a16="http://schemas.microsoft.com/office/drawing/2014/main" id="{4E255ED2-ACA0-4818-ACE3-FE4B2D06A8A2}"/>
              </a:ext>
            </a:extLst>
          </p:cNvPr>
          <p:cNvGrpSpPr/>
          <p:nvPr/>
        </p:nvGrpSpPr>
        <p:grpSpPr>
          <a:xfrm>
            <a:off x="2226973" y="5252388"/>
            <a:ext cx="696280" cy="989253"/>
            <a:chOff x="4410437" y="5171160"/>
            <a:chExt cx="871461" cy="1238332"/>
          </a:xfrm>
        </p:grpSpPr>
        <p:sp>
          <p:nvSpPr>
            <p:cNvPr id="179" name="Freeform 12">
              <a:extLst>
                <a:ext uri="{FF2B5EF4-FFF2-40B4-BE49-F238E27FC236}">
                  <a16:creationId xmlns:a16="http://schemas.microsoft.com/office/drawing/2014/main" id="{9FBB7D6A-2C91-4D3E-B449-E2718D781794}"/>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0" name="Rectangle 14">
              <a:extLst>
                <a:ext uri="{FF2B5EF4-FFF2-40B4-BE49-F238E27FC236}">
                  <a16:creationId xmlns:a16="http://schemas.microsoft.com/office/drawing/2014/main" id="{79FF4A3B-E8B4-4A4A-B0B0-65A955AE635B}"/>
                </a:ext>
              </a:extLst>
            </p:cNvPr>
            <p:cNvSpPr>
              <a:spLocks noChangeArrowheads="1"/>
            </p:cNvSpPr>
            <p:nvPr/>
          </p:nvSpPr>
          <p:spPr bwMode="auto">
            <a:xfrm>
              <a:off x="4741878" y="5239734"/>
              <a:ext cx="540020" cy="1169758"/>
            </a:xfrm>
            <a:prstGeom prst="rect">
              <a:avLst/>
            </a:prstGeom>
            <a:solidFill>
              <a:srgbClr val="868686"/>
            </a:solidFill>
            <a:ln cap="flat">
              <a:solidFill>
                <a:schemeClr val="accent1"/>
              </a:solidFill>
              <a:prstDash val="solid"/>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81" name="Rectangle 15">
              <a:extLst>
                <a:ext uri="{FF2B5EF4-FFF2-40B4-BE49-F238E27FC236}">
                  <a16:creationId xmlns:a16="http://schemas.microsoft.com/office/drawing/2014/main" id="{CCCA1163-C04D-4E53-A921-1CA34FEA15B5}"/>
                </a:ext>
              </a:extLst>
            </p:cNvPr>
            <p:cNvSpPr>
              <a:spLocks noChangeArrowheads="1"/>
            </p:cNvSpPr>
            <p:nvPr/>
          </p:nvSpPr>
          <p:spPr bwMode="auto">
            <a:xfrm>
              <a:off x="4741878" y="5239734"/>
              <a:ext cx="540020" cy="1169758"/>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2" name="Rectangle 16">
              <a:extLst>
                <a:ext uri="{FF2B5EF4-FFF2-40B4-BE49-F238E27FC236}">
                  <a16:creationId xmlns:a16="http://schemas.microsoft.com/office/drawing/2014/main" id="{5D9469DF-F97D-43DF-89B5-C6236906F9D5}"/>
                </a:ext>
              </a:extLst>
            </p:cNvPr>
            <p:cNvSpPr>
              <a:spLocks noChangeArrowheads="1"/>
            </p:cNvSpPr>
            <p:nvPr/>
          </p:nvSpPr>
          <p:spPr bwMode="auto">
            <a:xfrm>
              <a:off x="4796166" y="5796326"/>
              <a:ext cx="434302"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3" name="Rectangle 17">
              <a:extLst>
                <a:ext uri="{FF2B5EF4-FFF2-40B4-BE49-F238E27FC236}">
                  <a16:creationId xmlns:a16="http://schemas.microsoft.com/office/drawing/2014/main" id="{CCD5AD1C-F6AD-49A8-B30F-6208B8153E6E}"/>
                </a:ext>
              </a:extLst>
            </p:cNvPr>
            <p:cNvSpPr>
              <a:spLocks noChangeArrowheads="1"/>
            </p:cNvSpPr>
            <p:nvPr/>
          </p:nvSpPr>
          <p:spPr bwMode="auto">
            <a:xfrm>
              <a:off x="4796166" y="5796326"/>
              <a:ext cx="434302" cy="70289"/>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4" name="Rectangle 18">
              <a:extLst>
                <a:ext uri="{FF2B5EF4-FFF2-40B4-BE49-F238E27FC236}">
                  <a16:creationId xmlns:a16="http://schemas.microsoft.com/office/drawing/2014/main" id="{1235C954-AB0D-47D5-819B-D8D3094D5896}"/>
                </a:ext>
              </a:extLst>
            </p:cNvPr>
            <p:cNvSpPr>
              <a:spLocks noChangeArrowheads="1"/>
            </p:cNvSpPr>
            <p:nvPr/>
          </p:nvSpPr>
          <p:spPr bwMode="auto">
            <a:xfrm>
              <a:off x="4796166" y="5918045"/>
              <a:ext cx="434302" cy="69146"/>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5" name="Rectangle 19">
              <a:extLst>
                <a:ext uri="{FF2B5EF4-FFF2-40B4-BE49-F238E27FC236}">
                  <a16:creationId xmlns:a16="http://schemas.microsoft.com/office/drawing/2014/main" id="{B6DDFE0B-89F7-4F64-B693-8EAAD18F2741}"/>
                </a:ext>
              </a:extLst>
            </p:cNvPr>
            <p:cNvSpPr>
              <a:spLocks noChangeArrowheads="1"/>
            </p:cNvSpPr>
            <p:nvPr/>
          </p:nvSpPr>
          <p:spPr bwMode="auto">
            <a:xfrm>
              <a:off x="4796166" y="5918045"/>
              <a:ext cx="434302" cy="69146"/>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6" name="Rectangle 20">
              <a:extLst>
                <a:ext uri="{FF2B5EF4-FFF2-40B4-BE49-F238E27FC236}">
                  <a16:creationId xmlns:a16="http://schemas.microsoft.com/office/drawing/2014/main" id="{21F75A9D-719B-4AC3-AD1C-57D8220D1412}"/>
                </a:ext>
              </a:extLst>
            </p:cNvPr>
            <p:cNvSpPr>
              <a:spLocks noChangeArrowheads="1"/>
            </p:cNvSpPr>
            <p:nvPr/>
          </p:nvSpPr>
          <p:spPr bwMode="auto">
            <a:xfrm>
              <a:off x="4796166" y="6038621"/>
              <a:ext cx="434302"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7" name="Rectangle 21">
              <a:extLst>
                <a:ext uri="{FF2B5EF4-FFF2-40B4-BE49-F238E27FC236}">
                  <a16:creationId xmlns:a16="http://schemas.microsoft.com/office/drawing/2014/main" id="{647409D9-5561-4E11-ABD1-82BC5824321B}"/>
                </a:ext>
              </a:extLst>
            </p:cNvPr>
            <p:cNvSpPr>
              <a:spLocks noChangeArrowheads="1"/>
            </p:cNvSpPr>
            <p:nvPr/>
          </p:nvSpPr>
          <p:spPr bwMode="auto">
            <a:xfrm>
              <a:off x="4796166" y="6038621"/>
              <a:ext cx="434302" cy="70289"/>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8" name="Rectangle 22">
              <a:extLst>
                <a:ext uri="{FF2B5EF4-FFF2-40B4-BE49-F238E27FC236}">
                  <a16:creationId xmlns:a16="http://schemas.microsoft.com/office/drawing/2014/main" id="{18A7495B-844E-403C-B8F0-82FAE6DC0635}"/>
                </a:ext>
              </a:extLst>
            </p:cNvPr>
            <p:cNvSpPr>
              <a:spLocks noChangeArrowheads="1"/>
            </p:cNvSpPr>
            <p:nvPr/>
          </p:nvSpPr>
          <p:spPr bwMode="auto">
            <a:xfrm>
              <a:off x="4796166" y="6158625"/>
              <a:ext cx="434302" cy="70860"/>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89" name="Rectangle 23">
              <a:extLst>
                <a:ext uri="{FF2B5EF4-FFF2-40B4-BE49-F238E27FC236}">
                  <a16:creationId xmlns:a16="http://schemas.microsoft.com/office/drawing/2014/main" id="{A5A31C09-2556-410F-AB3C-1068DCE81195}"/>
                </a:ext>
              </a:extLst>
            </p:cNvPr>
            <p:cNvSpPr>
              <a:spLocks noChangeArrowheads="1"/>
            </p:cNvSpPr>
            <p:nvPr/>
          </p:nvSpPr>
          <p:spPr bwMode="auto">
            <a:xfrm>
              <a:off x="4796166" y="6158625"/>
              <a:ext cx="434302" cy="70860"/>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0" name="Rectangle 24">
              <a:extLst>
                <a:ext uri="{FF2B5EF4-FFF2-40B4-BE49-F238E27FC236}">
                  <a16:creationId xmlns:a16="http://schemas.microsoft.com/office/drawing/2014/main" id="{F8E756BA-B6CC-41C9-A8A2-ADBD739AB13B}"/>
                </a:ext>
              </a:extLst>
            </p:cNvPr>
            <p:cNvSpPr>
              <a:spLocks noChangeArrowheads="1"/>
            </p:cNvSpPr>
            <p:nvPr/>
          </p:nvSpPr>
          <p:spPr bwMode="auto">
            <a:xfrm>
              <a:off x="4796166" y="5433455"/>
              <a:ext cx="434302"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1" name="Rectangle 25">
              <a:extLst>
                <a:ext uri="{FF2B5EF4-FFF2-40B4-BE49-F238E27FC236}">
                  <a16:creationId xmlns:a16="http://schemas.microsoft.com/office/drawing/2014/main" id="{1FD7A2B9-3F11-4520-B292-52484CE96875}"/>
                </a:ext>
              </a:extLst>
            </p:cNvPr>
            <p:cNvSpPr>
              <a:spLocks noChangeArrowheads="1"/>
            </p:cNvSpPr>
            <p:nvPr/>
          </p:nvSpPr>
          <p:spPr bwMode="auto">
            <a:xfrm>
              <a:off x="4796166" y="5554031"/>
              <a:ext cx="434302"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2" name="Rectangle 26">
              <a:extLst>
                <a:ext uri="{FF2B5EF4-FFF2-40B4-BE49-F238E27FC236}">
                  <a16:creationId xmlns:a16="http://schemas.microsoft.com/office/drawing/2014/main" id="{075AE253-5AB6-4F78-AB0E-1827BDD9F6D9}"/>
                </a:ext>
              </a:extLst>
            </p:cNvPr>
            <p:cNvSpPr>
              <a:spLocks noChangeArrowheads="1"/>
            </p:cNvSpPr>
            <p:nvPr/>
          </p:nvSpPr>
          <p:spPr bwMode="auto">
            <a:xfrm>
              <a:off x="4796166" y="5675750"/>
              <a:ext cx="434302" cy="69146"/>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3" name="Rectangle 27">
              <a:extLst>
                <a:ext uri="{FF2B5EF4-FFF2-40B4-BE49-F238E27FC236}">
                  <a16:creationId xmlns:a16="http://schemas.microsoft.com/office/drawing/2014/main" id="{E0DA9B0B-63F9-4A7B-AB4A-BC69F6D28645}"/>
                </a:ext>
              </a:extLst>
            </p:cNvPr>
            <p:cNvSpPr>
              <a:spLocks noChangeArrowheads="1"/>
            </p:cNvSpPr>
            <p:nvPr/>
          </p:nvSpPr>
          <p:spPr bwMode="auto">
            <a:xfrm>
              <a:off x="4796166" y="5675750"/>
              <a:ext cx="434302" cy="69146"/>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4" name="Rectangle 28">
              <a:extLst>
                <a:ext uri="{FF2B5EF4-FFF2-40B4-BE49-F238E27FC236}">
                  <a16:creationId xmlns:a16="http://schemas.microsoft.com/office/drawing/2014/main" id="{DED63EE5-D07D-42D5-ADEE-5B99FC589A0A}"/>
                </a:ext>
              </a:extLst>
            </p:cNvPr>
            <p:cNvSpPr>
              <a:spLocks noChangeArrowheads="1"/>
            </p:cNvSpPr>
            <p:nvPr/>
          </p:nvSpPr>
          <p:spPr bwMode="auto">
            <a:xfrm>
              <a:off x="4796166" y="5312880"/>
              <a:ext cx="434302" cy="69146"/>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5" name="Freeform 29">
              <a:extLst>
                <a:ext uri="{FF2B5EF4-FFF2-40B4-BE49-F238E27FC236}">
                  <a16:creationId xmlns:a16="http://schemas.microsoft.com/office/drawing/2014/main" id="{ACAE8A21-5CA0-47A9-8058-BA2A636FFEF1}"/>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737373"/>
            </a:solidFill>
            <a:ln cap="flat">
              <a:solidFill>
                <a:schemeClr val="accent1"/>
              </a:solidFill>
              <a:prstDash val="solid"/>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196" name="Freeform 30">
              <a:extLst>
                <a:ext uri="{FF2B5EF4-FFF2-40B4-BE49-F238E27FC236}">
                  <a16:creationId xmlns:a16="http://schemas.microsoft.com/office/drawing/2014/main" id="{BB8EA62B-C33C-44AC-878C-EB072D579A2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7" name="Rectangle 31">
              <a:extLst>
                <a:ext uri="{FF2B5EF4-FFF2-40B4-BE49-F238E27FC236}">
                  <a16:creationId xmlns:a16="http://schemas.microsoft.com/office/drawing/2014/main" id="{A87B2235-0098-4964-B00C-FF7657B6FFFE}"/>
                </a:ext>
              </a:extLst>
            </p:cNvPr>
            <p:cNvSpPr>
              <a:spLocks noChangeArrowheads="1"/>
            </p:cNvSpPr>
            <p:nvPr/>
          </p:nvSpPr>
          <p:spPr bwMode="auto">
            <a:xfrm>
              <a:off x="4796166" y="5796326"/>
              <a:ext cx="242295"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8" name="Rectangle 32">
              <a:extLst>
                <a:ext uri="{FF2B5EF4-FFF2-40B4-BE49-F238E27FC236}">
                  <a16:creationId xmlns:a16="http://schemas.microsoft.com/office/drawing/2014/main" id="{2DD2F8EC-391D-4F0F-85C6-2E9D33C4D9D5}"/>
                </a:ext>
              </a:extLst>
            </p:cNvPr>
            <p:cNvSpPr>
              <a:spLocks noChangeArrowheads="1"/>
            </p:cNvSpPr>
            <p:nvPr/>
          </p:nvSpPr>
          <p:spPr bwMode="auto">
            <a:xfrm>
              <a:off x="4796166" y="5796326"/>
              <a:ext cx="242295" cy="70289"/>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199" name="Rectangle 33">
              <a:extLst>
                <a:ext uri="{FF2B5EF4-FFF2-40B4-BE49-F238E27FC236}">
                  <a16:creationId xmlns:a16="http://schemas.microsoft.com/office/drawing/2014/main" id="{FB1BA6C1-034A-4D24-A99B-79CDD381B2A1}"/>
                </a:ext>
              </a:extLst>
            </p:cNvPr>
            <p:cNvSpPr>
              <a:spLocks noChangeArrowheads="1"/>
            </p:cNvSpPr>
            <p:nvPr/>
          </p:nvSpPr>
          <p:spPr bwMode="auto">
            <a:xfrm>
              <a:off x="4796166" y="5918045"/>
              <a:ext cx="242295" cy="69146"/>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0" name="Rectangle 34">
              <a:extLst>
                <a:ext uri="{FF2B5EF4-FFF2-40B4-BE49-F238E27FC236}">
                  <a16:creationId xmlns:a16="http://schemas.microsoft.com/office/drawing/2014/main" id="{E4E3650E-0B0B-4BE2-B91D-B649E92A8840}"/>
                </a:ext>
              </a:extLst>
            </p:cNvPr>
            <p:cNvSpPr>
              <a:spLocks noChangeArrowheads="1"/>
            </p:cNvSpPr>
            <p:nvPr/>
          </p:nvSpPr>
          <p:spPr bwMode="auto">
            <a:xfrm>
              <a:off x="4796166" y="5918045"/>
              <a:ext cx="242295" cy="69146"/>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1" name="Rectangle 35">
              <a:extLst>
                <a:ext uri="{FF2B5EF4-FFF2-40B4-BE49-F238E27FC236}">
                  <a16:creationId xmlns:a16="http://schemas.microsoft.com/office/drawing/2014/main" id="{791BEE00-CDB7-4F73-8805-4FB88CC58AEE}"/>
                </a:ext>
              </a:extLst>
            </p:cNvPr>
            <p:cNvSpPr>
              <a:spLocks noChangeArrowheads="1"/>
            </p:cNvSpPr>
            <p:nvPr/>
          </p:nvSpPr>
          <p:spPr bwMode="auto">
            <a:xfrm>
              <a:off x="4796166" y="6038621"/>
              <a:ext cx="242295"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2" name="Rectangle 36">
              <a:extLst>
                <a:ext uri="{FF2B5EF4-FFF2-40B4-BE49-F238E27FC236}">
                  <a16:creationId xmlns:a16="http://schemas.microsoft.com/office/drawing/2014/main" id="{B020E216-69AA-4EAA-A618-6476C5729C2C}"/>
                </a:ext>
              </a:extLst>
            </p:cNvPr>
            <p:cNvSpPr>
              <a:spLocks noChangeArrowheads="1"/>
            </p:cNvSpPr>
            <p:nvPr/>
          </p:nvSpPr>
          <p:spPr bwMode="auto">
            <a:xfrm>
              <a:off x="4796166" y="6038621"/>
              <a:ext cx="242295" cy="70289"/>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3" name="Rectangle 37">
              <a:extLst>
                <a:ext uri="{FF2B5EF4-FFF2-40B4-BE49-F238E27FC236}">
                  <a16:creationId xmlns:a16="http://schemas.microsoft.com/office/drawing/2014/main" id="{B3756F05-F4DB-40CF-A802-EAC805893526}"/>
                </a:ext>
              </a:extLst>
            </p:cNvPr>
            <p:cNvSpPr>
              <a:spLocks noChangeArrowheads="1"/>
            </p:cNvSpPr>
            <p:nvPr/>
          </p:nvSpPr>
          <p:spPr bwMode="auto">
            <a:xfrm>
              <a:off x="4796166" y="6158625"/>
              <a:ext cx="242295" cy="70860"/>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4" name="Rectangle 38">
              <a:extLst>
                <a:ext uri="{FF2B5EF4-FFF2-40B4-BE49-F238E27FC236}">
                  <a16:creationId xmlns:a16="http://schemas.microsoft.com/office/drawing/2014/main" id="{2D3165A3-10F3-4575-A5FE-03D52216A080}"/>
                </a:ext>
              </a:extLst>
            </p:cNvPr>
            <p:cNvSpPr>
              <a:spLocks noChangeArrowheads="1"/>
            </p:cNvSpPr>
            <p:nvPr/>
          </p:nvSpPr>
          <p:spPr bwMode="auto">
            <a:xfrm>
              <a:off x="4796166" y="6158625"/>
              <a:ext cx="242295" cy="70860"/>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5" name="Rectangle 39">
              <a:extLst>
                <a:ext uri="{FF2B5EF4-FFF2-40B4-BE49-F238E27FC236}">
                  <a16:creationId xmlns:a16="http://schemas.microsoft.com/office/drawing/2014/main" id="{AF8887C4-D719-4600-A4A2-2CA67374CDF2}"/>
                </a:ext>
              </a:extLst>
            </p:cNvPr>
            <p:cNvSpPr>
              <a:spLocks noChangeArrowheads="1"/>
            </p:cNvSpPr>
            <p:nvPr/>
          </p:nvSpPr>
          <p:spPr bwMode="auto">
            <a:xfrm>
              <a:off x="4796166" y="5675750"/>
              <a:ext cx="242295" cy="69146"/>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6" name="Rectangle 40">
              <a:extLst>
                <a:ext uri="{FF2B5EF4-FFF2-40B4-BE49-F238E27FC236}">
                  <a16:creationId xmlns:a16="http://schemas.microsoft.com/office/drawing/2014/main" id="{5C0FE7BA-5B22-429C-8492-3D95F54A1152}"/>
                </a:ext>
              </a:extLst>
            </p:cNvPr>
            <p:cNvSpPr>
              <a:spLocks noChangeArrowheads="1"/>
            </p:cNvSpPr>
            <p:nvPr/>
          </p:nvSpPr>
          <p:spPr bwMode="auto">
            <a:xfrm>
              <a:off x="4796166" y="5675750"/>
              <a:ext cx="242295" cy="69146"/>
            </a:xfrm>
            <a:prstGeom prst="rect">
              <a:avLst/>
            </a:prstGeom>
            <a:noFill/>
            <a:ln>
              <a:solidFill>
                <a:schemeClr val="accent1"/>
              </a:solid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7" name="Rectangle 41">
              <a:extLst>
                <a:ext uri="{FF2B5EF4-FFF2-40B4-BE49-F238E27FC236}">
                  <a16:creationId xmlns:a16="http://schemas.microsoft.com/office/drawing/2014/main" id="{E8FCF66C-5EA8-4CDE-A9EB-2C32CD5E8BBC}"/>
                </a:ext>
              </a:extLst>
            </p:cNvPr>
            <p:cNvSpPr>
              <a:spLocks noChangeArrowheads="1"/>
            </p:cNvSpPr>
            <p:nvPr/>
          </p:nvSpPr>
          <p:spPr bwMode="auto">
            <a:xfrm>
              <a:off x="4410437" y="5735181"/>
              <a:ext cx="540020" cy="674311"/>
            </a:xfrm>
            <a:prstGeom prst="rect">
              <a:avLst/>
            </a:prstGeom>
            <a:solidFill>
              <a:srgbClr val="868686"/>
            </a:solidFill>
            <a:ln cap="flat">
              <a:solidFill>
                <a:schemeClr val="accent1"/>
              </a:solidFill>
              <a:prstDash val="solid"/>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a:cs typeface="+mn-cs"/>
              </a:endParaRPr>
            </a:p>
          </p:txBody>
        </p:sp>
        <p:sp>
          <p:nvSpPr>
            <p:cNvPr id="208" name="Rectangle 42">
              <a:extLst>
                <a:ext uri="{FF2B5EF4-FFF2-40B4-BE49-F238E27FC236}">
                  <a16:creationId xmlns:a16="http://schemas.microsoft.com/office/drawing/2014/main" id="{1F7333C5-D13E-4647-95CD-84540BE7A936}"/>
                </a:ext>
              </a:extLst>
            </p:cNvPr>
            <p:cNvSpPr>
              <a:spLocks noChangeArrowheads="1"/>
            </p:cNvSpPr>
            <p:nvPr/>
          </p:nvSpPr>
          <p:spPr bwMode="auto">
            <a:xfrm>
              <a:off x="4707020" y="6272344"/>
              <a:ext cx="70289" cy="137148"/>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09" name="Rectangle 43">
              <a:extLst>
                <a:ext uri="{FF2B5EF4-FFF2-40B4-BE49-F238E27FC236}">
                  <a16:creationId xmlns:a16="http://schemas.microsoft.com/office/drawing/2014/main" id="{9F703E06-58C9-4993-BD5F-0C4E2EAE1454}"/>
                </a:ext>
              </a:extLst>
            </p:cNvPr>
            <p:cNvSpPr>
              <a:spLocks noChangeArrowheads="1"/>
            </p:cNvSpPr>
            <p:nvPr/>
          </p:nvSpPr>
          <p:spPr bwMode="auto">
            <a:xfrm>
              <a:off x="4586444" y="6272344"/>
              <a:ext cx="68574" cy="137148"/>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10" name="Rectangle 44">
              <a:extLst>
                <a:ext uri="{FF2B5EF4-FFF2-40B4-BE49-F238E27FC236}">
                  <a16:creationId xmlns:a16="http://schemas.microsoft.com/office/drawing/2014/main" id="{F012F82D-0461-42D6-95D1-6389417E7A3C}"/>
                </a:ext>
              </a:extLst>
            </p:cNvPr>
            <p:cNvSpPr>
              <a:spLocks noChangeArrowheads="1"/>
            </p:cNvSpPr>
            <p:nvPr/>
          </p:nvSpPr>
          <p:spPr bwMode="auto">
            <a:xfrm>
              <a:off x="4464153" y="5796326"/>
              <a:ext cx="434873"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11" name="Rectangle 45">
              <a:extLst>
                <a:ext uri="{FF2B5EF4-FFF2-40B4-BE49-F238E27FC236}">
                  <a16:creationId xmlns:a16="http://schemas.microsoft.com/office/drawing/2014/main" id="{84A284D2-FB1F-4A8C-9B9E-8CDD4DA655F7}"/>
                </a:ext>
              </a:extLst>
            </p:cNvPr>
            <p:cNvSpPr>
              <a:spLocks noChangeArrowheads="1"/>
            </p:cNvSpPr>
            <p:nvPr/>
          </p:nvSpPr>
          <p:spPr bwMode="auto">
            <a:xfrm>
              <a:off x="4464153" y="5918045"/>
              <a:ext cx="434873" cy="69146"/>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12" name="Rectangle 46">
              <a:extLst>
                <a:ext uri="{FF2B5EF4-FFF2-40B4-BE49-F238E27FC236}">
                  <a16:creationId xmlns:a16="http://schemas.microsoft.com/office/drawing/2014/main" id="{EC7DE758-0C01-4DE8-8817-7E93C75752D0}"/>
                </a:ext>
              </a:extLst>
            </p:cNvPr>
            <p:cNvSpPr>
              <a:spLocks noChangeArrowheads="1"/>
            </p:cNvSpPr>
            <p:nvPr/>
          </p:nvSpPr>
          <p:spPr bwMode="auto">
            <a:xfrm>
              <a:off x="4464153" y="6038621"/>
              <a:ext cx="434873" cy="70289"/>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sp>
          <p:nvSpPr>
            <p:cNvPr id="213" name="Rectangle 47">
              <a:extLst>
                <a:ext uri="{FF2B5EF4-FFF2-40B4-BE49-F238E27FC236}">
                  <a16:creationId xmlns:a16="http://schemas.microsoft.com/office/drawing/2014/main" id="{3444A2C5-9F7A-4F5B-B92B-8531CD3DBA76}"/>
                </a:ext>
              </a:extLst>
            </p:cNvPr>
            <p:cNvSpPr>
              <a:spLocks noChangeArrowheads="1"/>
            </p:cNvSpPr>
            <p:nvPr/>
          </p:nvSpPr>
          <p:spPr bwMode="auto">
            <a:xfrm>
              <a:off x="4464153" y="6158625"/>
              <a:ext cx="434873" cy="70860"/>
            </a:xfrm>
            <a:prstGeom prst="rect">
              <a:avLst/>
            </a:prstGeom>
            <a:solidFill>
              <a:srgbClr val="FFFFFF"/>
            </a:solidFill>
            <a:ln>
              <a:solidFill>
                <a:schemeClr val="accent1"/>
              </a:solid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525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solidFill>
                  <a:sysClr val="windowText" lastClr="000000"/>
                </a:solidFill>
                <a:effectLst/>
                <a:uLnTx/>
                <a:uFillTx/>
                <a:latin typeface="Segoe UI"/>
                <a:ea typeface="ＭＳ Ｐゴシック" charset="0"/>
                <a:cs typeface="+mn-cs"/>
              </a:endParaRPr>
            </a:p>
          </p:txBody>
        </p:sp>
      </p:grpSp>
      <p:grpSp>
        <p:nvGrpSpPr>
          <p:cNvPr id="214" name="Group 162">
            <a:extLst>
              <a:ext uri="{FF2B5EF4-FFF2-40B4-BE49-F238E27FC236}">
                <a16:creationId xmlns:a16="http://schemas.microsoft.com/office/drawing/2014/main" id="{2192F92F-3E7C-4439-95C3-9172A2B6D0E2}"/>
              </a:ext>
            </a:extLst>
          </p:cNvPr>
          <p:cNvGrpSpPr/>
          <p:nvPr/>
        </p:nvGrpSpPr>
        <p:grpSpPr>
          <a:xfrm>
            <a:off x="3054683" y="5530753"/>
            <a:ext cx="365320" cy="309528"/>
            <a:chOff x="3197318" y="5719773"/>
            <a:chExt cx="367515" cy="311389"/>
          </a:xfrm>
        </p:grpSpPr>
        <p:sp>
          <p:nvSpPr>
            <p:cNvPr id="215" name="Freeform 5">
              <a:extLst>
                <a:ext uri="{FF2B5EF4-FFF2-40B4-BE49-F238E27FC236}">
                  <a16:creationId xmlns:a16="http://schemas.microsoft.com/office/drawing/2014/main" id="{B6560AEA-74DB-4650-8580-E2D0B470BC2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16" name="Freeform 6">
              <a:extLst>
                <a:ext uri="{FF2B5EF4-FFF2-40B4-BE49-F238E27FC236}">
                  <a16:creationId xmlns:a16="http://schemas.microsoft.com/office/drawing/2014/main" id="{AB5DD1DD-6D89-4BF9-B367-CEA7CAE6F28C}"/>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17" name="Freeform 7">
              <a:extLst>
                <a:ext uri="{FF2B5EF4-FFF2-40B4-BE49-F238E27FC236}">
                  <a16:creationId xmlns:a16="http://schemas.microsoft.com/office/drawing/2014/main" id="{0EEE701D-98C3-477F-B264-518AFE19BDE6}"/>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18" name="Freeform 8">
              <a:extLst>
                <a:ext uri="{FF2B5EF4-FFF2-40B4-BE49-F238E27FC236}">
                  <a16:creationId xmlns:a16="http://schemas.microsoft.com/office/drawing/2014/main" id="{25F7D6CD-6775-4C12-9D20-017285C82369}"/>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19" name="Line 9">
              <a:extLst>
                <a:ext uri="{FF2B5EF4-FFF2-40B4-BE49-F238E27FC236}">
                  <a16:creationId xmlns:a16="http://schemas.microsoft.com/office/drawing/2014/main" id="{F3AD05C5-FAD7-4C97-8768-790FEA436587}"/>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0" name="Line 10">
              <a:extLst>
                <a:ext uri="{FF2B5EF4-FFF2-40B4-BE49-F238E27FC236}">
                  <a16:creationId xmlns:a16="http://schemas.microsoft.com/office/drawing/2014/main" id="{6649CE4E-7B33-4862-B2FD-3B8117E2B7A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221" name="Group 169">
            <a:extLst>
              <a:ext uri="{FF2B5EF4-FFF2-40B4-BE49-F238E27FC236}">
                <a16:creationId xmlns:a16="http://schemas.microsoft.com/office/drawing/2014/main" id="{4008B54E-C34F-4950-B3A6-C34C9911CF31}"/>
              </a:ext>
            </a:extLst>
          </p:cNvPr>
          <p:cNvGrpSpPr/>
          <p:nvPr/>
        </p:nvGrpSpPr>
        <p:grpSpPr>
          <a:xfrm>
            <a:off x="3477030" y="5881156"/>
            <a:ext cx="271263" cy="359338"/>
            <a:chOff x="3622203" y="6072283"/>
            <a:chExt cx="272893" cy="361498"/>
          </a:xfrm>
        </p:grpSpPr>
        <p:sp>
          <p:nvSpPr>
            <p:cNvPr id="222" name="Freeform 29">
              <a:extLst>
                <a:ext uri="{FF2B5EF4-FFF2-40B4-BE49-F238E27FC236}">
                  <a16:creationId xmlns:a16="http://schemas.microsoft.com/office/drawing/2014/main" id="{05F80332-C8C4-4C1E-99E4-5578D29CF2EB}"/>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3" name="Freeform 30">
              <a:extLst>
                <a:ext uri="{FF2B5EF4-FFF2-40B4-BE49-F238E27FC236}">
                  <a16:creationId xmlns:a16="http://schemas.microsoft.com/office/drawing/2014/main" id="{A1EC23B9-E6B6-41E7-A0CC-A17F32CB998C}"/>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4" name="Rectangle 31">
              <a:extLst>
                <a:ext uri="{FF2B5EF4-FFF2-40B4-BE49-F238E27FC236}">
                  <a16:creationId xmlns:a16="http://schemas.microsoft.com/office/drawing/2014/main" id="{1781A874-C537-4635-8D3B-A1D3C616B6F8}"/>
                </a:ext>
              </a:extLst>
            </p:cNvPr>
            <p:cNvSpPr/>
            <p:nvPr/>
          </p:nvSpPr>
          <p:spPr>
            <a:xfrm>
              <a:off x="3660617" y="6164656"/>
              <a:ext cx="42391" cy="105658"/>
            </a:xfrm>
            <a:prstGeom prst="rect">
              <a:avLst/>
            </a:pr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5" name="Rectangle 32">
              <a:extLst>
                <a:ext uri="{FF2B5EF4-FFF2-40B4-BE49-F238E27FC236}">
                  <a16:creationId xmlns:a16="http://schemas.microsoft.com/office/drawing/2014/main" id="{1E580F01-2E86-4CFD-ABB7-2C0B083295DA}"/>
                </a:ext>
              </a:extLst>
            </p:cNvPr>
            <p:cNvSpPr/>
            <p:nvPr/>
          </p:nvSpPr>
          <p:spPr>
            <a:xfrm>
              <a:off x="3725530" y="6195892"/>
              <a:ext cx="31793" cy="74432"/>
            </a:xfrm>
            <a:prstGeom prst="rect">
              <a:avLst/>
            </a:pr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6" name="Rectangle 33">
              <a:extLst>
                <a:ext uri="{FF2B5EF4-FFF2-40B4-BE49-F238E27FC236}">
                  <a16:creationId xmlns:a16="http://schemas.microsoft.com/office/drawing/2014/main" id="{F89ADF61-529C-4CC9-BBBD-D4F22457AE72}"/>
                </a:ext>
              </a:extLst>
            </p:cNvPr>
            <p:cNvSpPr/>
            <p:nvPr/>
          </p:nvSpPr>
          <p:spPr>
            <a:xfrm>
              <a:off x="3779178" y="6218486"/>
              <a:ext cx="27157" cy="51837"/>
            </a:xfrm>
            <a:prstGeom prst="rect">
              <a:avLst/>
            </a:pr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7" name="Freeform 34">
              <a:extLst>
                <a:ext uri="{FF2B5EF4-FFF2-40B4-BE49-F238E27FC236}">
                  <a16:creationId xmlns:a16="http://schemas.microsoft.com/office/drawing/2014/main" id="{031EF988-CC66-4B24-9184-DF5329E0A44D}"/>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8" name="Line 35">
              <a:extLst>
                <a:ext uri="{FF2B5EF4-FFF2-40B4-BE49-F238E27FC236}">
                  <a16:creationId xmlns:a16="http://schemas.microsoft.com/office/drawing/2014/main" id="{4CAB653B-097B-40D9-9166-DF22C5650478}"/>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29" name="Line 36">
              <a:extLst>
                <a:ext uri="{FF2B5EF4-FFF2-40B4-BE49-F238E27FC236}">
                  <a16:creationId xmlns:a16="http://schemas.microsoft.com/office/drawing/2014/main" id="{B86ED094-3C4D-4938-96E7-D03676B0EBA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0" name="Line 37">
              <a:extLst>
                <a:ext uri="{FF2B5EF4-FFF2-40B4-BE49-F238E27FC236}">
                  <a16:creationId xmlns:a16="http://schemas.microsoft.com/office/drawing/2014/main" id="{18706386-2D45-4D30-86FA-8577FBB9D5D5}"/>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1" name="Line 38">
              <a:extLst>
                <a:ext uri="{FF2B5EF4-FFF2-40B4-BE49-F238E27FC236}">
                  <a16:creationId xmlns:a16="http://schemas.microsoft.com/office/drawing/2014/main" id="{2D06AC35-5DB3-4CFC-BFA9-FA68988F1E6A}"/>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2" name="Line 39">
              <a:extLst>
                <a:ext uri="{FF2B5EF4-FFF2-40B4-BE49-F238E27FC236}">
                  <a16:creationId xmlns:a16="http://schemas.microsoft.com/office/drawing/2014/main" id="{E4DF578F-E108-49BB-814F-F37409D3DC7A}"/>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3" name="Line 40">
              <a:extLst>
                <a:ext uri="{FF2B5EF4-FFF2-40B4-BE49-F238E27FC236}">
                  <a16:creationId xmlns:a16="http://schemas.microsoft.com/office/drawing/2014/main" id="{98BD7EFB-1704-4846-A079-BD1D158176B5}"/>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234" name="Group 182">
            <a:extLst>
              <a:ext uri="{FF2B5EF4-FFF2-40B4-BE49-F238E27FC236}">
                <a16:creationId xmlns:a16="http://schemas.microsoft.com/office/drawing/2014/main" id="{36365A3D-B36C-4575-8334-FEDA7F983186}"/>
              </a:ext>
            </a:extLst>
          </p:cNvPr>
          <p:cNvGrpSpPr/>
          <p:nvPr/>
        </p:nvGrpSpPr>
        <p:grpSpPr>
          <a:xfrm>
            <a:off x="3456960" y="5187493"/>
            <a:ext cx="302139" cy="247947"/>
            <a:chOff x="3602013" y="5374450"/>
            <a:chExt cx="303955" cy="249438"/>
          </a:xfrm>
        </p:grpSpPr>
        <p:sp>
          <p:nvSpPr>
            <p:cNvPr id="235" name="Oval 5">
              <a:extLst>
                <a:ext uri="{FF2B5EF4-FFF2-40B4-BE49-F238E27FC236}">
                  <a16:creationId xmlns:a16="http://schemas.microsoft.com/office/drawing/2014/main" id="{BEC7DBE2-DAB2-4882-931D-149870C202DA}"/>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chemeClr val="accent1"/>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6" name="Oval 6">
              <a:extLst>
                <a:ext uri="{FF2B5EF4-FFF2-40B4-BE49-F238E27FC236}">
                  <a16:creationId xmlns:a16="http://schemas.microsoft.com/office/drawing/2014/main" id="{BF3FC046-7589-4F62-9205-92ADC5995B28}"/>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chemeClr val="accent1"/>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7" name="Freeform 7">
              <a:extLst>
                <a:ext uri="{FF2B5EF4-FFF2-40B4-BE49-F238E27FC236}">
                  <a16:creationId xmlns:a16="http://schemas.microsoft.com/office/drawing/2014/main" id="{235A5127-5618-4E2E-A348-A1F39CA0B3CF}"/>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chemeClr val="accent1"/>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8" name="Oval 8">
              <a:extLst>
                <a:ext uri="{FF2B5EF4-FFF2-40B4-BE49-F238E27FC236}">
                  <a16:creationId xmlns:a16="http://schemas.microsoft.com/office/drawing/2014/main" id="{53ED6589-A521-4730-AADD-1EBBEFFD64B1}"/>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chemeClr val="accent1"/>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39" name="Freeform 9">
              <a:extLst>
                <a:ext uri="{FF2B5EF4-FFF2-40B4-BE49-F238E27FC236}">
                  <a16:creationId xmlns:a16="http://schemas.microsoft.com/office/drawing/2014/main" id="{ECF88C21-6A3F-41D1-8296-B6D506296D08}"/>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chemeClr val="accent1"/>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40" name="Freeform 10">
              <a:extLst>
                <a:ext uri="{FF2B5EF4-FFF2-40B4-BE49-F238E27FC236}">
                  <a16:creationId xmlns:a16="http://schemas.microsoft.com/office/drawing/2014/main" id="{22551EE1-FEF2-41DF-B50D-82B37F46FDE6}"/>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chemeClr val="accent1"/>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solidFill>
                  <a:sysClr val="windowText" lastClr="000000"/>
                </a:solidFill>
                <a:effectLst/>
                <a:uLnTx/>
                <a:uFillTx/>
                <a:latin typeface="Segoe UI Semilight"/>
                <a:ea typeface="+mn-ea"/>
                <a:cs typeface="+mn-cs"/>
              </a:endParaRPr>
            </a:p>
          </p:txBody>
        </p:sp>
      </p:grpSp>
      <p:grpSp>
        <p:nvGrpSpPr>
          <p:cNvPr id="241" name="Group 189">
            <a:extLst>
              <a:ext uri="{FF2B5EF4-FFF2-40B4-BE49-F238E27FC236}">
                <a16:creationId xmlns:a16="http://schemas.microsoft.com/office/drawing/2014/main" id="{427D515C-E2E3-48F9-B8B5-5DCF25D283DF}"/>
              </a:ext>
            </a:extLst>
          </p:cNvPr>
          <p:cNvGrpSpPr/>
          <p:nvPr/>
        </p:nvGrpSpPr>
        <p:grpSpPr>
          <a:xfrm>
            <a:off x="3825216" y="5525098"/>
            <a:ext cx="325509" cy="320836"/>
            <a:chOff x="3972482" y="5714085"/>
            <a:chExt cx="327465" cy="322764"/>
          </a:xfrm>
        </p:grpSpPr>
        <p:sp>
          <p:nvSpPr>
            <p:cNvPr id="242" name="Freeform 44">
              <a:extLst>
                <a:ext uri="{FF2B5EF4-FFF2-40B4-BE49-F238E27FC236}">
                  <a16:creationId xmlns:a16="http://schemas.microsoft.com/office/drawing/2014/main" id="{0CE72A51-88A1-4B86-B717-77F2BFEF996E}"/>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43" name="Freeform 45">
              <a:extLst>
                <a:ext uri="{FF2B5EF4-FFF2-40B4-BE49-F238E27FC236}">
                  <a16:creationId xmlns:a16="http://schemas.microsoft.com/office/drawing/2014/main" id="{D838774F-C46A-4A85-A6FB-C764A97D95BD}"/>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44" name="Freeform 46">
              <a:extLst>
                <a:ext uri="{FF2B5EF4-FFF2-40B4-BE49-F238E27FC236}">
                  <a16:creationId xmlns:a16="http://schemas.microsoft.com/office/drawing/2014/main" id="{14C635F3-D44E-4C2D-AE0D-CDA1448CE6C4}"/>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sp>
          <p:nvSpPr>
            <p:cNvPr id="245" name="Freeform 47">
              <a:extLst>
                <a:ext uri="{FF2B5EF4-FFF2-40B4-BE49-F238E27FC236}">
                  <a16:creationId xmlns:a16="http://schemas.microsoft.com/office/drawing/2014/main" id="{256E7CAA-17D5-4531-AD24-469EE3C73801}"/>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chemeClr val="accent1"/>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solidFill>
                  <a:sysClr val="windowText" lastClr="000000"/>
                </a:solidFill>
                <a:effectLst/>
                <a:uLnTx/>
                <a:uFillTx/>
                <a:latin typeface="Segoe UI Semilight"/>
                <a:ea typeface="+mn-ea"/>
                <a:cs typeface="+mn-cs"/>
              </a:endParaRPr>
            </a:p>
          </p:txBody>
        </p:sp>
      </p:grpSp>
      <p:sp>
        <p:nvSpPr>
          <p:cNvPr id="246" name="Text">
            <a:extLst>
              <a:ext uri="{FF2B5EF4-FFF2-40B4-BE49-F238E27FC236}">
                <a16:creationId xmlns:a16="http://schemas.microsoft.com/office/drawing/2014/main" id="{662116A5-613D-44E3-BD7D-48FCB1A03A5F}"/>
              </a:ext>
            </a:extLst>
          </p:cNvPr>
          <p:cNvSpPr/>
          <p:nvPr/>
        </p:nvSpPr>
        <p:spPr>
          <a:xfrm>
            <a:off x="974981" y="5868382"/>
            <a:ext cx="1278688" cy="439684"/>
          </a:xfrm>
          <a:prstGeom prst="rect">
            <a:avLst/>
          </a:prstGeom>
          <a:noFill/>
          <a:ln cap="flat">
            <a:noFill/>
            <a:prstDash val="solid"/>
          </a:ln>
        </p:spPr>
        <p:txBody>
          <a:bodyPr vert="horz" wrap="square" lIns="0" tIns="0" rIns="0" bIns="0" anchor="t" anchorCtr="1" compatLnSpc="1">
            <a:noAutofit/>
          </a:bodyPr>
          <a:lstStyle/>
          <a:p>
            <a:pPr marL="0" marR="0" lvl="0" indent="0" algn="ctr" defTabSz="89566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344" b="0" i="0" u="none" strike="noStrike" kern="0" cap="none" spc="-48" normalizeH="0" baseline="0" noProof="0">
                <a:solidFill>
                  <a:sysClr val="windowText" lastClr="000000"/>
                </a:solidFill>
                <a:effectLst/>
                <a:uLnTx/>
                <a:uFillTx/>
                <a:latin typeface="Segoe UI" panose="020B0502040204020203" pitchFamily="34" charset="0"/>
                <a:ea typeface="+mn-ea"/>
                <a:cs typeface="Segoe UI" panose="020B0502040204020203" pitchFamily="34" charset="0"/>
              </a:rPr>
              <a:t>On-premises /</a:t>
            </a:r>
          </a:p>
          <a:p>
            <a:pPr marL="0" marR="0" lvl="0" indent="0" algn="ctr" defTabSz="89566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344" b="0" i="0" u="none" strike="noStrike" kern="0" cap="none" spc="-48" normalizeH="0" baseline="0" noProof="0">
                <a:solidFill>
                  <a:sysClr val="windowText" lastClr="000000"/>
                </a:solidFill>
                <a:effectLst/>
                <a:uLnTx/>
                <a:uFillTx/>
                <a:latin typeface="Segoe UI" panose="020B0502040204020203" pitchFamily="34" charset="0"/>
                <a:ea typeface="+mn-ea"/>
                <a:cs typeface="Segoe UI" panose="020B0502040204020203" pitchFamily="34" charset="0"/>
              </a:rPr>
              <a:t>Private cloud</a:t>
            </a:r>
            <a:endParaRPr kumimoji="0" lang="en-US" sz="1536" b="0" i="0" u="none" strike="noStrike" kern="0" cap="none" spc="-48" normalizeH="0" baseline="0" noProof="0">
              <a:solidFill>
                <a:sysClr val="windowText" lastClr="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1508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271899-5141-4DAD-8BCB-5EB3E4C23223}"/>
              </a:ext>
            </a:extLst>
          </p:cNvPr>
          <p:cNvSpPr>
            <a:spLocks noGrp="1"/>
          </p:cNvSpPr>
          <p:nvPr>
            <p:ph type="title"/>
          </p:nvPr>
        </p:nvSpPr>
        <p:spPr>
          <a:xfrm>
            <a:off x="588263" y="457200"/>
            <a:ext cx="11018520" cy="492443"/>
          </a:xfrm>
        </p:spPr>
        <p:txBody>
          <a:bodyPr>
            <a:normAutofit fontScale="90000"/>
          </a:bodyPr>
          <a:lstStyle/>
          <a:p>
            <a:r>
              <a:rPr lang="en-US" sz="3200" dirty="0"/>
              <a:t>Comprehensive Enterprise </a:t>
            </a:r>
            <a:r>
              <a:rPr lang="en-US" sz="3200" dirty="0" err="1"/>
              <a:t>Mobility+Security</a:t>
            </a:r>
            <a:r>
              <a:rPr lang="en-US" sz="3200" dirty="0"/>
              <a:t> capabilities</a:t>
            </a:r>
          </a:p>
        </p:txBody>
      </p:sp>
      <p:graphicFrame>
        <p:nvGraphicFramePr>
          <p:cNvPr id="69" name="Table 68">
            <a:extLst>
              <a:ext uri="{FF2B5EF4-FFF2-40B4-BE49-F238E27FC236}">
                <a16:creationId xmlns:a16="http://schemas.microsoft.com/office/drawing/2014/main" id="{08AF294E-FE66-4F5F-8378-AA82BFD61DF2}"/>
              </a:ext>
            </a:extLst>
          </p:cNvPr>
          <p:cNvGraphicFramePr>
            <a:graphicFrameLocks noGrp="1"/>
          </p:cNvGraphicFramePr>
          <p:nvPr>
            <p:extLst/>
          </p:nvPr>
        </p:nvGraphicFramePr>
        <p:xfrm>
          <a:off x="335280" y="1130300"/>
          <a:ext cx="11430000" cy="36576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3515235588"/>
                    </a:ext>
                  </a:extLst>
                </a:gridCol>
                <a:gridCol w="8686800">
                  <a:extLst>
                    <a:ext uri="{9D8B030D-6E8A-4147-A177-3AD203B41FA5}">
                      <a16:colId xmlns:a16="http://schemas.microsoft.com/office/drawing/2014/main" val="1565470047"/>
                    </a:ext>
                  </a:extLst>
                </a:gridCol>
              </a:tblGrid>
              <a:tr h="457200">
                <a:tc>
                  <a:txBody>
                    <a:bodyPr/>
                    <a:lstStyle/>
                    <a:p>
                      <a:pPr algn="l"/>
                      <a:r>
                        <a:rPr lang="en-US" sz="1600" u="none" dirty="0">
                          <a:solidFill>
                            <a:schemeClr val="tx1"/>
                          </a:solidFill>
                          <a:latin typeface="+mj-lt"/>
                        </a:rPr>
                        <a:t>Identity lifecycle</a:t>
                      </a:r>
                    </a:p>
                  </a:txBody>
                  <a:tcPr anchor="ctr">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r>
                        <a:rPr lang="en-US" sz="1600" dirty="0">
                          <a:gradFill>
                            <a:gsLst>
                              <a:gs pos="2917">
                                <a:schemeClr val="tx1"/>
                              </a:gs>
                              <a:gs pos="30000">
                                <a:schemeClr val="tx1"/>
                              </a:gs>
                            </a:gsLst>
                            <a:lin ang="5400000" scaled="0"/>
                          </a:gradFill>
                        </a:rPr>
                        <a:t>Azure AD Connect, Provisioning from HR, B2B Invitations, SAML JIT</a:t>
                      </a:r>
                      <a:endParaRPr lang="en-US" sz="1600" kern="1200" dirty="0">
                        <a:solidFill>
                          <a:schemeClr val="tx1"/>
                        </a:solidFill>
                        <a:latin typeface="+mn-lt"/>
                        <a:ea typeface="+mn-ea"/>
                        <a:cs typeface="+mn-cs"/>
                      </a:endParaRPr>
                    </a:p>
                  </a:txBody>
                  <a:tcPr anchor="ctr">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1564599"/>
                  </a:ext>
                </a:extLst>
              </a:tr>
              <a:tr h="457200">
                <a:tc>
                  <a:txBody>
                    <a:bodyPr/>
                    <a:lstStyle/>
                    <a:p>
                      <a:pPr algn="l"/>
                      <a:r>
                        <a:rPr lang="en-US" sz="1600" u="none" dirty="0">
                          <a:solidFill>
                            <a:schemeClr val="tx1"/>
                          </a:solidFill>
                          <a:latin typeface="+mj-lt"/>
                        </a:rPr>
                        <a:t>Entitlement management</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gradFill>
                            <a:gsLst>
                              <a:gs pos="2917">
                                <a:schemeClr val="tx1"/>
                              </a:gs>
                              <a:gs pos="30000">
                                <a:schemeClr val="tx1"/>
                              </a:gs>
                            </a:gsLst>
                            <a:lin ang="5400000" scaled="0"/>
                          </a:gradFill>
                          <a:latin typeface="+mj-lt"/>
                        </a:rPr>
                        <a:t>Azure AD Entitlement management </a:t>
                      </a:r>
                      <a:endParaRPr lang="en-US" sz="1600" dirty="0">
                        <a:gradFill>
                          <a:gsLst>
                            <a:gs pos="2917">
                              <a:schemeClr val="tx1"/>
                            </a:gs>
                            <a:gs pos="30000">
                              <a:schemeClr val="tx1"/>
                            </a:gs>
                          </a:gsLst>
                          <a:lin ang="5400000" scaled="0"/>
                        </a:gradFill>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05591684"/>
                  </a:ext>
                </a:extLst>
              </a:tr>
              <a:tr h="457200">
                <a:tc>
                  <a:txBody>
                    <a:bodyPr/>
                    <a:lstStyle/>
                    <a:p>
                      <a:pPr algn="l"/>
                      <a:r>
                        <a:rPr lang="en-US" sz="1600" u="none" kern="1200" dirty="0">
                          <a:solidFill>
                            <a:schemeClr val="tx1"/>
                          </a:solidFill>
                          <a:latin typeface="+mj-lt"/>
                          <a:ea typeface="+mn-ea"/>
                          <a:cs typeface="+mn-cs"/>
                        </a:rPr>
                        <a:t>Access requests</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gradFill>
                            <a:gsLst>
                              <a:gs pos="2917">
                                <a:schemeClr val="tx1"/>
                              </a:gs>
                              <a:gs pos="30000">
                                <a:schemeClr val="tx1"/>
                              </a:gs>
                            </a:gsLst>
                            <a:lin ang="5400000" scaled="0"/>
                          </a:gradFill>
                        </a:rPr>
                        <a:t>Self-service group management, </a:t>
                      </a:r>
                      <a:r>
                        <a:rPr lang="en-US" sz="1600" dirty="0">
                          <a:gradFill>
                            <a:gsLst>
                              <a:gs pos="2917">
                                <a:schemeClr val="tx1"/>
                              </a:gs>
                              <a:gs pos="30000">
                                <a:schemeClr val="tx1"/>
                              </a:gs>
                            </a:gsLst>
                            <a:lin ang="5400000" scaled="0"/>
                          </a:gradFill>
                          <a:latin typeface="+mj-lt"/>
                        </a:rPr>
                        <a:t>Self-service access and requests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MyApps</a:t>
                      </a:r>
                      <a:endParaRPr lang="en-US" sz="1600" dirty="0">
                        <a:gradFill>
                          <a:gsLst>
                            <a:gs pos="2917">
                              <a:schemeClr val="tx1"/>
                            </a:gs>
                            <a:gs pos="30000">
                              <a:schemeClr val="tx1"/>
                            </a:gs>
                          </a:gsLst>
                          <a:lin ang="5400000" scaled="0"/>
                        </a:gradFill>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10080923"/>
                  </a:ext>
                </a:extLst>
              </a:tr>
              <a:tr h="457200">
                <a:tc>
                  <a:txBody>
                    <a:bodyPr/>
                    <a:lstStyle/>
                    <a:p>
                      <a:pPr algn="l"/>
                      <a:r>
                        <a:rPr lang="en-US" sz="1600" u="none" kern="1200" dirty="0">
                          <a:solidFill>
                            <a:schemeClr val="tx1"/>
                          </a:solidFill>
                          <a:latin typeface="+mj-lt"/>
                          <a:ea typeface="+mn-ea"/>
                          <a:cs typeface="+mn-cs"/>
                        </a:rPr>
                        <a:t>Workflow</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gradFill>
                            <a:gsLst>
                              <a:gs pos="2917">
                                <a:schemeClr val="tx1"/>
                              </a:gs>
                              <a:gs pos="30000">
                                <a:schemeClr val="tx1"/>
                              </a:gs>
                            </a:gsLst>
                            <a:lin ang="5400000" scaled="0"/>
                          </a:gradFill>
                        </a:rPr>
                        <a:t>Approval workflows for self-service, </a:t>
                      </a:r>
                      <a:r>
                        <a:rPr lang="en-US" sz="1600" dirty="0">
                          <a:gradFill>
                            <a:gsLst>
                              <a:gs pos="2917">
                                <a:schemeClr val="tx1"/>
                              </a:gs>
                              <a:gs pos="30000">
                                <a:schemeClr val="tx1"/>
                              </a:gs>
                            </a:gsLst>
                            <a:lin ang="5400000" scaled="0"/>
                          </a:gradFill>
                          <a:latin typeface="+mj-lt"/>
                        </a:rPr>
                        <a:t>admin role activation approval</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8800888"/>
                  </a:ext>
                </a:extLst>
              </a:tr>
              <a:tr h="457200">
                <a:tc>
                  <a:txBody>
                    <a:bodyPr/>
                    <a:lstStyle/>
                    <a:p>
                      <a:pPr algn="l"/>
                      <a:r>
                        <a:rPr lang="en-US" sz="1600" u="none" kern="1200" dirty="0">
                          <a:solidFill>
                            <a:schemeClr val="tx1"/>
                          </a:solidFill>
                          <a:latin typeface="+mj-lt"/>
                          <a:ea typeface="+mn-ea"/>
                          <a:cs typeface="+mn-cs"/>
                        </a:rPr>
                        <a:t>Policy</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Conditional Access, Identity Protection, </a:t>
                      </a:r>
                      <a:r>
                        <a:rPr lang="en-US" sz="1600" kern="1200" dirty="0">
                          <a:solidFill>
                            <a:schemeClr val="tx1"/>
                          </a:solidFill>
                          <a:latin typeface="+mj-lt"/>
                          <a:ea typeface="+mn-ea"/>
                          <a:cs typeface="+mn-cs"/>
                        </a:rPr>
                        <a:t>Entitlement access policies</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51957916"/>
                  </a:ext>
                </a:extLst>
              </a:tr>
              <a:tr h="457200">
                <a:tc>
                  <a:txBody>
                    <a:bodyPr/>
                    <a:lstStyle/>
                    <a:p>
                      <a:pPr algn="l"/>
                      <a:r>
                        <a:rPr lang="en-US" sz="1600" u="none" kern="1200" dirty="0">
                          <a:solidFill>
                            <a:schemeClr val="tx1"/>
                          </a:solidFill>
                          <a:latin typeface="+mj-lt"/>
                          <a:ea typeface="+mn-ea"/>
                          <a:cs typeface="+mn-cs"/>
                        </a:rPr>
                        <a:t>Access certification</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j-lt"/>
                          <a:ea typeface="+mn-ea"/>
                          <a:cs typeface="+mn-cs"/>
                        </a:rPr>
                        <a:t>Recurring</a:t>
                      </a:r>
                      <a:r>
                        <a:rPr lang="en-US" sz="1600" kern="1200" baseline="0">
                          <a:solidFill>
                            <a:schemeClr val="tx1"/>
                          </a:solidFill>
                          <a:latin typeface="+mj-lt"/>
                          <a:ea typeface="+mn-ea"/>
                          <a:cs typeface="+mn-cs"/>
                        </a:rPr>
                        <a:t> a</a:t>
                      </a:r>
                      <a:r>
                        <a:rPr lang="en-US" sz="1600" kern="1200">
                          <a:solidFill>
                            <a:schemeClr val="tx1"/>
                          </a:solidFill>
                          <a:latin typeface="+mj-lt"/>
                          <a:ea typeface="+mn-ea"/>
                          <a:cs typeface="+mn-cs"/>
                        </a:rPr>
                        <a:t>ccess reviews for group membership, app access, admin role assignments</a:t>
                      </a:r>
                      <a:endParaRPr lang="en-US" sz="1600" kern="1200" dirty="0">
                        <a:solidFill>
                          <a:schemeClr val="tx1"/>
                        </a:solidFill>
                        <a:latin typeface="+mj-lt"/>
                        <a:ea typeface="+mn-ea"/>
                        <a:cs typeface="+mn-cs"/>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3846742"/>
                  </a:ext>
                </a:extLst>
              </a:tr>
              <a:tr h="457200">
                <a:tc>
                  <a:txBody>
                    <a:bodyPr/>
                    <a:lstStyle/>
                    <a:p>
                      <a:pPr algn="l"/>
                      <a:r>
                        <a:rPr lang="en-US" sz="1600" u="none" kern="1200" dirty="0">
                          <a:solidFill>
                            <a:schemeClr val="tx1"/>
                          </a:solidFill>
                          <a:latin typeface="+mj-lt"/>
                          <a:ea typeface="+mn-ea"/>
                          <a:cs typeface="+mn-cs"/>
                        </a:rPr>
                        <a:t>Fulfillment</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Automatic provisioning for</a:t>
                      </a:r>
                      <a:r>
                        <a:rPr lang="en-US" sz="1600" kern="1200" baseline="0">
                          <a:solidFill>
                            <a:schemeClr val="tx1"/>
                          </a:solidFill>
                          <a:latin typeface="+mn-lt"/>
                          <a:ea typeface="+mn-ea"/>
                          <a:cs typeface="+mn-cs"/>
                        </a:rPr>
                        <a:t> </a:t>
                      </a:r>
                      <a:r>
                        <a:rPr lang="en-US" sz="1600" kern="1200">
                          <a:solidFill>
                            <a:schemeClr val="tx1"/>
                          </a:solidFill>
                          <a:latin typeface="+mn-lt"/>
                          <a:ea typeface="+mn-ea"/>
                          <a:cs typeface="+mn-cs"/>
                        </a:rPr>
                        <a:t>groups, SaaS and </a:t>
                      </a:r>
                      <a:r>
                        <a:rPr lang="en-US" sz="1600" kern="1200">
                          <a:solidFill>
                            <a:schemeClr val="tx1"/>
                          </a:solidFill>
                          <a:latin typeface="+mj-lt"/>
                          <a:ea typeface="+mn-ea"/>
                          <a:cs typeface="+mn-cs"/>
                        </a:rPr>
                        <a:t>on-premises apps </a:t>
                      </a:r>
                      <a:r>
                        <a:rPr lang="en-US" sz="1600" kern="1200">
                          <a:solidFill>
                            <a:schemeClr val="tx1"/>
                          </a:solidFill>
                          <a:latin typeface="+mn-lt"/>
                          <a:ea typeface="+mn-ea"/>
                          <a:cs typeface="+mn-cs"/>
                        </a:rPr>
                        <a:t>(SCIM), SharePoint Online</a:t>
                      </a:r>
                      <a:endParaRPr lang="en-US" sz="1600" kern="1200" dirty="0">
                        <a:solidFill>
                          <a:schemeClr val="tx1"/>
                        </a:solidFill>
                        <a:latin typeface="+mn-lt"/>
                        <a:ea typeface="+mn-ea"/>
                        <a:cs typeface="+mn-cs"/>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0774292"/>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u="none" kern="1200" dirty="0">
                          <a:solidFill>
                            <a:schemeClr val="tx1"/>
                          </a:solidFill>
                          <a:latin typeface="+mj-lt"/>
                          <a:ea typeface="+mn-ea"/>
                          <a:cs typeface="+mn-cs"/>
                        </a:rPr>
                        <a:t>Password management</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Self-services password management</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7377368"/>
                  </a:ext>
                </a:extLst>
              </a:tr>
            </a:tbl>
          </a:graphicData>
        </a:graphic>
      </p:graphicFrame>
      <p:graphicFrame>
        <p:nvGraphicFramePr>
          <p:cNvPr id="72" name="Table 71">
            <a:extLst>
              <a:ext uri="{FF2B5EF4-FFF2-40B4-BE49-F238E27FC236}">
                <a16:creationId xmlns:a16="http://schemas.microsoft.com/office/drawing/2014/main" id="{69A88FD6-2143-4A54-A430-9F7F7B8D236E}"/>
              </a:ext>
            </a:extLst>
          </p:cNvPr>
          <p:cNvGraphicFramePr>
            <a:graphicFrameLocks noGrp="1"/>
          </p:cNvGraphicFramePr>
          <p:nvPr>
            <p:extLst/>
          </p:nvPr>
        </p:nvGraphicFramePr>
        <p:xfrm>
          <a:off x="335280" y="4787900"/>
          <a:ext cx="11430000" cy="18288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3515235588"/>
                    </a:ext>
                  </a:extLst>
                </a:gridCol>
                <a:gridCol w="8686800">
                  <a:extLst>
                    <a:ext uri="{9D8B030D-6E8A-4147-A177-3AD203B41FA5}">
                      <a16:colId xmlns:a16="http://schemas.microsoft.com/office/drawing/2014/main" val="1565470047"/>
                    </a:ext>
                  </a:extLst>
                </a:gridCol>
              </a:tblGrid>
              <a:tr h="457200">
                <a:tc>
                  <a:txBody>
                    <a:bodyPr/>
                    <a:lstStyle/>
                    <a:p>
                      <a:pPr algn="l">
                        <a:lnSpc>
                          <a:spcPct val="150000"/>
                        </a:lnSpc>
                      </a:pPr>
                      <a:r>
                        <a:rPr lang="en-US" sz="1600" u="none" kern="1200" dirty="0">
                          <a:solidFill>
                            <a:schemeClr val="tx1"/>
                          </a:solidFill>
                          <a:latin typeface="+mj-lt"/>
                          <a:ea typeface="+mn-ea"/>
                          <a:cs typeface="+mn-cs"/>
                        </a:rPr>
                        <a:t>Device management</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Azure AD join, Intune, </a:t>
                      </a:r>
                      <a:r>
                        <a:rPr lang="en-US" sz="1600" kern="1200" dirty="0">
                          <a:solidFill>
                            <a:schemeClr val="tx1"/>
                          </a:solidFill>
                          <a:latin typeface="+mj-lt"/>
                          <a:ea typeface="+mn-ea"/>
                          <a:cs typeface="+mn-cs"/>
                        </a:rPr>
                        <a:t>per-device</a:t>
                      </a:r>
                      <a:r>
                        <a:rPr lang="en-US" sz="1600" kern="1200" baseline="0" dirty="0">
                          <a:solidFill>
                            <a:schemeClr val="tx1"/>
                          </a:solidFill>
                          <a:latin typeface="+mj-lt"/>
                          <a:ea typeface="+mn-ea"/>
                          <a:cs typeface="+mn-cs"/>
                        </a:rPr>
                        <a:t> terms of use</a:t>
                      </a:r>
                      <a:endParaRPr lang="en-US" sz="1600" kern="1200" dirty="0">
                        <a:solidFill>
                          <a:schemeClr val="tx1"/>
                        </a:solidFill>
                        <a:latin typeface="+mj-lt"/>
                        <a:ea typeface="+mn-ea"/>
                        <a:cs typeface="+mn-cs"/>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5025102"/>
                  </a:ext>
                </a:extLst>
              </a:tr>
              <a:tr h="457200">
                <a:tc>
                  <a:txBody>
                    <a:bodyPr/>
                    <a:lstStyle/>
                    <a:p>
                      <a:pPr algn="l">
                        <a:lnSpc>
                          <a:spcPct val="150000"/>
                        </a:lnSpc>
                      </a:pPr>
                      <a:r>
                        <a:rPr lang="en-US" sz="1600" u="none" kern="1200" dirty="0">
                          <a:solidFill>
                            <a:schemeClr val="tx1"/>
                          </a:solidFill>
                          <a:latin typeface="+mj-lt"/>
                          <a:ea typeface="+mn-ea"/>
                          <a:cs typeface="+mn-cs"/>
                        </a:rPr>
                        <a:t>UEBA and CASB</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Azure ATP, Cloud App Security</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0264328"/>
                  </a:ext>
                </a:extLst>
              </a:tr>
              <a:tr h="457200">
                <a:tc>
                  <a:txBody>
                    <a:bodyPr/>
                    <a:lstStyle/>
                    <a:p>
                      <a:pPr algn="l">
                        <a:lnSpc>
                          <a:spcPct val="150000"/>
                        </a:lnSpc>
                      </a:pPr>
                      <a:r>
                        <a:rPr lang="en-US" sz="1600" u="none" kern="1200" dirty="0">
                          <a:solidFill>
                            <a:schemeClr val="tx1"/>
                          </a:solidFill>
                          <a:latin typeface="+mj-lt"/>
                          <a:ea typeface="+mn-ea"/>
                          <a:cs typeface="+mn-cs"/>
                        </a:rPr>
                        <a:t>Data Governance</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Azure Information Protection</a:t>
                      </a:r>
                      <a:endParaRPr lang="en-US" sz="1600" kern="1200" dirty="0">
                        <a:solidFill>
                          <a:schemeClr val="tx1"/>
                        </a:solidFill>
                        <a:latin typeface="+mn-lt"/>
                        <a:ea typeface="+mn-ea"/>
                        <a:cs typeface="+mn-cs"/>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2536679"/>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u="none" kern="1200" dirty="0">
                          <a:solidFill>
                            <a:schemeClr val="tx1"/>
                          </a:solidFill>
                          <a:latin typeface="+mj-lt"/>
                          <a:ea typeface="+mn-ea"/>
                          <a:cs typeface="+mn-cs"/>
                        </a:rPr>
                        <a:t>Privileged Access</a:t>
                      </a: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Time-limited and scoped access with Azure AD PIM (and </a:t>
                      </a:r>
                      <a:r>
                        <a:rPr lang="en-US" sz="1600" kern="1200">
                          <a:solidFill>
                            <a:schemeClr val="tx1"/>
                          </a:solidFill>
                          <a:latin typeface="+mj-lt"/>
                          <a:ea typeface="+mn-ea"/>
                          <a:cs typeface="+mn-cs"/>
                        </a:rPr>
                        <a:t>Office 365 PAM</a:t>
                      </a:r>
                      <a:r>
                        <a:rPr lang="en-US" sz="1600" kern="1200">
                          <a:solidFill>
                            <a:schemeClr val="tx1"/>
                          </a:solidFill>
                          <a:latin typeface="+mn-lt"/>
                          <a:ea typeface="+mn-ea"/>
                          <a:cs typeface="+mn-cs"/>
                        </a:rPr>
                        <a:t>)</a:t>
                      </a:r>
                      <a:endParaRPr lang="en-US" sz="1600" kern="1200" dirty="0">
                        <a:solidFill>
                          <a:schemeClr val="tx1"/>
                        </a:solidFill>
                        <a:latin typeface="+mn-lt"/>
                        <a:ea typeface="+mn-ea"/>
                        <a:cs typeface="+mn-cs"/>
                      </a:endParaRPr>
                    </a:p>
                  </a:txBody>
                  <a:tcPr anchor="ctr">
                    <a:lnT w="38100" cap="flat" cmpd="sng" algn="ctr">
                      <a:solidFill>
                        <a:schemeClr val="tx1">
                          <a:lumMod val="10000"/>
                          <a:lumOff val="90000"/>
                        </a:schemeClr>
                      </a:solidFill>
                      <a:prstDash val="solid"/>
                      <a:round/>
                      <a:headEnd type="none" w="med" len="med"/>
                      <a:tailEnd type="none" w="med" len="med"/>
                    </a:lnT>
                    <a:lnB w="38100" cap="flat" cmpd="sng" algn="ctr">
                      <a:solidFill>
                        <a:schemeClr val="tx1">
                          <a:lumMod val="10000"/>
                          <a:lumOff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9622878"/>
                  </a:ext>
                </a:extLst>
              </a:tr>
            </a:tbl>
          </a:graphicData>
        </a:graphic>
      </p:graphicFrame>
    </p:spTree>
    <p:extLst>
      <p:ext uri="{BB962C8B-B14F-4D97-AF65-F5344CB8AC3E}">
        <p14:creationId xmlns:p14="http://schemas.microsoft.com/office/powerpoint/2010/main" val="172124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up)">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D54D7ACC-6E55-46A9-8F7B-30DB25FF0CC4}"/>
              </a:ext>
            </a:extLst>
          </p:cNvPr>
          <p:cNvSpPr/>
          <p:nvPr/>
        </p:nvSpPr>
        <p:spPr bwMode="auto">
          <a:xfrm>
            <a:off x="865" y="487"/>
            <a:ext cx="4571352" cy="6857027"/>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8" name="Rectangle 77">
            <a:extLst>
              <a:ext uri="{FF2B5EF4-FFF2-40B4-BE49-F238E27FC236}">
                <a16:creationId xmlns:a16="http://schemas.microsoft.com/office/drawing/2014/main" id="{786E86E7-F2AE-451C-B820-F6D7CCE39F12}"/>
              </a:ext>
            </a:extLst>
          </p:cNvPr>
          <p:cNvSpPr/>
          <p:nvPr/>
        </p:nvSpPr>
        <p:spPr bwMode="auto">
          <a:xfrm>
            <a:off x="4836498" y="1876785"/>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Microsoft Intune</a:t>
            </a:r>
            <a:br>
              <a:rPr lang="en-US" spc="-30">
                <a:solidFill>
                  <a:srgbClr val="505050"/>
                </a:solidFill>
                <a:latin typeface="Segoe UI"/>
                <a:cs typeface="Arial" panose="020B0604020202020204" pitchFamily="34" charset="0"/>
              </a:rPr>
            </a:b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79" name="Rectangle 78">
            <a:extLst>
              <a:ext uri="{FF2B5EF4-FFF2-40B4-BE49-F238E27FC236}">
                <a16:creationId xmlns:a16="http://schemas.microsoft.com/office/drawing/2014/main" id="{AAC27753-CF40-48A0-8F8F-FDD62843D578}"/>
              </a:ext>
            </a:extLst>
          </p:cNvPr>
          <p:cNvSpPr/>
          <p:nvPr/>
        </p:nvSpPr>
        <p:spPr bwMode="auto">
          <a:xfrm>
            <a:off x="9659099" y="3488803"/>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Office Threat Intelligence</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65" name="Rectangle 64">
            <a:extLst>
              <a:ext uri="{FF2B5EF4-FFF2-40B4-BE49-F238E27FC236}">
                <a16:creationId xmlns:a16="http://schemas.microsoft.com/office/drawing/2014/main" id="{435F4A00-837C-4439-9512-4EF1E68FE2DA}"/>
              </a:ext>
            </a:extLst>
          </p:cNvPr>
          <p:cNvSpPr/>
          <p:nvPr/>
        </p:nvSpPr>
        <p:spPr bwMode="auto">
          <a:xfrm>
            <a:off x="4836498" y="3488803"/>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Windows Defender Advanced Threat Protection</a:t>
            </a:r>
          </a:p>
        </p:txBody>
      </p:sp>
      <p:sp>
        <p:nvSpPr>
          <p:cNvPr id="62" name="Rectangle 61">
            <a:extLst>
              <a:ext uri="{FF2B5EF4-FFF2-40B4-BE49-F238E27FC236}">
                <a16:creationId xmlns:a16="http://schemas.microsoft.com/office/drawing/2014/main" id="{08DBF3F1-C52B-45EE-A232-3128370C958F}"/>
              </a:ext>
            </a:extLst>
          </p:cNvPr>
          <p:cNvSpPr/>
          <p:nvPr/>
        </p:nvSpPr>
        <p:spPr bwMode="auto">
          <a:xfrm>
            <a:off x="4836498" y="264767"/>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Azure Active Directory</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75" name="Rectangle 74">
            <a:extLst>
              <a:ext uri="{FF2B5EF4-FFF2-40B4-BE49-F238E27FC236}">
                <a16:creationId xmlns:a16="http://schemas.microsoft.com/office/drawing/2014/main" id="{1439C170-8C83-486E-8697-D49394D02D43}"/>
              </a:ext>
            </a:extLst>
          </p:cNvPr>
          <p:cNvSpPr/>
          <p:nvPr/>
        </p:nvSpPr>
        <p:spPr bwMode="auto">
          <a:xfrm>
            <a:off x="7247800" y="3488803"/>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Office Advanced Threat Protection</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74" name="Rectangle 73">
            <a:extLst>
              <a:ext uri="{FF2B5EF4-FFF2-40B4-BE49-F238E27FC236}">
                <a16:creationId xmlns:a16="http://schemas.microsoft.com/office/drawing/2014/main" id="{A9360368-9E31-4C76-921B-344DE5EE93EF}"/>
              </a:ext>
            </a:extLst>
          </p:cNvPr>
          <p:cNvSpPr/>
          <p:nvPr/>
        </p:nvSpPr>
        <p:spPr bwMode="auto">
          <a:xfrm>
            <a:off x="9659099" y="264767"/>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Microsoft Cloud </a:t>
            </a:r>
            <a:br>
              <a:rPr lang="en-US" spc="-30">
                <a:solidFill>
                  <a:srgbClr val="505050"/>
                </a:solidFill>
                <a:latin typeface="Segoe UI"/>
                <a:cs typeface="Arial" panose="020B0604020202020204" pitchFamily="34" charset="0"/>
              </a:rPr>
            </a:br>
            <a:r>
              <a:rPr lang="en-US" spc="-30">
                <a:solidFill>
                  <a:srgbClr val="505050"/>
                </a:solidFill>
                <a:latin typeface="Segoe UI"/>
                <a:cs typeface="Arial" panose="020B0604020202020204" pitchFamily="34" charset="0"/>
              </a:rPr>
              <a:t>App Security</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70" name="Rectangle 69">
            <a:extLst>
              <a:ext uri="{FF2B5EF4-FFF2-40B4-BE49-F238E27FC236}">
                <a16:creationId xmlns:a16="http://schemas.microsoft.com/office/drawing/2014/main" id="{2BDC0F9F-C9FC-4B0A-866B-80192225A964}"/>
              </a:ext>
            </a:extLst>
          </p:cNvPr>
          <p:cNvSpPr/>
          <p:nvPr/>
        </p:nvSpPr>
        <p:spPr bwMode="auto">
          <a:xfrm>
            <a:off x="9659099" y="1876785"/>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Azure Security </a:t>
            </a:r>
            <a:br>
              <a:rPr lang="en-US" spc="-30">
                <a:solidFill>
                  <a:srgbClr val="505050"/>
                </a:solidFill>
                <a:latin typeface="Segoe UI"/>
                <a:cs typeface="Arial" panose="020B0604020202020204" pitchFamily="34" charset="0"/>
              </a:rPr>
            </a:br>
            <a:r>
              <a:rPr lang="en-US" spc="-30">
                <a:solidFill>
                  <a:srgbClr val="505050"/>
                </a:solidFill>
                <a:latin typeface="Segoe UI"/>
                <a:cs typeface="Arial" panose="020B0604020202020204" pitchFamily="34" charset="0"/>
              </a:rPr>
              <a:t>Center</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69" name="Rectangle 68">
            <a:extLst>
              <a:ext uri="{FF2B5EF4-FFF2-40B4-BE49-F238E27FC236}">
                <a16:creationId xmlns:a16="http://schemas.microsoft.com/office/drawing/2014/main" id="{6F0B8F26-7C41-45F4-B1C4-20C431A24441}"/>
              </a:ext>
            </a:extLst>
          </p:cNvPr>
          <p:cNvSpPr/>
          <p:nvPr/>
        </p:nvSpPr>
        <p:spPr bwMode="auto">
          <a:xfrm>
            <a:off x="7247800" y="264767"/>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Azure Advanced Threat Protection</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64" name="Rectangle 63">
            <a:extLst>
              <a:ext uri="{FF2B5EF4-FFF2-40B4-BE49-F238E27FC236}">
                <a16:creationId xmlns:a16="http://schemas.microsoft.com/office/drawing/2014/main" id="{FFBEF209-6D3E-4E2D-99A5-0CD1A9E970C7}"/>
              </a:ext>
            </a:extLst>
          </p:cNvPr>
          <p:cNvSpPr/>
          <p:nvPr/>
        </p:nvSpPr>
        <p:spPr bwMode="auto">
          <a:xfrm>
            <a:off x="7247800" y="1876785"/>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Windows 10</a:t>
            </a:r>
            <a:br>
              <a:rPr lang="en-US" spc="-30">
                <a:solidFill>
                  <a:srgbClr val="505050"/>
                </a:solidFill>
                <a:latin typeface="Segoe UI"/>
                <a:cs typeface="Arial" panose="020B0604020202020204" pitchFamily="34" charset="0"/>
              </a:rPr>
            </a:b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pic>
        <p:nvPicPr>
          <p:cNvPr id="18" name="Picture 17">
            <a:extLst>
              <a:ext uri="{FF2B5EF4-FFF2-40B4-BE49-F238E27FC236}">
                <a16:creationId xmlns:a16="http://schemas.microsoft.com/office/drawing/2014/main" id="{FD432E83-EA02-48C6-BA85-680801D6F784}"/>
              </a:ext>
            </a:extLst>
          </p:cNvPr>
          <p:cNvPicPr>
            <a:picLocks noChangeAspect="1"/>
          </p:cNvPicPr>
          <p:nvPr/>
        </p:nvPicPr>
        <p:blipFill>
          <a:blip r:embed="rId2"/>
          <a:stretch>
            <a:fillRect/>
          </a:stretch>
        </p:blipFill>
        <p:spPr>
          <a:xfrm>
            <a:off x="4938705" y="357390"/>
            <a:ext cx="394427" cy="394427"/>
          </a:xfrm>
          <a:prstGeom prst="rect">
            <a:avLst/>
          </a:prstGeom>
        </p:spPr>
      </p:pic>
      <p:pic>
        <p:nvPicPr>
          <p:cNvPr id="20" name="Picture 19">
            <a:extLst>
              <a:ext uri="{FF2B5EF4-FFF2-40B4-BE49-F238E27FC236}">
                <a16:creationId xmlns:a16="http://schemas.microsoft.com/office/drawing/2014/main" id="{7D03B571-757D-4FA9-A16B-79050060A0EC}"/>
              </a:ext>
            </a:extLst>
          </p:cNvPr>
          <p:cNvPicPr>
            <a:picLocks noChangeAspect="1"/>
          </p:cNvPicPr>
          <p:nvPr/>
        </p:nvPicPr>
        <p:blipFill>
          <a:blip r:embed="rId3"/>
          <a:stretch>
            <a:fillRect/>
          </a:stretch>
        </p:blipFill>
        <p:spPr>
          <a:xfrm>
            <a:off x="9754239" y="1984485"/>
            <a:ext cx="394427" cy="394427"/>
          </a:xfrm>
          <a:prstGeom prst="rect">
            <a:avLst/>
          </a:prstGeom>
        </p:spPr>
      </p:pic>
      <p:pic>
        <p:nvPicPr>
          <p:cNvPr id="22" name="Picture 21">
            <a:extLst>
              <a:ext uri="{FF2B5EF4-FFF2-40B4-BE49-F238E27FC236}">
                <a16:creationId xmlns:a16="http://schemas.microsoft.com/office/drawing/2014/main" id="{409208B0-8D41-4417-B76A-60C84A7791E8}"/>
              </a:ext>
            </a:extLst>
          </p:cNvPr>
          <p:cNvPicPr>
            <a:picLocks noChangeAspect="1"/>
          </p:cNvPicPr>
          <p:nvPr/>
        </p:nvPicPr>
        <p:blipFill>
          <a:blip r:embed="rId4"/>
          <a:stretch>
            <a:fillRect/>
          </a:stretch>
        </p:blipFill>
        <p:spPr>
          <a:xfrm>
            <a:off x="4938705" y="1984485"/>
            <a:ext cx="394427" cy="394427"/>
          </a:xfrm>
          <a:prstGeom prst="rect">
            <a:avLst/>
          </a:prstGeom>
        </p:spPr>
      </p:pic>
      <p:sp>
        <p:nvSpPr>
          <p:cNvPr id="47" name="Freeform 16">
            <a:extLst>
              <a:ext uri="{FF2B5EF4-FFF2-40B4-BE49-F238E27FC236}">
                <a16:creationId xmlns:a16="http://schemas.microsoft.com/office/drawing/2014/main" id="{FDE28F55-A0C7-4308-9997-522198753E25}"/>
              </a:ext>
            </a:extLst>
          </p:cNvPr>
          <p:cNvSpPr>
            <a:spLocks noChangeAspect="1"/>
          </p:cNvSpPr>
          <p:nvPr/>
        </p:nvSpPr>
        <p:spPr bwMode="black">
          <a:xfrm>
            <a:off x="9787029" y="3598831"/>
            <a:ext cx="328849" cy="394427"/>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83B01"/>
          </a:solidFill>
          <a:ln>
            <a:noFill/>
          </a:ln>
          <a:extLst/>
        </p:spPr>
        <p:txBody>
          <a:bodyPr vert="horz" wrap="square" lIns="89642" tIns="44821" rIns="89642" bIns="44821" numCol="1" anchor="t" anchorCtr="0" compatLnSpc="1">
            <a:prstTxWarp prst="textNoShape">
              <a:avLst/>
            </a:prstTxWarp>
          </a:bodyPr>
          <a:lstStyle/>
          <a:p>
            <a:pPr algn="ctr" defTabSz="914314">
              <a:defRPr/>
            </a:pPr>
            <a:endParaRPr lang="en-US" sz="1800">
              <a:solidFill>
                <a:srgbClr val="282828"/>
              </a:solidFill>
              <a:latin typeface="Segoe UI"/>
            </a:endParaRPr>
          </a:p>
        </p:txBody>
      </p:sp>
      <p:pic>
        <p:nvPicPr>
          <p:cNvPr id="30" name="Picture 29">
            <a:extLst>
              <a:ext uri="{FF2B5EF4-FFF2-40B4-BE49-F238E27FC236}">
                <a16:creationId xmlns:a16="http://schemas.microsoft.com/office/drawing/2014/main" id="{D4FF4E26-8EDC-486F-A7E9-8D9C5C313A2E}"/>
              </a:ext>
            </a:extLst>
          </p:cNvPr>
          <p:cNvPicPr>
            <a:picLocks noChangeAspect="1"/>
          </p:cNvPicPr>
          <p:nvPr/>
        </p:nvPicPr>
        <p:blipFill>
          <a:blip r:embed="rId5"/>
          <a:stretch>
            <a:fillRect/>
          </a:stretch>
        </p:blipFill>
        <p:spPr>
          <a:xfrm>
            <a:off x="4938705" y="3598831"/>
            <a:ext cx="394427" cy="394427"/>
          </a:xfrm>
          <a:prstGeom prst="rect">
            <a:avLst/>
          </a:prstGeom>
        </p:spPr>
      </p:pic>
      <p:pic>
        <p:nvPicPr>
          <p:cNvPr id="50" name="Picture 49">
            <a:extLst>
              <a:ext uri="{FF2B5EF4-FFF2-40B4-BE49-F238E27FC236}">
                <a16:creationId xmlns:a16="http://schemas.microsoft.com/office/drawing/2014/main" id="{47AAEF8F-AAE7-4F54-BB7E-F38C47FBF467}"/>
              </a:ext>
            </a:extLst>
          </p:cNvPr>
          <p:cNvPicPr>
            <a:picLocks noChangeAspect="1"/>
          </p:cNvPicPr>
          <p:nvPr/>
        </p:nvPicPr>
        <p:blipFill>
          <a:blip r:embed="rId6"/>
          <a:stretch>
            <a:fillRect/>
          </a:stretch>
        </p:blipFill>
        <p:spPr>
          <a:xfrm>
            <a:off x="7356097" y="355619"/>
            <a:ext cx="398411" cy="397970"/>
          </a:xfrm>
          <a:prstGeom prst="rect">
            <a:avLst/>
          </a:prstGeom>
        </p:spPr>
      </p:pic>
      <p:sp>
        <p:nvSpPr>
          <p:cNvPr id="40" name="Rectangle 39">
            <a:extLst>
              <a:ext uri="{FF2B5EF4-FFF2-40B4-BE49-F238E27FC236}">
                <a16:creationId xmlns:a16="http://schemas.microsoft.com/office/drawing/2014/main" id="{EBEA7BD5-36DE-4049-A15F-8B6CC65F47D3}"/>
              </a:ext>
            </a:extLst>
          </p:cNvPr>
          <p:cNvSpPr/>
          <p:nvPr/>
        </p:nvSpPr>
        <p:spPr bwMode="auto">
          <a:xfrm>
            <a:off x="1171728" y="1374828"/>
            <a:ext cx="319994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t" anchorCtr="0" compatLnSpc="1">
            <a:prstTxWarp prst="textNoShape">
              <a:avLst/>
            </a:prstTxWarp>
          </a:bodyPr>
          <a:lstStyle/>
          <a:p>
            <a:pPr defTabSz="914192">
              <a:defRPr/>
            </a:pPr>
            <a:r>
              <a:rPr lang="en-US" sz="1372" b="1">
                <a:solidFill>
                  <a:srgbClr val="505050"/>
                </a:solidFill>
                <a:latin typeface="Segoe UI Semibold"/>
                <a:cs typeface="Arial" panose="020B0604020202020204" pitchFamily="34" charset="0"/>
              </a:rPr>
              <a:t>Identities:</a:t>
            </a:r>
            <a:r>
              <a:rPr lang="en-US" sz="1372">
                <a:solidFill>
                  <a:srgbClr val="505050"/>
                </a:solidFill>
                <a:latin typeface="Segoe UI Semibold"/>
                <a:cs typeface="Arial" panose="020B0604020202020204" pitchFamily="34" charset="0"/>
              </a:rPr>
              <a:t> </a:t>
            </a:r>
            <a:r>
              <a:rPr lang="en-US" sz="1372">
                <a:solidFill>
                  <a:srgbClr val="505050"/>
                </a:solidFill>
                <a:latin typeface="Segoe UI"/>
                <a:cs typeface="Arial" panose="020B0604020202020204" pitchFamily="34" charset="0"/>
              </a:rPr>
              <a:t>Validating, verifying and protecting both user and admin accounts</a:t>
            </a:r>
          </a:p>
        </p:txBody>
      </p:sp>
      <p:sp>
        <p:nvSpPr>
          <p:cNvPr id="41" name="Rectangle 40">
            <a:extLst>
              <a:ext uri="{FF2B5EF4-FFF2-40B4-BE49-F238E27FC236}">
                <a16:creationId xmlns:a16="http://schemas.microsoft.com/office/drawing/2014/main" id="{1A432EBC-D4ED-46E4-9458-CD7BAE788AB2}"/>
              </a:ext>
            </a:extLst>
          </p:cNvPr>
          <p:cNvSpPr/>
          <p:nvPr/>
        </p:nvSpPr>
        <p:spPr bwMode="auto">
          <a:xfrm>
            <a:off x="1171728" y="3489943"/>
            <a:ext cx="319994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t" anchorCtr="0" compatLnSpc="1">
            <a:prstTxWarp prst="textNoShape">
              <a:avLst/>
            </a:prstTxWarp>
          </a:bodyPr>
          <a:lstStyle/>
          <a:p>
            <a:pPr defTabSz="914192">
              <a:defRPr/>
            </a:pPr>
            <a:r>
              <a:rPr lang="en-US" sz="1372" b="1">
                <a:solidFill>
                  <a:srgbClr val="505050"/>
                </a:solidFill>
                <a:latin typeface="Segoe UI Semibold"/>
                <a:cs typeface="Arial" panose="020B0604020202020204" pitchFamily="34" charset="0"/>
              </a:rPr>
              <a:t>User Data:</a:t>
            </a:r>
            <a:r>
              <a:rPr lang="en-US" sz="1372">
                <a:solidFill>
                  <a:srgbClr val="505050"/>
                </a:solidFill>
                <a:latin typeface="Segoe UI Semibold"/>
                <a:cs typeface="Arial" panose="020B0604020202020204" pitchFamily="34" charset="0"/>
              </a:rPr>
              <a:t> </a:t>
            </a:r>
            <a:r>
              <a:rPr lang="en-US" sz="1372">
                <a:solidFill>
                  <a:srgbClr val="505050"/>
                </a:solidFill>
                <a:latin typeface="Segoe UI"/>
                <a:cs typeface="Arial" panose="020B0604020202020204" pitchFamily="34" charset="0"/>
              </a:rPr>
              <a:t>evaluating email messages and documents for malicious content </a:t>
            </a:r>
          </a:p>
        </p:txBody>
      </p:sp>
      <p:sp>
        <p:nvSpPr>
          <p:cNvPr id="42" name="Rectangle 41">
            <a:extLst>
              <a:ext uri="{FF2B5EF4-FFF2-40B4-BE49-F238E27FC236}">
                <a16:creationId xmlns:a16="http://schemas.microsoft.com/office/drawing/2014/main" id="{31B0B97A-B67D-4C0C-AD03-7131EF501365}"/>
              </a:ext>
            </a:extLst>
          </p:cNvPr>
          <p:cNvSpPr/>
          <p:nvPr/>
        </p:nvSpPr>
        <p:spPr bwMode="auto">
          <a:xfrm>
            <a:off x="1171728" y="2432386"/>
            <a:ext cx="319994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t" anchorCtr="0" compatLnSpc="1">
            <a:prstTxWarp prst="textNoShape">
              <a:avLst/>
            </a:prstTxWarp>
          </a:bodyPr>
          <a:lstStyle/>
          <a:p>
            <a:pPr defTabSz="914192">
              <a:defRPr/>
            </a:pPr>
            <a:r>
              <a:rPr lang="en-US" sz="1372" b="1">
                <a:solidFill>
                  <a:srgbClr val="505050"/>
                </a:solidFill>
                <a:latin typeface="Segoe UI Semibold"/>
                <a:cs typeface="Arial" panose="020B0604020202020204" pitchFamily="34" charset="0"/>
              </a:rPr>
              <a:t>Endpoints:</a:t>
            </a:r>
            <a:r>
              <a:rPr lang="en-US" sz="1372">
                <a:solidFill>
                  <a:srgbClr val="505050"/>
                </a:solidFill>
                <a:latin typeface="Segoe UI Semibold"/>
                <a:cs typeface="Arial" panose="020B0604020202020204" pitchFamily="34" charset="0"/>
              </a:rPr>
              <a:t> </a:t>
            </a:r>
            <a:r>
              <a:rPr lang="en-US" sz="1372">
                <a:solidFill>
                  <a:srgbClr val="505050"/>
                </a:solidFill>
                <a:latin typeface="Segoe UI"/>
                <a:cs typeface="Arial" panose="020B0604020202020204" pitchFamily="34" charset="0"/>
              </a:rPr>
              <a:t>protecting user devices and signals from sensors</a:t>
            </a:r>
          </a:p>
        </p:txBody>
      </p:sp>
      <p:sp>
        <p:nvSpPr>
          <p:cNvPr id="43" name="Rectangle 42">
            <a:extLst>
              <a:ext uri="{FF2B5EF4-FFF2-40B4-BE49-F238E27FC236}">
                <a16:creationId xmlns:a16="http://schemas.microsoft.com/office/drawing/2014/main" id="{0A036950-3C17-472A-8C11-0C06CDDA34EA}"/>
              </a:ext>
            </a:extLst>
          </p:cNvPr>
          <p:cNvSpPr/>
          <p:nvPr/>
        </p:nvSpPr>
        <p:spPr bwMode="auto">
          <a:xfrm>
            <a:off x="1171728" y="5605058"/>
            <a:ext cx="319994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t" anchorCtr="0" compatLnSpc="1">
            <a:prstTxWarp prst="textNoShape">
              <a:avLst/>
            </a:prstTxWarp>
          </a:bodyPr>
          <a:lstStyle/>
          <a:p>
            <a:pPr defTabSz="914192">
              <a:defRPr/>
            </a:pPr>
            <a:r>
              <a:rPr lang="en-US" sz="1372" b="1">
                <a:solidFill>
                  <a:srgbClr val="505050"/>
                </a:solidFill>
                <a:latin typeface="Segoe UI Semibold"/>
                <a:cs typeface="Arial" panose="020B0604020202020204" pitchFamily="34" charset="0"/>
              </a:rPr>
              <a:t>Infrastructure:</a:t>
            </a:r>
            <a:r>
              <a:rPr lang="en-US" sz="1372">
                <a:solidFill>
                  <a:srgbClr val="505050"/>
                </a:solidFill>
                <a:latin typeface="Segoe UI Semibold"/>
                <a:cs typeface="Arial" panose="020B0604020202020204" pitchFamily="34" charset="0"/>
              </a:rPr>
              <a:t> </a:t>
            </a:r>
            <a:r>
              <a:rPr lang="en-US" sz="1372">
                <a:solidFill>
                  <a:srgbClr val="505050"/>
                </a:solidFill>
                <a:latin typeface="Segoe UI"/>
                <a:cs typeface="Arial" panose="020B0604020202020204" pitchFamily="34" charset="0"/>
              </a:rPr>
              <a:t>protecting servers, virtual machines, databases and networks across cloud and on-premises locations</a:t>
            </a:r>
          </a:p>
        </p:txBody>
      </p:sp>
      <p:sp>
        <p:nvSpPr>
          <p:cNvPr id="44" name="Rectangle 43">
            <a:extLst>
              <a:ext uri="{FF2B5EF4-FFF2-40B4-BE49-F238E27FC236}">
                <a16:creationId xmlns:a16="http://schemas.microsoft.com/office/drawing/2014/main" id="{3566D054-6B91-4ABB-BA2B-CF7D2D0FAB08}"/>
              </a:ext>
            </a:extLst>
          </p:cNvPr>
          <p:cNvSpPr/>
          <p:nvPr/>
        </p:nvSpPr>
        <p:spPr bwMode="auto">
          <a:xfrm>
            <a:off x="1171727" y="4547501"/>
            <a:ext cx="3400488"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t" anchorCtr="0" compatLnSpc="1">
            <a:prstTxWarp prst="textNoShape">
              <a:avLst/>
            </a:prstTxWarp>
          </a:bodyPr>
          <a:lstStyle/>
          <a:p>
            <a:pPr defTabSz="914192">
              <a:defRPr/>
            </a:pPr>
            <a:r>
              <a:rPr lang="en-US" sz="1372" b="1">
                <a:solidFill>
                  <a:srgbClr val="505050"/>
                </a:solidFill>
                <a:latin typeface="Segoe UI Semibold"/>
                <a:cs typeface="Arial" panose="020B0604020202020204" pitchFamily="34" charset="0"/>
              </a:rPr>
              <a:t>Cloud Apps:</a:t>
            </a:r>
            <a:r>
              <a:rPr lang="en-US" sz="1372">
                <a:solidFill>
                  <a:srgbClr val="505050"/>
                </a:solidFill>
                <a:latin typeface="Segoe UI Semibold"/>
                <a:cs typeface="Arial" panose="020B0604020202020204" pitchFamily="34" charset="0"/>
              </a:rPr>
              <a:t> </a:t>
            </a:r>
            <a:r>
              <a:rPr lang="en-US" sz="1372">
                <a:solidFill>
                  <a:srgbClr val="505050"/>
                </a:solidFill>
                <a:latin typeface="Segoe UI"/>
                <a:cs typeface="Arial" panose="020B0604020202020204" pitchFamily="34" charset="0"/>
              </a:rPr>
              <a:t>protecting SaaS applications and their associated data stores </a:t>
            </a:r>
          </a:p>
        </p:txBody>
      </p:sp>
      <p:sp>
        <p:nvSpPr>
          <p:cNvPr id="45" name="Oval 44">
            <a:extLst>
              <a:ext uri="{FF2B5EF4-FFF2-40B4-BE49-F238E27FC236}">
                <a16:creationId xmlns:a16="http://schemas.microsoft.com/office/drawing/2014/main" id="{257360B4-5F0A-4001-9C99-FE02B94FD970}"/>
              </a:ext>
            </a:extLst>
          </p:cNvPr>
          <p:cNvSpPr>
            <a:spLocks noChangeAspect="1"/>
          </p:cNvSpPr>
          <p:nvPr/>
        </p:nvSpPr>
        <p:spPr bwMode="auto">
          <a:xfrm>
            <a:off x="378751" y="1374827"/>
            <a:ext cx="639989" cy="639989"/>
          </a:xfrm>
          <a:prstGeom prst="ellipse">
            <a:avLst/>
          </a:prstGeom>
          <a:solidFill>
            <a:schemeClr val="bg1">
              <a:alpha val="50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a:solidFill>
                  <a:srgbClr val="505050"/>
                </a:solidFill>
                <a:latin typeface="Segoe UI"/>
              </a:rPr>
              <a:t>1</a:t>
            </a:r>
          </a:p>
        </p:txBody>
      </p:sp>
      <p:sp>
        <p:nvSpPr>
          <p:cNvPr id="48" name="Oval 47">
            <a:extLst>
              <a:ext uri="{FF2B5EF4-FFF2-40B4-BE49-F238E27FC236}">
                <a16:creationId xmlns:a16="http://schemas.microsoft.com/office/drawing/2014/main" id="{5C13A1F3-DBAC-4F23-8BA6-FF13DAD3E7D8}"/>
              </a:ext>
            </a:extLst>
          </p:cNvPr>
          <p:cNvSpPr>
            <a:spLocks noChangeAspect="1"/>
          </p:cNvSpPr>
          <p:nvPr/>
        </p:nvSpPr>
        <p:spPr bwMode="auto">
          <a:xfrm>
            <a:off x="378751" y="3489943"/>
            <a:ext cx="639989" cy="639989"/>
          </a:xfrm>
          <a:prstGeom prst="ellipse">
            <a:avLst/>
          </a:prstGeom>
          <a:solidFill>
            <a:schemeClr val="bg1">
              <a:alpha val="50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a:solidFill>
                  <a:srgbClr val="505050"/>
                </a:solidFill>
                <a:latin typeface="Segoe UI"/>
              </a:rPr>
              <a:t>3</a:t>
            </a:r>
          </a:p>
        </p:txBody>
      </p:sp>
      <p:sp>
        <p:nvSpPr>
          <p:cNvPr id="49" name="Oval 48">
            <a:extLst>
              <a:ext uri="{FF2B5EF4-FFF2-40B4-BE49-F238E27FC236}">
                <a16:creationId xmlns:a16="http://schemas.microsoft.com/office/drawing/2014/main" id="{084CA713-A9B4-4BC8-A2B7-F3182FA604DB}"/>
              </a:ext>
            </a:extLst>
          </p:cNvPr>
          <p:cNvSpPr>
            <a:spLocks noChangeAspect="1"/>
          </p:cNvSpPr>
          <p:nvPr/>
        </p:nvSpPr>
        <p:spPr bwMode="auto">
          <a:xfrm>
            <a:off x="378751" y="2432385"/>
            <a:ext cx="639989" cy="639989"/>
          </a:xfrm>
          <a:prstGeom prst="ellipse">
            <a:avLst/>
          </a:prstGeom>
          <a:solidFill>
            <a:schemeClr val="bg1">
              <a:alpha val="50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a:solidFill>
                  <a:srgbClr val="505050"/>
                </a:solidFill>
                <a:latin typeface="Segoe UI"/>
              </a:rPr>
              <a:t>2</a:t>
            </a:r>
          </a:p>
        </p:txBody>
      </p:sp>
      <p:sp>
        <p:nvSpPr>
          <p:cNvPr id="52" name="Oval 51">
            <a:extLst>
              <a:ext uri="{FF2B5EF4-FFF2-40B4-BE49-F238E27FC236}">
                <a16:creationId xmlns:a16="http://schemas.microsoft.com/office/drawing/2014/main" id="{6CA4A821-666F-446D-8B50-55893900425A}"/>
              </a:ext>
            </a:extLst>
          </p:cNvPr>
          <p:cNvSpPr>
            <a:spLocks noChangeAspect="1"/>
          </p:cNvSpPr>
          <p:nvPr/>
        </p:nvSpPr>
        <p:spPr bwMode="auto">
          <a:xfrm>
            <a:off x="378751" y="5605057"/>
            <a:ext cx="639989" cy="639989"/>
          </a:xfrm>
          <a:prstGeom prst="ellipse">
            <a:avLst/>
          </a:prstGeom>
          <a:solidFill>
            <a:schemeClr val="bg1">
              <a:alpha val="50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a:solidFill>
                  <a:srgbClr val="505050"/>
                </a:solidFill>
                <a:latin typeface="Segoe UI"/>
              </a:rPr>
              <a:t>5</a:t>
            </a:r>
          </a:p>
        </p:txBody>
      </p:sp>
      <p:sp>
        <p:nvSpPr>
          <p:cNvPr id="53" name="Oval 52">
            <a:extLst>
              <a:ext uri="{FF2B5EF4-FFF2-40B4-BE49-F238E27FC236}">
                <a16:creationId xmlns:a16="http://schemas.microsoft.com/office/drawing/2014/main" id="{EC6D8A31-1797-4745-814B-208F9AE3A1DD}"/>
              </a:ext>
            </a:extLst>
          </p:cNvPr>
          <p:cNvSpPr>
            <a:spLocks noChangeAspect="1"/>
          </p:cNvSpPr>
          <p:nvPr/>
        </p:nvSpPr>
        <p:spPr bwMode="auto">
          <a:xfrm>
            <a:off x="378751" y="4547501"/>
            <a:ext cx="639989" cy="639989"/>
          </a:xfrm>
          <a:prstGeom prst="ellipse">
            <a:avLst/>
          </a:prstGeom>
          <a:solidFill>
            <a:schemeClr val="bg1">
              <a:alpha val="50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a:solidFill>
                  <a:srgbClr val="505050"/>
                </a:solidFill>
                <a:latin typeface="Segoe UI"/>
              </a:rPr>
              <a:t>4</a:t>
            </a:r>
          </a:p>
        </p:txBody>
      </p:sp>
      <p:pic>
        <p:nvPicPr>
          <p:cNvPr id="6" name="Picture 5">
            <a:extLst>
              <a:ext uri="{FF2B5EF4-FFF2-40B4-BE49-F238E27FC236}">
                <a16:creationId xmlns:a16="http://schemas.microsoft.com/office/drawing/2014/main" id="{B21071B9-6B34-4520-9952-240F7B7814B0}"/>
              </a:ext>
            </a:extLst>
          </p:cNvPr>
          <p:cNvPicPr>
            <a:picLocks noChangeAspect="1"/>
          </p:cNvPicPr>
          <p:nvPr/>
        </p:nvPicPr>
        <p:blipFill>
          <a:blip r:embed="rId7"/>
          <a:stretch>
            <a:fillRect/>
          </a:stretch>
        </p:blipFill>
        <p:spPr>
          <a:xfrm>
            <a:off x="7356984" y="1984485"/>
            <a:ext cx="396337" cy="394427"/>
          </a:xfrm>
          <a:prstGeom prst="rect">
            <a:avLst/>
          </a:prstGeom>
        </p:spPr>
      </p:pic>
      <p:pic>
        <p:nvPicPr>
          <p:cNvPr id="8" name="Picture 7">
            <a:extLst>
              <a:ext uri="{FF2B5EF4-FFF2-40B4-BE49-F238E27FC236}">
                <a16:creationId xmlns:a16="http://schemas.microsoft.com/office/drawing/2014/main" id="{A06A98C4-21C5-4FBF-BF6A-06DED657542E}"/>
              </a:ext>
            </a:extLst>
          </p:cNvPr>
          <p:cNvPicPr>
            <a:picLocks noChangeAspect="1"/>
          </p:cNvPicPr>
          <p:nvPr/>
        </p:nvPicPr>
        <p:blipFill>
          <a:blip r:embed="rId8"/>
          <a:stretch>
            <a:fillRect/>
          </a:stretch>
        </p:blipFill>
        <p:spPr>
          <a:xfrm>
            <a:off x="9756231" y="355398"/>
            <a:ext cx="394427" cy="394427"/>
          </a:xfrm>
          <a:prstGeom prst="rect">
            <a:avLst/>
          </a:prstGeom>
        </p:spPr>
      </p:pic>
      <p:sp>
        <p:nvSpPr>
          <p:cNvPr id="46" name="Title 2">
            <a:extLst>
              <a:ext uri="{FF2B5EF4-FFF2-40B4-BE49-F238E27FC236}">
                <a16:creationId xmlns:a16="http://schemas.microsoft.com/office/drawing/2014/main" id="{DEC59246-B22C-40E1-A800-4826A542C51D}"/>
              </a:ext>
            </a:extLst>
          </p:cNvPr>
          <p:cNvSpPr>
            <a:spLocks noGrp="1"/>
          </p:cNvSpPr>
          <p:nvPr>
            <p:ph type="title"/>
          </p:nvPr>
        </p:nvSpPr>
        <p:spPr>
          <a:xfrm>
            <a:off x="426425" y="440918"/>
            <a:ext cx="4506871" cy="757914"/>
          </a:xfrm>
        </p:spPr>
        <p:txBody>
          <a:bodyPr/>
          <a:lstStyle/>
          <a:p>
            <a:r>
              <a:rPr lang="en-US" sz="2745"/>
              <a:t>Microsoft Threat Protection</a:t>
            </a:r>
          </a:p>
        </p:txBody>
      </p:sp>
      <p:sp>
        <p:nvSpPr>
          <p:cNvPr id="38" name="Rectangle 37">
            <a:extLst>
              <a:ext uri="{FF2B5EF4-FFF2-40B4-BE49-F238E27FC236}">
                <a16:creationId xmlns:a16="http://schemas.microsoft.com/office/drawing/2014/main" id="{7F9D3572-8CAA-47A0-9626-556BFE62D2AF}"/>
              </a:ext>
            </a:extLst>
          </p:cNvPr>
          <p:cNvSpPr/>
          <p:nvPr/>
        </p:nvSpPr>
        <p:spPr bwMode="auto">
          <a:xfrm>
            <a:off x="7247800" y="5100822"/>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Exchange Online Protection</a:t>
            </a:r>
            <a:br>
              <a:rPr lang="en-US" spc="-30">
                <a:solidFill>
                  <a:srgbClr val="505050"/>
                </a:solidFill>
                <a:latin typeface="Segoe UI"/>
                <a:cs typeface="Arial" panose="020B0604020202020204" pitchFamily="34" charset="0"/>
              </a:rPr>
            </a:br>
            <a:endParaRPr lang="en-US" spc="-30">
              <a:solidFill>
                <a:srgbClr val="505050"/>
              </a:solidFill>
              <a:latin typeface="Segoe UI"/>
              <a:cs typeface="Arial" panose="020B0604020202020204" pitchFamily="34" charset="0"/>
            </a:endParaRPr>
          </a:p>
        </p:txBody>
      </p:sp>
      <p:sp>
        <p:nvSpPr>
          <p:cNvPr id="39" name="Rectangle 38">
            <a:extLst>
              <a:ext uri="{FF2B5EF4-FFF2-40B4-BE49-F238E27FC236}">
                <a16:creationId xmlns:a16="http://schemas.microsoft.com/office/drawing/2014/main" id="{A5CD7F7C-C870-4C66-9F6D-6F502A0FC85E}"/>
              </a:ext>
            </a:extLst>
          </p:cNvPr>
          <p:cNvSpPr/>
          <p:nvPr/>
        </p:nvSpPr>
        <p:spPr bwMode="auto">
          <a:xfrm>
            <a:off x="9659099" y="5100822"/>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SQL Server</a:t>
            </a:r>
          </a:p>
          <a:p>
            <a:pPr defTabSz="914225" fontAlgn="t">
              <a:defRPr/>
            </a:pPr>
            <a:endParaRPr lang="en-US" spc="-30">
              <a:solidFill>
                <a:srgbClr val="505050"/>
              </a:solidFill>
              <a:latin typeface="Segoe UI"/>
              <a:cs typeface="Arial" panose="020B0604020202020204" pitchFamily="34" charset="0"/>
            </a:endParaRPr>
          </a:p>
          <a:p>
            <a:pPr defTabSz="914225" fontAlgn="t">
              <a:defRPr/>
            </a:pPr>
            <a:endParaRPr lang="en-US" spc="-30">
              <a:solidFill>
                <a:srgbClr val="505050"/>
              </a:solidFill>
              <a:latin typeface="Segoe UI"/>
              <a:cs typeface="Arial" panose="020B0604020202020204" pitchFamily="34" charset="0"/>
            </a:endParaRPr>
          </a:p>
        </p:txBody>
      </p:sp>
      <p:sp>
        <p:nvSpPr>
          <p:cNvPr id="54" name="Rectangle 53">
            <a:extLst>
              <a:ext uri="{FF2B5EF4-FFF2-40B4-BE49-F238E27FC236}">
                <a16:creationId xmlns:a16="http://schemas.microsoft.com/office/drawing/2014/main" id="{F394354C-FB37-4DBF-B61A-519B307659EB}"/>
              </a:ext>
            </a:extLst>
          </p:cNvPr>
          <p:cNvSpPr/>
          <p:nvPr/>
        </p:nvSpPr>
        <p:spPr bwMode="auto">
          <a:xfrm>
            <a:off x="4836499" y="5100822"/>
            <a:ext cx="2268620" cy="1492410"/>
          </a:xfrm>
          <a:prstGeom prst="rect">
            <a:avLst/>
          </a:prstGeom>
          <a:noFill/>
          <a:ln>
            <a:solidFill>
              <a:srgbClr val="0070C0"/>
            </a:solidFill>
            <a:prstDash val="dash"/>
          </a:ln>
        </p:spPr>
        <p:txBody>
          <a:bodyPr wrap="square" lIns="89642" tIns="89642" rIns="89642" bIns="89642" rtlCol="0" anchor="b"/>
          <a:lstStyle/>
          <a:p>
            <a:pPr defTabSz="914225" fontAlgn="t">
              <a:defRPr/>
            </a:pPr>
            <a:r>
              <a:rPr lang="en-US" spc="-30">
                <a:solidFill>
                  <a:srgbClr val="505050"/>
                </a:solidFill>
                <a:latin typeface="Segoe UI"/>
                <a:cs typeface="Arial" panose="020B0604020202020204" pitchFamily="34" charset="0"/>
              </a:rPr>
              <a:t>Windows Server </a:t>
            </a:r>
          </a:p>
          <a:p>
            <a:pPr defTabSz="914225" fontAlgn="t">
              <a:defRPr/>
            </a:pPr>
            <a:r>
              <a:rPr lang="en-US" spc="-30">
                <a:solidFill>
                  <a:srgbClr val="505050"/>
                </a:solidFill>
                <a:latin typeface="Segoe UI"/>
                <a:cs typeface="Arial" panose="020B0604020202020204" pitchFamily="34" charset="0"/>
              </a:rPr>
              <a:t>Linux</a:t>
            </a:r>
          </a:p>
          <a:p>
            <a:pPr defTabSz="914225" fontAlgn="t">
              <a:defRPr/>
            </a:pPr>
            <a:endParaRPr lang="en-US" spc="-30">
              <a:solidFill>
                <a:srgbClr val="505050"/>
              </a:solidFill>
              <a:latin typeface="Segoe UI"/>
              <a:cs typeface="Arial" panose="020B0604020202020204" pitchFamily="34" charset="0"/>
            </a:endParaRPr>
          </a:p>
        </p:txBody>
      </p:sp>
      <p:pic>
        <p:nvPicPr>
          <p:cNvPr id="56" name="Picture 55">
            <a:extLst>
              <a:ext uri="{FF2B5EF4-FFF2-40B4-BE49-F238E27FC236}">
                <a16:creationId xmlns:a16="http://schemas.microsoft.com/office/drawing/2014/main" id="{EB7D2AF7-1D54-4284-92D3-57CF1180B1C3}"/>
              </a:ext>
            </a:extLst>
          </p:cNvPr>
          <p:cNvPicPr>
            <a:picLocks noChangeAspect="1"/>
          </p:cNvPicPr>
          <p:nvPr/>
        </p:nvPicPr>
        <p:blipFill>
          <a:blip r:embed="rId9"/>
          <a:stretch>
            <a:fillRect/>
          </a:stretch>
        </p:blipFill>
        <p:spPr>
          <a:xfrm>
            <a:off x="9756001" y="5176027"/>
            <a:ext cx="398411" cy="397935"/>
          </a:xfrm>
          <a:prstGeom prst="rect">
            <a:avLst/>
          </a:prstGeom>
        </p:spPr>
      </p:pic>
      <p:pic>
        <p:nvPicPr>
          <p:cNvPr id="57" name="Picture 56">
            <a:extLst>
              <a:ext uri="{FF2B5EF4-FFF2-40B4-BE49-F238E27FC236}">
                <a16:creationId xmlns:a16="http://schemas.microsoft.com/office/drawing/2014/main" id="{77E878AE-FB9C-42D6-813F-6E318FFD9CD0}"/>
              </a:ext>
            </a:extLst>
          </p:cNvPr>
          <p:cNvPicPr>
            <a:picLocks noChangeAspect="1"/>
          </p:cNvPicPr>
          <p:nvPr/>
        </p:nvPicPr>
        <p:blipFill>
          <a:blip r:embed="rId10"/>
          <a:stretch>
            <a:fillRect/>
          </a:stretch>
        </p:blipFill>
        <p:spPr>
          <a:xfrm>
            <a:off x="5449961" y="5210033"/>
            <a:ext cx="338129" cy="394427"/>
          </a:xfrm>
          <a:prstGeom prst="rect">
            <a:avLst/>
          </a:prstGeom>
        </p:spPr>
      </p:pic>
      <p:pic>
        <p:nvPicPr>
          <p:cNvPr id="58" name="Picture 57">
            <a:extLst>
              <a:ext uri="{FF2B5EF4-FFF2-40B4-BE49-F238E27FC236}">
                <a16:creationId xmlns:a16="http://schemas.microsoft.com/office/drawing/2014/main" id="{BADE327C-59FC-4636-990A-5DAB3B8D14D0}"/>
              </a:ext>
            </a:extLst>
          </p:cNvPr>
          <p:cNvPicPr>
            <a:picLocks noChangeAspect="1"/>
          </p:cNvPicPr>
          <p:nvPr/>
        </p:nvPicPr>
        <p:blipFill>
          <a:blip r:embed="rId7"/>
          <a:stretch>
            <a:fillRect/>
          </a:stretch>
        </p:blipFill>
        <p:spPr>
          <a:xfrm>
            <a:off x="4933296" y="5220708"/>
            <a:ext cx="396338" cy="394427"/>
          </a:xfrm>
          <a:prstGeom prst="rect">
            <a:avLst/>
          </a:prstGeom>
        </p:spPr>
      </p:pic>
      <p:pic>
        <p:nvPicPr>
          <p:cNvPr id="51" name="Picture 50">
            <a:extLst>
              <a:ext uri="{FF2B5EF4-FFF2-40B4-BE49-F238E27FC236}">
                <a16:creationId xmlns:a16="http://schemas.microsoft.com/office/drawing/2014/main" id="{ECCFA996-7F8E-4796-AFDB-E5ABD0C6A9E7}"/>
              </a:ext>
            </a:extLst>
          </p:cNvPr>
          <p:cNvPicPr>
            <a:picLocks noChangeAspect="1"/>
          </p:cNvPicPr>
          <p:nvPr/>
        </p:nvPicPr>
        <p:blipFill>
          <a:blip r:embed="rId11"/>
          <a:stretch>
            <a:fillRect/>
          </a:stretch>
        </p:blipFill>
        <p:spPr>
          <a:xfrm>
            <a:off x="7350719" y="5210033"/>
            <a:ext cx="398411" cy="397801"/>
          </a:xfrm>
          <a:prstGeom prst="rect">
            <a:avLst/>
          </a:prstGeom>
        </p:spPr>
      </p:pic>
      <p:sp>
        <p:nvSpPr>
          <p:cNvPr id="55" name="Freeform 16">
            <a:extLst>
              <a:ext uri="{FF2B5EF4-FFF2-40B4-BE49-F238E27FC236}">
                <a16:creationId xmlns:a16="http://schemas.microsoft.com/office/drawing/2014/main" id="{DB6A6F32-F8A2-4542-AE0C-B70642E5BBE5}"/>
              </a:ext>
            </a:extLst>
          </p:cNvPr>
          <p:cNvSpPr>
            <a:spLocks noChangeAspect="1"/>
          </p:cNvSpPr>
          <p:nvPr/>
        </p:nvSpPr>
        <p:spPr bwMode="black">
          <a:xfrm>
            <a:off x="7385561" y="3598831"/>
            <a:ext cx="328849" cy="394427"/>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83B01"/>
          </a:solidFill>
          <a:ln>
            <a:noFill/>
          </a:ln>
          <a:extLst/>
        </p:spPr>
        <p:txBody>
          <a:bodyPr vert="horz" wrap="square" lIns="89642" tIns="44821" rIns="89642" bIns="44821" numCol="1" anchor="t" anchorCtr="0" compatLnSpc="1">
            <a:prstTxWarp prst="textNoShape">
              <a:avLst/>
            </a:prstTxWarp>
          </a:bodyPr>
          <a:lstStyle/>
          <a:p>
            <a:pPr algn="ctr" defTabSz="914314">
              <a:defRPr/>
            </a:pPr>
            <a:endParaRPr lang="en-US" sz="1800">
              <a:solidFill>
                <a:srgbClr val="282828"/>
              </a:solidFill>
              <a:latin typeface="Segoe UI"/>
            </a:endParaRPr>
          </a:p>
        </p:txBody>
      </p:sp>
    </p:spTree>
    <p:extLst>
      <p:ext uri="{BB962C8B-B14F-4D97-AF65-F5344CB8AC3E}">
        <p14:creationId xmlns:p14="http://schemas.microsoft.com/office/powerpoint/2010/main" val="328918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Arc 636">
            <a:extLst>
              <a:ext uri="{FF2B5EF4-FFF2-40B4-BE49-F238E27FC236}">
                <a16:creationId xmlns:a16="http://schemas.microsoft.com/office/drawing/2014/main" id="{76E68E7E-7DA5-41F2-BD1A-EB0F8A8C69E7}"/>
              </a:ext>
            </a:extLst>
          </p:cNvPr>
          <p:cNvSpPr/>
          <p:nvPr/>
        </p:nvSpPr>
        <p:spPr>
          <a:xfrm>
            <a:off x="3686258" y="3034102"/>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Arc 637">
            <a:extLst>
              <a:ext uri="{FF2B5EF4-FFF2-40B4-BE49-F238E27FC236}">
                <a16:creationId xmlns:a16="http://schemas.microsoft.com/office/drawing/2014/main" id="{98E8B807-2D00-43B7-8B79-85FCDB5EA9D2}"/>
              </a:ext>
            </a:extLst>
          </p:cNvPr>
          <p:cNvSpPr/>
          <p:nvPr/>
        </p:nvSpPr>
        <p:spPr>
          <a:xfrm rot="20984159">
            <a:off x="3703871" y="2923304"/>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9" name="Rectangle 638">
            <a:extLst>
              <a:ext uri="{FF2B5EF4-FFF2-40B4-BE49-F238E27FC236}">
                <a16:creationId xmlns:a16="http://schemas.microsoft.com/office/drawing/2014/main" id="{366FAF48-FD0A-49F0-8BE8-27BB56F3B223}"/>
              </a:ext>
            </a:extLst>
          </p:cNvPr>
          <p:cNvSpPr/>
          <p:nvPr/>
        </p:nvSpPr>
        <p:spPr>
          <a:xfrm>
            <a:off x="7500186" y="3940783"/>
            <a:ext cx="1164790" cy="276834"/>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Require MFA</a:t>
            </a:r>
          </a:p>
        </p:txBody>
      </p:sp>
      <p:grpSp>
        <p:nvGrpSpPr>
          <p:cNvPr id="640" name="Controls: MFA">
            <a:extLst>
              <a:ext uri="{FF2B5EF4-FFF2-40B4-BE49-F238E27FC236}">
                <a16:creationId xmlns:a16="http://schemas.microsoft.com/office/drawing/2014/main" id="{63D89A08-FDD1-443F-A502-8E30C9A5A092}"/>
              </a:ext>
            </a:extLst>
          </p:cNvPr>
          <p:cNvGrpSpPr/>
          <p:nvPr/>
        </p:nvGrpSpPr>
        <p:grpSpPr>
          <a:xfrm>
            <a:off x="6632193" y="3639799"/>
            <a:ext cx="878803" cy="878803"/>
            <a:chOff x="6689925" y="2070504"/>
            <a:chExt cx="896425" cy="896425"/>
          </a:xfrm>
        </p:grpSpPr>
        <p:grpSp>
          <p:nvGrpSpPr>
            <p:cNvPr id="641" name="Group 640">
              <a:extLst>
                <a:ext uri="{FF2B5EF4-FFF2-40B4-BE49-F238E27FC236}">
                  <a16:creationId xmlns:a16="http://schemas.microsoft.com/office/drawing/2014/main" id="{DBF077BD-2497-4EB5-BFCD-F12FC1F4AB42}"/>
                </a:ext>
              </a:extLst>
            </p:cNvPr>
            <p:cNvGrpSpPr/>
            <p:nvPr/>
          </p:nvGrpSpPr>
          <p:grpSpPr>
            <a:xfrm>
              <a:off x="6689925" y="2070504"/>
              <a:ext cx="896425" cy="896425"/>
              <a:chOff x="8603515" y="2504434"/>
              <a:chExt cx="1600200" cy="1600200"/>
            </a:xfrm>
          </p:grpSpPr>
          <p:sp>
            <p:nvSpPr>
              <p:cNvPr id="643" name="Oval 642">
                <a:extLst>
                  <a:ext uri="{FF2B5EF4-FFF2-40B4-BE49-F238E27FC236}">
                    <a16:creationId xmlns:a16="http://schemas.microsoft.com/office/drawing/2014/main" id="{8B4433F1-9AA9-4AC6-A488-403E45842B2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4" name="Circle: Hollow 643">
                <a:extLst>
                  <a:ext uri="{FF2B5EF4-FFF2-40B4-BE49-F238E27FC236}">
                    <a16:creationId xmlns:a16="http://schemas.microsoft.com/office/drawing/2014/main" id="{17969099-B447-4C07-86DF-EF32F321C529}"/>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2" name="Picture 641">
              <a:extLst>
                <a:ext uri="{FF2B5EF4-FFF2-40B4-BE49-F238E27FC236}">
                  <a16:creationId xmlns:a16="http://schemas.microsoft.com/office/drawing/2014/main" id="{190D0CF8-3452-460C-9CB2-001DCB994275}"/>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84430" y="2240837"/>
              <a:ext cx="549135" cy="549135"/>
            </a:xfrm>
            <a:prstGeom prst="rect">
              <a:avLst/>
            </a:prstGeom>
          </p:spPr>
        </p:pic>
      </p:grpSp>
      <p:sp>
        <p:nvSpPr>
          <p:cNvPr id="645" name="Rectangle 644">
            <a:extLst>
              <a:ext uri="{FF2B5EF4-FFF2-40B4-BE49-F238E27FC236}">
                <a16:creationId xmlns:a16="http://schemas.microsoft.com/office/drawing/2014/main" id="{20244819-BF66-4DA4-8075-64285880E43D}"/>
              </a:ext>
            </a:extLst>
          </p:cNvPr>
          <p:cNvSpPr/>
          <p:nvPr/>
        </p:nvSpPr>
        <p:spPr>
          <a:xfrm>
            <a:off x="6930283" y="2238107"/>
            <a:ext cx="1134931" cy="276834"/>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Allow access</a:t>
            </a:r>
          </a:p>
        </p:txBody>
      </p:sp>
      <p:grpSp>
        <p:nvGrpSpPr>
          <p:cNvPr id="646" name="Controls: Allow access">
            <a:extLst>
              <a:ext uri="{FF2B5EF4-FFF2-40B4-BE49-F238E27FC236}">
                <a16:creationId xmlns:a16="http://schemas.microsoft.com/office/drawing/2014/main" id="{C190DE51-1DB7-4094-BB46-99ABC8165925}"/>
              </a:ext>
            </a:extLst>
          </p:cNvPr>
          <p:cNvGrpSpPr/>
          <p:nvPr/>
        </p:nvGrpSpPr>
        <p:grpSpPr>
          <a:xfrm>
            <a:off x="6057599" y="1966442"/>
            <a:ext cx="878803" cy="878803"/>
            <a:chOff x="6184395" y="1273877"/>
            <a:chExt cx="896425" cy="896425"/>
          </a:xfrm>
        </p:grpSpPr>
        <p:grpSp>
          <p:nvGrpSpPr>
            <p:cNvPr id="647" name="Group 646">
              <a:extLst>
                <a:ext uri="{FF2B5EF4-FFF2-40B4-BE49-F238E27FC236}">
                  <a16:creationId xmlns:a16="http://schemas.microsoft.com/office/drawing/2014/main" id="{AA793A35-D322-41F8-AE4F-591ACBCC0289}"/>
                </a:ext>
              </a:extLst>
            </p:cNvPr>
            <p:cNvGrpSpPr/>
            <p:nvPr/>
          </p:nvGrpSpPr>
          <p:grpSpPr>
            <a:xfrm>
              <a:off x="6184395" y="1273877"/>
              <a:ext cx="896425" cy="896425"/>
              <a:chOff x="8603515" y="2504434"/>
              <a:chExt cx="1600200" cy="1600200"/>
            </a:xfrm>
          </p:grpSpPr>
          <p:sp>
            <p:nvSpPr>
              <p:cNvPr id="649" name="Oval 648">
                <a:extLst>
                  <a:ext uri="{FF2B5EF4-FFF2-40B4-BE49-F238E27FC236}">
                    <a16:creationId xmlns:a16="http://schemas.microsoft.com/office/drawing/2014/main" id="{8DC53BA8-5516-427E-ADE8-801765D6C2B3}"/>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0" name="Circle: Hollow 649">
                <a:extLst>
                  <a:ext uri="{FF2B5EF4-FFF2-40B4-BE49-F238E27FC236}">
                    <a16:creationId xmlns:a16="http://schemas.microsoft.com/office/drawing/2014/main" id="{89F0C1E5-63BA-4B2A-9B4F-F8C4E75D46D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8" name="Freeform: Shape 647">
              <a:extLst>
                <a:ext uri="{FF2B5EF4-FFF2-40B4-BE49-F238E27FC236}">
                  <a16:creationId xmlns:a16="http://schemas.microsoft.com/office/drawing/2014/main" id="{EA5BA831-E1A8-4233-9D52-3E5647D9E0E8}"/>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1" name="Rectangle 650">
            <a:extLst>
              <a:ext uri="{FF2B5EF4-FFF2-40B4-BE49-F238E27FC236}">
                <a16:creationId xmlns:a16="http://schemas.microsoft.com/office/drawing/2014/main" id="{03F91A21-2783-42A3-8AB6-7EE2DAD2BDF7}"/>
              </a:ext>
            </a:extLst>
          </p:cNvPr>
          <p:cNvSpPr/>
          <p:nvPr/>
        </p:nvSpPr>
        <p:spPr>
          <a:xfrm>
            <a:off x="6930282" y="5714548"/>
            <a:ext cx="1105073" cy="276834"/>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Deny access</a:t>
            </a:r>
          </a:p>
        </p:txBody>
      </p:sp>
      <p:grpSp>
        <p:nvGrpSpPr>
          <p:cNvPr id="652" name="Controls: Deny">
            <a:extLst>
              <a:ext uri="{FF2B5EF4-FFF2-40B4-BE49-F238E27FC236}">
                <a16:creationId xmlns:a16="http://schemas.microsoft.com/office/drawing/2014/main" id="{4BE5FE79-ACC0-4C12-AF50-538679584E95}"/>
              </a:ext>
            </a:extLst>
          </p:cNvPr>
          <p:cNvGrpSpPr/>
          <p:nvPr/>
        </p:nvGrpSpPr>
        <p:grpSpPr>
          <a:xfrm>
            <a:off x="6057599" y="5312197"/>
            <a:ext cx="878803" cy="878803"/>
            <a:chOff x="6689925" y="3891070"/>
            <a:chExt cx="896425" cy="896425"/>
          </a:xfrm>
        </p:grpSpPr>
        <p:grpSp>
          <p:nvGrpSpPr>
            <p:cNvPr id="653" name="Group 652">
              <a:extLst>
                <a:ext uri="{FF2B5EF4-FFF2-40B4-BE49-F238E27FC236}">
                  <a16:creationId xmlns:a16="http://schemas.microsoft.com/office/drawing/2014/main" id="{561B4FA2-3F39-4F8D-BBB0-0B834420D019}"/>
                </a:ext>
              </a:extLst>
            </p:cNvPr>
            <p:cNvGrpSpPr/>
            <p:nvPr/>
          </p:nvGrpSpPr>
          <p:grpSpPr>
            <a:xfrm>
              <a:off x="6689925" y="3891070"/>
              <a:ext cx="896425" cy="896425"/>
              <a:chOff x="8603515" y="2504434"/>
              <a:chExt cx="1600200" cy="1600200"/>
            </a:xfrm>
          </p:grpSpPr>
          <p:sp>
            <p:nvSpPr>
              <p:cNvPr id="655" name="Oval 654">
                <a:extLst>
                  <a:ext uri="{FF2B5EF4-FFF2-40B4-BE49-F238E27FC236}">
                    <a16:creationId xmlns:a16="http://schemas.microsoft.com/office/drawing/2014/main" id="{C79959DD-9ECF-47C3-AC61-23086F9A7C9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Circle: Hollow 655">
                <a:extLst>
                  <a:ext uri="{FF2B5EF4-FFF2-40B4-BE49-F238E27FC236}">
                    <a16:creationId xmlns:a16="http://schemas.microsoft.com/office/drawing/2014/main" id="{397482F2-6C46-44CB-A22F-57F65A1BA1B0}"/>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4" name="Freeform: Shape 653">
              <a:extLst>
                <a:ext uri="{FF2B5EF4-FFF2-40B4-BE49-F238E27FC236}">
                  <a16:creationId xmlns:a16="http://schemas.microsoft.com/office/drawing/2014/main" id="{CC66010B-2F2B-4E24-A29B-FF922E33FF78}"/>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7" name="Rectangle 656">
            <a:extLst>
              <a:ext uri="{FF2B5EF4-FFF2-40B4-BE49-F238E27FC236}">
                <a16:creationId xmlns:a16="http://schemas.microsoft.com/office/drawing/2014/main" id="{F31429DE-50DF-4FEE-ACB2-B19C4752D21C}"/>
              </a:ext>
            </a:extLst>
          </p:cNvPr>
          <p:cNvSpPr/>
          <p:nvPr/>
        </p:nvSpPr>
        <p:spPr>
          <a:xfrm>
            <a:off x="7371592" y="4746067"/>
            <a:ext cx="1323511" cy="463150"/>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Force </a:t>
            </a:r>
            <a:b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b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password reset</a:t>
            </a:r>
          </a:p>
        </p:txBody>
      </p:sp>
      <p:grpSp>
        <p:nvGrpSpPr>
          <p:cNvPr id="658" name="Controls: Force password reset">
            <a:extLst>
              <a:ext uri="{FF2B5EF4-FFF2-40B4-BE49-F238E27FC236}">
                <a16:creationId xmlns:a16="http://schemas.microsoft.com/office/drawing/2014/main" id="{652B1E7D-0291-4D5B-A84F-9068C6F42584}"/>
              </a:ext>
            </a:extLst>
          </p:cNvPr>
          <p:cNvGrpSpPr/>
          <p:nvPr/>
        </p:nvGrpSpPr>
        <p:grpSpPr>
          <a:xfrm>
            <a:off x="6530848" y="4538241"/>
            <a:ext cx="878803" cy="878803"/>
            <a:chOff x="6887735" y="2980787"/>
            <a:chExt cx="896425" cy="896425"/>
          </a:xfrm>
        </p:grpSpPr>
        <p:grpSp>
          <p:nvGrpSpPr>
            <p:cNvPr id="659" name="Group 658">
              <a:extLst>
                <a:ext uri="{FF2B5EF4-FFF2-40B4-BE49-F238E27FC236}">
                  <a16:creationId xmlns:a16="http://schemas.microsoft.com/office/drawing/2014/main" id="{4E734FBE-A1A5-4E60-8383-9E386A5B9181}"/>
                </a:ext>
              </a:extLst>
            </p:cNvPr>
            <p:cNvGrpSpPr/>
            <p:nvPr/>
          </p:nvGrpSpPr>
          <p:grpSpPr>
            <a:xfrm>
              <a:off x="6887735" y="2980787"/>
              <a:ext cx="896425" cy="896425"/>
              <a:chOff x="8603515" y="2504434"/>
              <a:chExt cx="1600200" cy="1600200"/>
            </a:xfrm>
          </p:grpSpPr>
          <p:sp>
            <p:nvSpPr>
              <p:cNvPr id="666" name="Oval 665">
                <a:extLst>
                  <a:ext uri="{FF2B5EF4-FFF2-40B4-BE49-F238E27FC236}">
                    <a16:creationId xmlns:a16="http://schemas.microsoft.com/office/drawing/2014/main" id="{0220D241-1574-421A-8AFE-8A102040C1BF}"/>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Circle: Hollow 666">
                <a:extLst>
                  <a:ext uri="{FF2B5EF4-FFF2-40B4-BE49-F238E27FC236}">
                    <a16:creationId xmlns:a16="http://schemas.microsoft.com/office/drawing/2014/main" id="{E87E2A25-B6D1-4928-99EE-81881BA09378}"/>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60" name="Group 659">
              <a:extLst>
                <a:ext uri="{FF2B5EF4-FFF2-40B4-BE49-F238E27FC236}">
                  <a16:creationId xmlns:a16="http://schemas.microsoft.com/office/drawing/2014/main" id="{72CA30D6-D66E-481C-93A5-3F592D73EF41}"/>
                </a:ext>
              </a:extLst>
            </p:cNvPr>
            <p:cNvGrpSpPr/>
            <p:nvPr/>
          </p:nvGrpSpPr>
          <p:grpSpPr>
            <a:xfrm>
              <a:off x="6965525" y="3299914"/>
              <a:ext cx="704934" cy="268928"/>
              <a:chOff x="9292873" y="3800013"/>
              <a:chExt cx="719069" cy="274320"/>
            </a:xfrm>
          </p:grpSpPr>
          <p:grpSp>
            <p:nvGrpSpPr>
              <p:cNvPr id="661" name="Group 660">
                <a:extLst>
                  <a:ext uri="{FF2B5EF4-FFF2-40B4-BE49-F238E27FC236}">
                    <a16:creationId xmlns:a16="http://schemas.microsoft.com/office/drawing/2014/main" id="{220ECA47-710C-4A0D-AD87-54D0D625FD06}"/>
                  </a:ext>
                </a:extLst>
              </p:cNvPr>
              <p:cNvGrpSpPr>
                <a:grpSpLocks noChangeAspect="1"/>
              </p:cNvGrpSpPr>
              <p:nvPr/>
            </p:nvGrpSpPr>
            <p:grpSpPr>
              <a:xfrm>
                <a:off x="9492252" y="3822873"/>
                <a:ext cx="519690" cy="228600"/>
                <a:chOff x="8169311" y="5982085"/>
                <a:chExt cx="1251679" cy="550587"/>
              </a:xfrm>
            </p:grpSpPr>
            <p:sp>
              <p:nvSpPr>
                <p:cNvPr id="664" name="Rectangle 663">
                  <a:extLst>
                    <a:ext uri="{FF2B5EF4-FFF2-40B4-BE49-F238E27FC236}">
                      <a16:creationId xmlns:a16="http://schemas.microsoft.com/office/drawing/2014/main" id="{FFECF05C-7C67-4B18-A08C-337D7E70FF70}"/>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marR="0" lvl="0" indent="0" algn="l" defTabSz="895923"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a:ln>
                      <a:noFill/>
                    </a:ln>
                    <a:solidFill>
                      <a:srgbClr val="FFFFFF"/>
                    </a:solidFill>
                    <a:effectLst/>
                    <a:uLnTx/>
                    <a:uFillTx/>
                    <a:latin typeface="Segoe UI"/>
                    <a:ea typeface="+mn-ea"/>
                    <a:cs typeface="+mn-cs"/>
                  </a:endParaRPr>
                </a:p>
              </p:txBody>
            </p:sp>
            <p:sp>
              <p:nvSpPr>
                <p:cNvPr id="665" name="Rectangle 664">
                  <a:extLst>
                    <a:ext uri="{FF2B5EF4-FFF2-40B4-BE49-F238E27FC236}">
                      <a16:creationId xmlns:a16="http://schemas.microsoft.com/office/drawing/2014/main" id="{16E5BC7D-6FFE-4A11-906B-23AF0DAEC212}"/>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923"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a:ln>
                        <a:noFill/>
                      </a:ln>
                      <a:solidFill>
                        <a:srgbClr val="FFFFFF"/>
                      </a:solidFill>
                      <a:effectLst/>
                      <a:uLnTx/>
                      <a:uFillTx/>
                      <a:latin typeface="Segoe UI"/>
                      <a:ea typeface="+mn-ea"/>
                      <a:cs typeface="+mn-cs"/>
                    </a:rPr>
                    <a:t>  ******</a:t>
                  </a:r>
                </a:p>
              </p:txBody>
            </p:sp>
          </p:grpSp>
          <p:sp>
            <p:nvSpPr>
              <p:cNvPr id="662" name="Oval 661">
                <a:extLst>
                  <a:ext uri="{FF2B5EF4-FFF2-40B4-BE49-F238E27FC236}">
                    <a16:creationId xmlns:a16="http://schemas.microsoft.com/office/drawing/2014/main" id="{A460772C-0741-4199-99E7-50930A055750}"/>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Shape 662">
                <a:extLst>
                  <a:ext uri="{FF2B5EF4-FFF2-40B4-BE49-F238E27FC236}">
                    <a16:creationId xmlns:a16="http://schemas.microsoft.com/office/drawing/2014/main" id="{CE377FAD-228F-4351-BAC0-55951B4BAD15}"/>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8" name="Rectangle 667">
            <a:extLst>
              <a:ext uri="{FF2B5EF4-FFF2-40B4-BE49-F238E27FC236}">
                <a16:creationId xmlns:a16="http://schemas.microsoft.com/office/drawing/2014/main" id="{FB7E4367-103B-4D01-A423-6D3CE95C3222}"/>
              </a:ext>
            </a:extLst>
          </p:cNvPr>
          <p:cNvSpPr/>
          <p:nvPr/>
        </p:nvSpPr>
        <p:spPr>
          <a:xfrm>
            <a:off x="7371592" y="3009079"/>
            <a:ext cx="1087787" cy="276834"/>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a:ln>
                  <a:noFill/>
                </a:ln>
                <a:solidFill>
                  <a:srgbClr val="353535"/>
                </a:solidFill>
                <a:effectLst/>
                <a:uLnTx/>
                <a:uFillTx/>
                <a:latin typeface="Segoe UI"/>
                <a:ea typeface="ＭＳ Ｐゴシック" charset="0"/>
                <a:cs typeface="+mn-cs"/>
              </a:rPr>
              <a:t>Limit access</a:t>
            </a:r>
          </a:p>
        </p:txBody>
      </p:sp>
      <p:grpSp>
        <p:nvGrpSpPr>
          <p:cNvPr id="669" name="Controls: Limit access">
            <a:extLst>
              <a:ext uri="{FF2B5EF4-FFF2-40B4-BE49-F238E27FC236}">
                <a16:creationId xmlns:a16="http://schemas.microsoft.com/office/drawing/2014/main" id="{1357E60D-250A-40EB-8794-0CAA4A784F2D}"/>
              </a:ext>
            </a:extLst>
          </p:cNvPr>
          <p:cNvGrpSpPr/>
          <p:nvPr/>
        </p:nvGrpSpPr>
        <p:grpSpPr>
          <a:xfrm>
            <a:off x="6530848" y="2738983"/>
            <a:ext cx="878803" cy="878803"/>
            <a:chOff x="6184395" y="4693508"/>
            <a:chExt cx="896425" cy="896425"/>
          </a:xfrm>
        </p:grpSpPr>
        <p:grpSp>
          <p:nvGrpSpPr>
            <p:cNvPr id="670" name="Group 669">
              <a:extLst>
                <a:ext uri="{FF2B5EF4-FFF2-40B4-BE49-F238E27FC236}">
                  <a16:creationId xmlns:a16="http://schemas.microsoft.com/office/drawing/2014/main" id="{D76226E7-193C-4CBC-B93A-A9BD54A1495A}"/>
                </a:ext>
              </a:extLst>
            </p:cNvPr>
            <p:cNvGrpSpPr/>
            <p:nvPr/>
          </p:nvGrpSpPr>
          <p:grpSpPr>
            <a:xfrm>
              <a:off x="6184395" y="4693508"/>
              <a:ext cx="896425" cy="896425"/>
              <a:chOff x="8603515" y="2504434"/>
              <a:chExt cx="1600200" cy="1600200"/>
            </a:xfrm>
          </p:grpSpPr>
          <p:sp>
            <p:nvSpPr>
              <p:cNvPr id="675" name="Oval 674">
                <a:extLst>
                  <a:ext uri="{FF2B5EF4-FFF2-40B4-BE49-F238E27FC236}">
                    <a16:creationId xmlns:a16="http://schemas.microsoft.com/office/drawing/2014/main" id="{CDFBAB73-70F2-4DE2-BC30-02BF8B4D794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Circle: Hollow 675">
                <a:extLst>
                  <a:ext uri="{FF2B5EF4-FFF2-40B4-BE49-F238E27FC236}">
                    <a16:creationId xmlns:a16="http://schemas.microsoft.com/office/drawing/2014/main" id="{7AEC2D7D-4F91-4817-B127-2FF7CD3DD11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1" name="Group 670">
              <a:extLst>
                <a:ext uri="{FF2B5EF4-FFF2-40B4-BE49-F238E27FC236}">
                  <a16:creationId xmlns:a16="http://schemas.microsoft.com/office/drawing/2014/main" id="{DB76FBBF-B49D-4728-A021-AF7C6BC78FEF}"/>
                </a:ext>
              </a:extLst>
            </p:cNvPr>
            <p:cNvGrpSpPr/>
            <p:nvPr/>
          </p:nvGrpSpPr>
          <p:grpSpPr>
            <a:xfrm>
              <a:off x="6421307" y="4884326"/>
              <a:ext cx="448213" cy="472342"/>
              <a:chOff x="4098925" y="2751141"/>
              <a:chExt cx="1798639" cy="1895477"/>
            </a:xfrm>
            <a:solidFill>
              <a:srgbClr val="505050"/>
            </a:solidFill>
          </p:grpSpPr>
          <p:sp>
            <p:nvSpPr>
              <p:cNvPr id="672" name="Freeform 1">
                <a:extLst>
                  <a:ext uri="{FF2B5EF4-FFF2-40B4-BE49-F238E27FC236}">
                    <a16:creationId xmlns:a16="http://schemas.microsoft.com/office/drawing/2014/main" id="{29A49151-810F-4BA5-9385-B6ED1F1D84D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3" name="Freeform 2">
                <a:extLst>
                  <a:ext uri="{FF2B5EF4-FFF2-40B4-BE49-F238E27FC236}">
                    <a16:creationId xmlns:a16="http://schemas.microsoft.com/office/drawing/2014/main" id="{69339915-1BBF-4037-B294-9825D8001C67}"/>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4" name="Freeform 3">
                <a:extLst>
                  <a:ext uri="{FF2B5EF4-FFF2-40B4-BE49-F238E27FC236}">
                    <a16:creationId xmlns:a16="http://schemas.microsoft.com/office/drawing/2014/main" id="{93DF38EB-A4A3-4A1B-8868-60680B4C080D}"/>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77" name="Rectangle 676">
            <a:extLst>
              <a:ext uri="{FF2B5EF4-FFF2-40B4-BE49-F238E27FC236}">
                <a16:creationId xmlns:a16="http://schemas.microsoft.com/office/drawing/2014/main" id="{29154DD1-37EA-4814-987B-CA3039C534AA}"/>
              </a:ext>
            </a:extLst>
          </p:cNvPr>
          <p:cNvSpPr/>
          <p:nvPr/>
        </p:nvSpPr>
        <p:spPr>
          <a:xfrm>
            <a:off x="6019794" y="1259442"/>
            <a:ext cx="1210112"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678" name="Text Placeholder 1">
            <a:extLst>
              <a:ext uri="{FF2B5EF4-FFF2-40B4-BE49-F238E27FC236}">
                <a16:creationId xmlns:a16="http://schemas.microsoft.com/office/drawing/2014/main" id="{427AA93B-823D-4E51-8F35-A504BD702782}"/>
              </a:ext>
            </a:extLst>
          </p:cNvPr>
          <p:cNvSpPr txBox="1">
            <a:spLocks/>
          </p:cNvSpPr>
          <p:nvPr/>
        </p:nvSpPr>
        <p:spPr>
          <a:xfrm>
            <a:off x="9423991" y="3462105"/>
            <a:ext cx="2241061"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marL="0" marR="0" lvl="0" indent="0" algn="ctr" defTabSz="822839" rtl="0" eaLnBrk="1" fontAlgn="auto" latinLnBrk="0" hangingPunct="1">
              <a:lnSpc>
                <a:spcPct val="85000"/>
              </a:lnSpc>
              <a:spcBef>
                <a:spcPts val="0"/>
              </a:spcBef>
              <a:spcAft>
                <a:spcPts val="529"/>
              </a:spcAft>
              <a:buClrTx/>
              <a:buSzTx/>
              <a:buFont typeface="Arial" pitchFamily="34" charset="0"/>
              <a:buNone/>
              <a:tabLst/>
              <a:defRPr/>
            </a:pPr>
            <a:r>
              <a:rPr kumimoji="0" lang="en-US" sz="1568" b="0" i="0" u="none" strike="noStrike" kern="0" cap="none" spc="0" normalizeH="0" baseline="0" noProof="0">
                <a:ln>
                  <a:noFill/>
                </a:ln>
                <a:solidFill>
                  <a:srgbClr val="353535"/>
                </a:solidFill>
                <a:effectLst/>
                <a:uLnTx/>
                <a:uFillTx/>
                <a:latin typeface="Segoe UI Semilight"/>
                <a:ea typeface="+mn-ea"/>
                <a:cs typeface="+mn-cs"/>
              </a:rPr>
              <a:t>On-premises apps</a:t>
            </a:r>
          </a:p>
        </p:txBody>
      </p:sp>
      <p:sp>
        <p:nvSpPr>
          <p:cNvPr id="679" name="Text Placeholder 1">
            <a:extLst>
              <a:ext uri="{FF2B5EF4-FFF2-40B4-BE49-F238E27FC236}">
                <a16:creationId xmlns:a16="http://schemas.microsoft.com/office/drawing/2014/main" id="{8B69A3C6-7925-42AF-B6F1-41E4B13EFC5A}"/>
              </a:ext>
            </a:extLst>
          </p:cNvPr>
          <p:cNvSpPr txBox="1">
            <a:spLocks/>
          </p:cNvSpPr>
          <p:nvPr/>
        </p:nvSpPr>
        <p:spPr>
          <a:xfrm>
            <a:off x="9423989" y="5273064"/>
            <a:ext cx="2241062" cy="386210"/>
          </a:xfrm>
          <a:prstGeom prst="rect">
            <a:avLst/>
          </a:prstGeom>
        </p:spPr>
        <p:txBody>
          <a:bodyPr wrap="square" lIns="89642" tIns="89642" rIns="89642" bIns="89642">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marL="0" marR="0" lvl="0" indent="0" algn="ctr" defTabSz="822839" rtl="0" eaLnBrk="1" fontAlgn="auto" latinLnBrk="0" hangingPunct="1">
              <a:lnSpc>
                <a:spcPct val="85000"/>
              </a:lnSpc>
              <a:spcBef>
                <a:spcPts val="0"/>
              </a:spcBef>
              <a:spcAft>
                <a:spcPts val="529"/>
              </a:spcAft>
              <a:buClrTx/>
              <a:buSzTx/>
              <a:buFont typeface="Arial" pitchFamily="34" charset="0"/>
              <a:buNone/>
              <a:tabLst/>
              <a:defRPr/>
            </a:pPr>
            <a:r>
              <a:rPr kumimoji="0" lang="en-US" sz="1568" b="0" i="0" u="none" strike="noStrike" kern="0" cap="none" spc="0" normalizeH="0" baseline="0" noProof="0">
                <a:ln>
                  <a:noFill/>
                </a:ln>
                <a:solidFill>
                  <a:srgbClr val="353535"/>
                </a:solidFill>
                <a:effectLst/>
                <a:uLnTx/>
                <a:uFillTx/>
                <a:latin typeface="Segoe UI Semilight"/>
                <a:ea typeface="+mn-ea"/>
                <a:cs typeface="+mn-cs"/>
              </a:rPr>
              <a:t>Web apps</a:t>
            </a:r>
          </a:p>
        </p:txBody>
      </p:sp>
      <p:grpSp>
        <p:nvGrpSpPr>
          <p:cNvPr id="680" name="Group 679">
            <a:extLst>
              <a:ext uri="{FF2B5EF4-FFF2-40B4-BE49-F238E27FC236}">
                <a16:creationId xmlns:a16="http://schemas.microsoft.com/office/drawing/2014/main" id="{3AE6F5A5-C4C9-4F73-9BDD-4BE5DD48F9E4}"/>
              </a:ext>
            </a:extLst>
          </p:cNvPr>
          <p:cNvGrpSpPr/>
          <p:nvPr/>
        </p:nvGrpSpPr>
        <p:grpSpPr>
          <a:xfrm>
            <a:off x="9946818" y="2708937"/>
            <a:ext cx="1195404" cy="2434413"/>
            <a:chOff x="10201012" y="1724003"/>
            <a:chExt cx="1219374" cy="2483228"/>
          </a:xfrm>
        </p:grpSpPr>
        <p:grpSp>
          <p:nvGrpSpPr>
            <p:cNvPr id="681" name="Group 680">
              <a:extLst>
                <a:ext uri="{FF2B5EF4-FFF2-40B4-BE49-F238E27FC236}">
                  <a16:creationId xmlns:a16="http://schemas.microsoft.com/office/drawing/2014/main" id="{CA5A720D-5FC8-47E3-8F6A-3A74E6D4CEF4}"/>
                </a:ext>
              </a:extLst>
            </p:cNvPr>
            <p:cNvGrpSpPr/>
            <p:nvPr/>
          </p:nvGrpSpPr>
          <p:grpSpPr>
            <a:xfrm>
              <a:off x="10201012" y="3468031"/>
              <a:ext cx="1219374" cy="739200"/>
              <a:chOff x="9588118" y="4270005"/>
              <a:chExt cx="916134" cy="555372"/>
            </a:xfrm>
          </p:grpSpPr>
          <p:sp>
            <p:nvSpPr>
              <p:cNvPr id="688" name="Freeform 5">
                <a:extLst>
                  <a:ext uri="{FF2B5EF4-FFF2-40B4-BE49-F238E27FC236}">
                    <a16:creationId xmlns:a16="http://schemas.microsoft.com/office/drawing/2014/main" id="{33562555-3CE8-4DE3-ACFB-98DDA9AD11B1}"/>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689" name="Group 688">
                <a:extLst>
                  <a:ext uri="{FF2B5EF4-FFF2-40B4-BE49-F238E27FC236}">
                    <a16:creationId xmlns:a16="http://schemas.microsoft.com/office/drawing/2014/main" id="{42A71CEF-7828-494D-B79B-07822FF1A1F1}"/>
                  </a:ext>
                </a:extLst>
              </p:cNvPr>
              <p:cNvGrpSpPr>
                <a:grpSpLocks noChangeAspect="1"/>
              </p:cNvGrpSpPr>
              <p:nvPr/>
            </p:nvGrpSpPr>
            <p:grpSpPr>
              <a:xfrm>
                <a:off x="9899357" y="4409567"/>
                <a:ext cx="337648" cy="332810"/>
                <a:chOff x="9168011" y="5170684"/>
                <a:chExt cx="665163" cy="655637"/>
              </a:xfrm>
            </p:grpSpPr>
            <p:sp>
              <p:nvSpPr>
                <p:cNvPr id="690" name="Freeform 44">
                  <a:extLst>
                    <a:ext uri="{FF2B5EF4-FFF2-40B4-BE49-F238E27FC236}">
                      <a16:creationId xmlns:a16="http://schemas.microsoft.com/office/drawing/2014/main" id="{0CDCBB31-C287-46F9-8335-8CB89BCA9D5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w="12700">
                      <a:solidFill>
                        <a:srgbClr val="353535"/>
                      </a:solidFill>
                    </a:ln>
                    <a:solidFill>
                      <a:srgbClr val="002050"/>
                    </a:solidFill>
                    <a:effectLst/>
                    <a:uLnTx/>
                    <a:uFillTx/>
                    <a:latin typeface="Segoe UI Semilight"/>
                    <a:ea typeface="+mn-ea"/>
                    <a:cs typeface="+mn-cs"/>
                  </a:endParaRPr>
                </a:p>
              </p:txBody>
            </p:sp>
            <p:sp>
              <p:nvSpPr>
                <p:cNvPr id="691" name="Freeform 45">
                  <a:extLst>
                    <a:ext uri="{FF2B5EF4-FFF2-40B4-BE49-F238E27FC236}">
                      <a16:creationId xmlns:a16="http://schemas.microsoft.com/office/drawing/2014/main" id="{DE6C72A1-EEC6-4A67-AEC4-928BB506A5D5}"/>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w="12700">
                      <a:solidFill>
                        <a:srgbClr val="353535"/>
                      </a:solidFill>
                    </a:ln>
                    <a:solidFill>
                      <a:srgbClr val="002050"/>
                    </a:solidFill>
                    <a:effectLst/>
                    <a:uLnTx/>
                    <a:uFillTx/>
                    <a:latin typeface="Segoe UI Semilight"/>
                    <a:ea typeface="+mn-ea"/>
                    <a:cs typeface="+mn-cs"/>
                  </a:endParaRPr>
                </a:p>
              </p:txBody>
            </p:sp>
            <p:sp>
              <p:nvSpPr>
                <p:cNvPr id="692" name="Freeform 46">
                  <a:extLst>
                    <a:ext uri="{FF2B5EF4-FFF2-40B4-BE49-F238E27FC236}">
                      <a16:creationId xmlns:a16="http://schemas.microsoft.com/office/drawing/2014/main" id="{E1F53208-7521-4000-ADDC-0FBE5C3D523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w="12700">
                      <a:solidFill>
                        <a:srgbClr val="353535"/>
                      </a:solidFill>
                    </a:ln>
                    <a:solidFill>
                      <a:srgbClr val="002050"/>
                    </a:solidFill>
                    <a:effectLst/>
                    <a:uLnTx/>
                    <a:uFillTx/>
                    <a:latin typeface="Segoe UI Semilight"/>
                    <a:ea typeface="+mn-ea"/>
                    <a:cs typeface="+mn-cs"/>
                  </a:endParaRPr>
                </a:p>
              </p:txBody>
            </p:sp>
            <p:sp>
              <p:nvSpPr>
                <p:cNvPr id="693" name="Freeform 47">
                  <a:extLst>
                    <a:ext uri="{FF2B5EF4-FFF2-40B4-BE49-F238E27FC236}">
                      <a16:creationId xmlns:a16="http://schemas.microsoft.com/office/drawing/2014/main" id="{21E7E9D4-53DE-4CAA-AA79-0994FCCF6D88}"/>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w="12700">
                      <a:solidFill>
                        <a:srgbClr val="353535"/>
                      </a:solidFill>
                    </a:ln>
                    <a:solidFill>
                      <a:srgbClr val="002050"/>
                    </a:solidFill>
                    <a:effectLst/>
                    <a:uLnTx/>
                    <a:uFillTx/>
                    <a:latin typeface="Segoe UI Semilight"/>
                    <a:ea typeface="+mn-ea"/>
                    <a:cs typeface="+mn-cs"/>
                  </a:endParaRPr>
                </a:p>
              </p:txBody>
            </p:sp>
          </p:grpSp>
        </p:grpSp>
        <p:grpSp>
          <p:nvGrpSpPr>
            <p:cNvPr id="682" name="Group 23">
              <a:extLst>
                <a:ext uri="{FF2B5EF4-FFF2-40B4-BE49-F238E27FC236}">
                  <a16:creationId xmlns:a16="http://schemas.microsoft.com/office/drawing/2014/main" id="{E9BDEB7F-AD62-4D22-804C-A963F4DF3A1B}"/>
                </a:ext>
              </a:extLst>
            </p:cNvPr>
            <p:cNvGrpSpPr>
              <a:grpSpLocks noChangeAspect="1"/>
            </p:cNvGrpSpPr>
            <p:nvPr/>
          </p:nvGrpSpPr>
          <p:grpSpPr bwMode="auto">
            <a:xfrm>
              <a:off x="10436626" y="1724003"/>
              <a:ext cx="748147" cy="643035"/>
              <a:chOff x="3796" y="2099"/>
              <a:chExt cx="242" cy="208"/>
            </a:xfrm>
          </p:grpSpPr>
          <p:sp>
            <p:nvSpPr>
              <p:cNvPr id="683" name="Freeform 24">
                <a:extLst>
                  <a:ext uri="{FF2B5EF4-FFF2-40B4-BE49-F238E27FC236}">
                    <a16:creationId xmlns:a16="http://schemas.microsoft.com/office/drawing/2014/main" id="{4D19AC7E-43A7-4365-9F40-CA62816D0D25}"/>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4" name="Line 25">
                <a:extLst>
                  <a:ext uri="{FF2B5EF4-FFF2-40B4-BE49-F238E27FC236}">
                    <a16:creationId xmlns:a16="http://schemas.microsoft.com/office/drawing/2014/main" id="{4249E334-ECAF-45BA-89AE-BF59C022893A}"/>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5" name="Oval 26">
                <a:extLst>
                  <a:ext uri="{FF2B5EF4-FFF2-40B4-BE49-F238E27FC236}">
                    <a16:creationId xmlns:a16="http://schemas.microsoft.com/office/drawing/2014/main" id="{A7457514-CD2E-4059-9109-C20C829BA861}"/>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6" name="Oval 27">
                <a:extLst>
                  <a:ext uri="{FF2B5EF4-FFF2-40B4-BE49-F238E27FC236}">
                    <a16:creationId xmlns:a16="http://schemas.microsoft.com/office/drawing/2014/main" id="{364A4788-DB65-49C3-B71A-E783C78DA721}"/>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7" name="Oval 28">
                <a:extLst>
                  <a:ext uri="{FF2B5EF4-FFF2-40B4-BE49-F238E27FC236}">
                    <a16:creationId xmlns:a16="http://schemas.microsoft.com/office/drawing/2014/main" id="{158647C9-F7EC-4C7E-9D29-15733C53AD5A}"/>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694" name="Right Brace 693">
            <a:extLst>
              <a:ext uri="{FF2B5EF4-FFF2-40B4-BE49-F238E27FC236}">
                <a16:creationId xmlns:a16="http://schemas.microsoft.com/office/drawing/2014/main" id="{9FBFB37E-E2F5-42B7-8F0E-CAB9AB8D0DD0}"/>
              </a:ext>
            </a:extLst>
          </p:cNvPr>
          <p:cNvSpPr/>
          <p:nvPr/>
        </p:nvSpPr>
        <p:spPr>
          <a:xfrm>
            <a:off x="8042155" y="1444067"/>
            <a:ext cx="1723155" cy="5236714"/>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5" name="Rectangle 694">
            <a:extLst>
              <a:ext uri="{FF2B5EF4-FFF2-40B4-BE49-F238E27FC236}">
                <a16:creationId xmlns:a16="http://schemas.microsoft.com/office/drawing/2014/main" id="{12964770-CC77-4105-80DB-DFE9C05B39FB}"/>
              </a:ext>
            </a:extLst>
          </p:cNvPr>
          <p:cNvSpPr/>
          <p:nvPr/>
        </p:nvSpPr>
        <p:spPr bwMode="auto">
          <a:xfrm>
            <a:off x="562672" y="3834547"/>
            <a:ext cx="2358840"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6" name="Condition: Location">
            <a:extLst>
              <a:ext uri="{FF2B5EF4-FFF2-40B4-BE49-F238E27FC236}">
                <a16:creationId xmlns:a16="http://schemas.microsoft.com/office/drawing/2014/main" id="{865A2416-5D8D-493C-8092-B839DC10F2C5}"/>
              </a:ext>
            </a:extLst>
          </p:cNvPr>
          <p:cNvGrpSpPr/>
          <p:nvPr/>
        </p:nvGrpSpPr>
        <p:grpSpPr>
          <a:xfrm>
            <a:off x="1952733" y="4175574"/>
            <a:ext cx="878803" cy="878803"/>
            <a:chOff x="-1490654" y="4458718"/>
            <a:chExt cx="896425" cy="896425"/>
          </a:xfrm>
        </p:grpSpPr>
        <p:sp>
          <p:nvSpPr>
            <p:cNvPr id="697" name="Oval 696">
              <a:extLst>
                <a:ext uri="{FF2B5EF4-FFF2-40B4-BE49-F238E27FC236}">
                  <a16:creationId xmlns:a16="http://schemas.microsoft.com/office/drawing/2014/main" id="{4930DFFA-E16B-4E05-A3C8-BB9F958C9D0D}"/>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145">
              <a:extLst>
                <a:ext uri="{FF2B5EF4-FFF2-40B4-BE49-F238E27FC236}">
                  <a16:creationId xmlns:a16="http://schemas.microsoft.com/office/drawing/2014/main" id="{07BFAC5E-21DA-4817-8350-9C489CCA62E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99" name="Condition: Apps">
            <a:extLst>
              <a:ext uri="{FF2B5EF4-FFF2-40B4-BE49-F238E27FC236}">
                <a16:creationId xmlns:a16="http://schemas.microsoft.com/office/drawing/2014/main" id="{75BFE99A-CF01-4CB3-90EF-90FBC1CDA773}"/>
              </a:ext>
            </a:extLst>
          </p:cNvPr>
          <p:cNvGrpSpPr>
            <a:grpSpLocks noChangeAspect="1"/>
          </p:cNvGrpSpPr>
          <p:nvPr/>
        </p:nvGrpSpPr>
        <p:grpSpPr>
          <a:xfrm>
            <a:off x="2337708" y="5037376"/>
            <a:ext cx="878803" cy="878803"/>
            <a:chOff x="10968827" y="1678521"/>
            <a:chExt cx="758952" cy="758953"/>
          </a:xfrm>
        </p:grpSpPr>
        <p:sp>
          <p:nvSpPr>
            <p:cNvPr id="700" name="Oval 699">
              <a:extLst>
                <a:ext uri="{FF2B5EF4-FFF2-40B4-BE49-F238E27FC236}">
                  <a16:creationId xmlns:a16="http://schemas.microsoft.com/office/drawing/2014/main" id="{40E76007-0E58-471F-978E-B35073F818D5}"/>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1" name="Group 700">
              <a:extLst>
                <a:ext uri="{FF2B5EF4-FFF2-40B4-BE49-F238E27FC236}">
                  <a16:creationId xmlns:a16="http://schemas.microsoft.com/office/drawing/2014/main" id="{56F78B49-997A-418A-B26D-4FD70BF97BC7}"/>
                </a:ext>
              </a:extLst>
            </p:cNvPr>
            <p:cNvGrpSpPr/>
            <p:nvPr/>
          </p:nvGrpSpPr>
          <p:grpSpPr>
            <a:xfrm>
              <a:off x="11150726" y="1863657"/>
              <a:ext cx="405343" cy="399538"/>
              <a:chOff x="9168011" y="5170684"/>
              <a:chExt cx="665163" cy="655637"/>
            </a:xfrm>
          </p:grpSpPr>
          <p:sp>
            <p:nvSpPr>
              <p:cNvPr id="702" name="Freeform 44">
                <a:extLst>
                  <a:ext uri="{FF2B5EF4-FFF2-40B4-BE49-F238E27FC236}">
                    <a16:creationId xmlns:a16="http://schemas.microsoft.com/office/drawing/2014/main" id="{BF9F9A4F-1DDB-4F4A-B998-4295F8864CC5}"/>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3" name="Freeform 45">
                <a:extLst>
                  <a:ext uri="{FF2B5EF4-FFF2-40B4-BE49-F238E27FC236}">
                    <a16:creationId xmlns:a16="http://schemas.microsoft.com/office/drawing/2014/main" id="{D338DFD9-254D-443B-B8F1-C3D1527BE3A9}"/>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4" name="Freeform 46">
                <a:extLst>
                  <a:ext uri="{FF2B5EF4-FFF2-40B4-BE49-F238E27FC236}">
                    <a16:creationId xmlns:a16="http://schemas.microsoft.com/office/drawing/2014/main" id="{4A4D0928-D8A3-42A8-8513-5A9E54474AFB}"/>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705" name="Freeform 47">
                <a:extLst>
                  <a:ext uri="{FF2B5EF4-FFF2-40B4-BE49-F238E27FC236}">
                    <a16:creationId xmlns:a16="http://schemas.microsoft.com/office/drawing/2014/main" id="{348AE0EA-DE08-41F8-879F-BDAFF2F45BD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706" name="Condition: Devices">
            <a:extLst>
              <a:ext uri="{FF2B5EF4-FFF2-40B4-BE49-F238E27FC236}">
                <a16:creationId xmlns:a16="http://schemas.microsoft.com/office/drawing/2014/main" id="{6115A811-C07F-4060-AC08-2735523AC292}"/>
              </a:ext>
            </a:extLst>
          </p:cNvPr>
          <p:cNvGrpSpPr>
            <a:grpSpLocks noChangeAspect="1"/>
          </p:cNvGrpSpPr>
          <p:nvPr/>
        </p:nvGrpSpPr>
        <p:grpSpPr>
          <a:xfrm>
            <a:off x="1952733" y="3078905"/>
            <a:ext cx="878803" cy="878803"/>
            <a:chOff x="8997947" y="1475843"/>
            <a:chExt cx="1187753" cy="1187753"/>
          </a:xfrm>
        </p:grpSpPr>
        <p:sp>
          <p:nvSpPr>
            <p:cNvPr id="707" name="Oval 706">
              <a:extLst>
                <a:ext uri="{FF2B5EF4-FFF2-40B4-BE49-F238E27FC236}">
                  <a16:creationId xmlns:a16="http://schemas.microsoft.com/office/drawing/2014/main" id="{41FDF609-4621-4FC7-972C-00201FD34C2A}"/>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8" name="Group 707">
              <a:extLst>
                <a:ext uri="{FF2B5EF4-FFF2-40B4-BE49-F238E27FC236}">
                  <a16:creationId xmlns:a16="http://schemas.microsoft.com/office/drawing/2014/main" id="{9553BA2D-A12E-42E2-A3FB-1F902750A78D}"/>
                </a:ext>
              </a:extLst>
            </p:cNvPr>
            <p:cNvGrpSpPr/>
            <p:nvPr/>
          </p:nvGrpSpPr>
          <p:grpSpPr>
            <a:xfrm>
              <a:off x="9290152" y="1848014"/>
              <a:ext cx="576390" cy="488371"/>
              <a:chOff x="4947743" y="5339803"/>
              <a:chExt cx="825499" cy="706436"/>
            </a:xfrm>
          </p:grpSpPr>
          <p:sp>
            <p:nvSpPr>
              <p:cNvPr id="709" name="Freeform 5">
                <a:extLst>
                  <a:ext uri="{FF2B5EF4-FFF2-40B4-BE49-F238E27FC236}">
                    <a16:creationId xmlns:a16="http://schemas.microsoft.com/office/drawing/2014/main" id="{B9151B19-6A9E-43E8-9283-5AF25039E65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10" name="Freeform 6">
                <a:extLst>
                  <a:ext uri="{FF2B5EF4-FFF2-40B4-BE49-F238E27FC236}">
                    <a16:creationId xmlns:a16="http://schemas.microsoft.com/office/drawing/2014/main" id="{423907A2-E876-4ED8-9EAE-26D89E08377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11" name="Freeform 7">
                <a:extLst>
                  <a:ext uri="{FF2B5EF4-FFF2-40B4-BE49-F238E27FC236}">
                    <a16:creationId xmlns:a16="http://schemas.microsoft.com/office/drawing/2014/main" id="{A790FA72-2684-4D75-BE67-D763964A408C}"/>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12" name="Freeform 8">
                <a:extLst>
                  <a:ext uri="{FF2B5EF4-FFF2-40B4-BE49-F238E27FC236}">
                    <a16:creationId xmlns:a16="http://schemas.microsoft.com/office/drawing/2014/main" id="{2B1DED27-24B9-4F5E-AD6C-2A720AF2285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13" name="Line 9">
                <a:extLst>
                  <a:ext uri="{FF2B5EF4-FFF2-40B4-BE49-F238E27FC236}">
                    <a16:creationId xmlns:a16="http://schemas.microsoft.com/office/drawing/2014/main" id="{56910119-FF16-4BC5-84F8-D5B62E9A53BE}"/>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714" name="Line 10">
                <a:extLst>
                  <a:ext uri="{FF2B5EF4-FFF2-40B4-BE49-F238E27FC236}">
                    <a16:creationId xmlns:a16="http://schemas.microsoft.com/office/drawing/2014/main" id="{E82D4BAA-4001-450B-BA31-516A60C004A2}"/>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715" name="Condition: Users">
            <a:extLst>
              <a:ext uri="{FF2B5EF4-FFF2-40B4-BE49-F238E27FC236}">
                <a16:creationId xmlns:a16="http://schemas.microsoft.com/office/drawing/2014/main" id="{E7981055-E261-4C90-8CE3-9EF581FD4B81}"/>
              </a:ext>
            </a:extLst>
          </p:cNvPr>
          <p:cNvGrpSpPr/>
          <p:nvPr/>
        </p:nvGrpSpPr>
        <p:grpSpPr>
          <a:xfrm>
            <a:off x="2337708" y="2232298"/>
            <a:ext cx="878803" cy="878803"/>
            <a:chOff x="2389913" y="1545064"/>
            <a:chExt cx="896425" cy="896425"/>
          </a:xfrm>
        </p:grpSpPr>
        <p:sp>
          <p:nvSpPr>
            <p:cNvPr id="716" name="Oval 715">
              <a:extLst>
                <a:ext uri="{FF2B5EF4-FFF2-40B4-BE49-F238E27FC236}">
                  <a16:creationId xmlns:a16="http://schemas.microsoft.com/office/drawing/2014/main" id="{F4404AA3-AB4B-4837-84F0-AB999B1C8004}"/>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7" name="Group 716">
              <a:extLst>
                <a:ext uri="{FF2B5EF4-FFF2-40B4-BE49-F238E27FC236}">
                  <a16:creationId xmlns:a16="http://schemas.microsoft.com/office/drawing/2014/main" id="{3FD64162-1037-40B4-8F6F-8E0B3CDE66E7}"/>
                </a:ext>
              </a:extLst>
            </p:cNvPr>
            <p:cNvGrpSpPr/>
            <p:nvPr/>
          </p:nvGrpSpPr>
          <p:grpSpPr>
            <a:xfrm>
              <a:off x="2677696" y="1796615"/>
              <a:ext cx="320858" cy="381540"/>
              <a:chOff x="6701391" y="5898584"/>
              <a:chExt cx="414034" cy="492343"/>
            </a:xfrm>
          </p:grpSpPr>
          <p:sp>
            <p:nvSpPr>
              <p:cNvPr id="718" name="Freeform 9">
                <a:extLst>
                  <a:ext uri="{FF2B5EF4-FFF2-40B4-BE49-F238E27FC236}">
                    <a16:creationId xmlns:a16="http://schemas.microsoft.com/office/drawing/2014/main" id="{C2750F01-FC2C-43D5-BE32-9AC7C66286E3}"/>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9" name="Oval 718">
                <a:extLst>
                  <a:ext uri="{FF2B5EF4-FFF2-40B4-BE49-F238E27FC236}">
                    <a16:creationId xmlns:a16="http://schemas.microsoft.com/office/drawing/2014/main" id="{B9960ECA-A4B8-4FFB-81CE-311044DC7446}"/>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720" name="Oval 719">
            <a:extLst>
              <a:ext uri="{FF2B5EF4-FFF2-40B4-BE49-F238E27FC236}">
                <a16:creationId xmlns:a16="http://schemas.microsoft.com/office/drawing/2014/main" id="{42B31612-B35B-4895-BE4A-F85F90A480FA}"/>
              </a:ext>
            </a:extLst>
          </p:cNvPr>
          <p:cNvSpPr/>
          <p:nvPr/>
        </p:nvSpPr>
        <p:spPr bwMode="auto">
          <a:xfrm>
            <a:off x="2812803" y="215591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1" name="Policy Result">
            <a:extLst>
              <a:ext uri="{FF2B5EF4-FFF2-40B4-BE49-F238E27FC236}">
                <a16:creationId xmlns:a16="http://schemas.microsoft.com/office/drawing/2014/main" id="{E0C74C65-DFA4-4190-A5A6-49A532EBE2E2}"/>
              </a:ext>
            </a:extLst>
          </p:cNvPr>
          <p:cNvGrpSpPr/>
          <p:nvPr/>
        </p:nvGrpSpPr>
        <p:grpSpPr>
          <a:xfrm>
            <a:off x="4911629" y="4711136"/>
            <a:ext cx="529426" cy="530067"/>
            <a:chOff x="4912910" y="3539396"/>
            <a:chExt cx="640080" cy="640853"/>
          </a:xfrm>
        </p:grpSpPr>
        <p:sp>
          <p:nvSpPr>
            <p:cNvPr id="722" name="Oval 721">
              <a:extLst>
                <a:ext uri="{FF2B5EF4-FFF2-40B4-BE49-F238E27FC236}">
                  <a16:creationId xmlns:a16="http://schemas.microsoft.com/office/drawing/2014/main" id="{7D097C72-2DFD-4F15-AD8B-AAD9FDFF568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3" name="Group 155">
              <a:extLst>
                <a:ext uri="{FF2B5EF4-FFF2-40B4-BE49-F238E27FC236}">
                  <a16:creationId xmlns:a16="http://schemas.microsoft.com/office/drawing/2014/main" id="{1587E73D-146A-4A13-B717-CC03B01D0975}"/>
                </a:ext>
              </a:extLst>
            </p:cNvPr>
            <p:cNvGrpSpPr>
              <a:grpSpLocks noChangeAspect="1"/>
            </p:cNvGrpSpPr>
            <p:nvPr/>
          </p:nvGrpSpPr>
          <p:grpSpPr bwMode="auto">
            <a:xfrm>
              <a:off x="4912910" y="3539396"/>
              <a:ext cx="640080" cy="640853"/>
              <a:chOff x="5006" y="757"/>
              <a:chExt cx="828" cy="829"/>
            </a:xfrm>
            <a:solidFill>
              <a:srgbClr val="0078D7"/>
            </a:solidFill>
          </p:grpSpPr>
          <p:sp>
            <p:nvSpPr>
              <p:cNvPr id="724" name="Freeform 156">
                <a:extLst>
                  <a:ext uri="{FF2B5EF4-FFF2-40B4-BE49-F238E27FC236}">
                    <a16:creationId xmlns:a16="http://schemas.microsoft.com/office/drawing/2014/main" id="{FADC11B9-E567-4C6D-BFAA-F00B5C1912B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5" name="Freeform 157">
                <a:extLst>
                  <a:ext uri="{FF2B5EF4-FFF2-40B4-BE49-F238E27FC236}">
                    <a16:creationId xmlns:a16="http://schemas.microsoft.com/office/drawing/2014/main" id="{2809DC01-8FA7-4A24-B216-0C166267276E}"/>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6" name="Freeform 158">
                <a:extLst>
                  <a:ext uri="{FF2B5EF4-FFF2-40B4-BE49-F238E27FC236}">
                    <a16:creationId xmlns:a16="http://schemas.microsoft.com/office/drawing/2014/main" id="{76CBF4E2-E84B-4B61-84B1-23F55ECE9B6F}"/>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7" name="Freeform 159">
                <a:extLst>
                  <a:ext uri="{FF2B5EF4-FFF2-40B4-BE49-F238E27FC236}">
                    <a16:creationId xmlns:a16="http://schemas.microsoft.com/office/drawing/2014/main" id="{CF2126E7-35EC-412C-B031-48203C227BB9}"/>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8" name="Freeform 160">
                <a:extLst>
                  <a:ext uri="{FF2B5EF4-FFF2-40B4-BE49-F238E27FC236}">
                    <a16:creationId xmlns:a16="http://schemas.microsoft.com/office/drawing/2014/main" id="{26F15B83-8B2A-4952-856C-2BE58B72DA5B}"/>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9" name="Freeform 161">
                <a:extLst>
                  <a:ext uri="{FF2B5EF4-FFF2-40B4-BE49-F238E27FC236}">
                    <a16:creationId xmlns:a16="http://schemas.microsoft.com/office/drawing/2014/main" id="{277BE464-73D8-4AED-A93E-1E9A79C6E464}"/>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0" name="Freeform 162">
                <a:extLst>
                  <a:ext uri="{FF2B5EF4-FFF2-40B4-BE49-F238E27FC236}">
                    <a16:creationId xmlns:a16="http://schemas.microsoft.com/office/drawing/2014/main" id="{51249111-AFB2-46D8-87D4-0608547D0026}"/>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1" name="Freeform 163">
                <a:extLst>
                  <a:ext uri="{FF2B5EF4-FFF2-40B4-BE49-F238E27FC236}">
                    <a16:creationId xmlns:a16="http://schemas.microsoft.com/office/drawing/2014/main" id="{BB5372CC-06D1-4093-A827-3C8E18889589}"/>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2" name="Freeform 164">
                <a:extLst>
                  <a:ext uri="{FF2B5EF4-FFF2-40B4-BE49-F238E27FC236}">
                    <a16:creationId xmlns:a16="http://schemas.microsoft.com/office/drawing/2014/main" id="{67AF617A-CA83-4B25-ACD7-AFD3415D1B7E}"/>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733" name="Isosceles Triangle 732">
            <a:extLst>
              <a:ext uri="{FF2B5EF4-FFF2-40B4-BE49-F238E27FC236}">
                <a16:creationId xmlns:a16="http://schemas.microsoft.com/office/drawing/2014/main" id="{34FD67FA-0DFE-41A2-AB6D-60337D0E8518}"/>
              </a:ext>
            </a:extLst>
          </p:cNvPr>
          <p:cNvSpPr/>
          <p:nvPr/>
        </p:nvSpPr>
        <p:spPr bwMode="auto">
          <a:xfrm flipV="1">
            <a:off x="3686257" y="1411647"/>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734" name="TextBox 733">
            <a:extLst>
              <a:ext uri="{FF2B5EF4-FFF2-40B4-BE49-F238E27FC236}">
                <a16:creationId xmlns:a16="http://schemas.microsoft.com/office/drawing/2014/main" id="{B4D0F92D-5FB5-43ED-A383-B6AFE966F5C3}"/>
              </a:ext>
            </a:extLst>
          </p:cNvPr>
          <p:cNvSpPr txBox="1"/>
          <p:nvPr/>
        </p:nvSpPr>
        <p:spPr>
          <a:xfrm>
            <a:off x="1741877" y="2492718"/>
            <a:ext cx="597104"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Users</a:t>
            </a:r>
          </a:p>
        </p:txBody>
      </p:sp>
      <p:sp>
        <p:nvSpPr>
          <p:cNvPr id="735" name="TextBox 734">
            <a:extLst>
              <a:ext uri="{FF2B5EF4-FFF2-40B4-BE49-F238E27FC236}">
                <a16:creationId xmlns:a16="http://schemas.microsoft.com/office/drawing/2014/main" id="{A97546EB-C985-487F-B954-084F66577735}"/>
              </a:ext>
            </a:extLst>
          </p:cNvPr>
          <p:cNvSpPr txBox="1"/>
          <p:nvPr/>
        </p:nvSpPr>
        <p:spPr>
          <a:xfrm>
            <a:off x="1274671" y="3145803"/>
            <a:ext cx="760917"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Devices</a:t>
            </a:r>
          </a:p>
        </p:txBody>
      </p:sp>
      <p:sp>
        <p:nvSpPr>
          <p:cNvPr id="736" name="TextBox 735">
            <a:extLst>
              <a:ext uri="{FF2B5EF4-FFF2-40B4-BE49-F238E27FC236}">
                <a16:creationId xmlns:a16="http://schemas.microsoft.com/office/drawing/2014/main" id="{0A9F2E8D-B6B8-48B4-A88B-B77E8F95D1FA}"/>
              </a:ext>
            </a:extLst>
          </p:cNvPr>
          <p:cNvSpPr txBox="1"/>
          <p:nvPr/>
        </p:nvSpPr>
        <p:spPr>
          <a:xfrm>
            <a:off x="1205526" y="4727369"/>
            <a:ext cx="830063"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Location</a:t>
            </a:r>
          </a:p>
        </p:txBody>
      </p:sp>
      <p:sp>
        <p:nvSpPr>
          <p:cNvPr id="737" name="TextBox 736">
            <a:extLst>
              <a:ext uri="{FF2B5EF4-FFF2-40B4-BE49-F238E27FC236}">
                <a16:creationId xmlns:a16="http://schemas.microsoft.com/office/drawing/2014/main" id="{3BA6E6DC-F9BC-4D64-B132-93EF9FE1E4BD}"/>
              </a:ext>
            </a:extLst>
          </p:cNvPr>
          <p:cNvSpPr txBox="1"/>
          <p:nvPr/>
        </p:nvSpPr>
        <p:spPr>
          <a:xfrm>
            <a:off x="1768215" y="5401843"/>
            <a:ext cx="570766" cy="27683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a:ln>
                  <a:noFill/>
                </a:ln>
                <a:solidFill>
                  <a:srgbClr val="353535"/>
                </a:solidFill>
                <a:effectLst/>
                <a:uLnTx/>
                <a:uFillTx/>
                <a:latin typeface="Segoe UI"/>
                <a:ea typeface="ＭＳ Ｐゴシック" charset="0"/>
                <a:cs typeface="+mn-cs"/>
              </a:rPr>
              <a:t>Apps</a:t>
            </a:r>
          </a:p>
        </p:txBody>
      </p:sp>
      <p:grpSp>
        <p:nvGrpSpPr>
          <p:cNvPr id="738" name="User">
            <a:extLst>
              <a:ext uri="{FF2B5EF4-FFF2-40B4-BE49-F238E27FC236}">
                <a16:creationId xmlns:a16="http://schemas.microsoft.com/office/drawing/2014/main" id="{7D11CE6C-A642-4DB5-A44B-229BBF73DF75}"/>
              </a:ext>
            </a:extLst>
          </p:cNvPr>
          <p:cNvGrpSpPr/>
          <p:nvPr/>
        </p:nvGrpSpPr>
        <p:grpSpPr>
          <a:xfrm>
            <a:off x="443850" y="3586059"/>
            <a:ext cx="986281" cy="986281"/>
            <a:chOff x="458079" y="2826567"/>
            <a:chExt cx="1006058" cy="1006058"/>
          </a:xfrm>
        </p:grpSpPr>
        <p:sp>
          <p:nvSpPr>
            <p:cNvPr id="739" name="Oval 738">
              <a:extLst>
                <a:ext uri="{FF2B5EF4-FFF2-40B4-BE49-F238E27FC236}">
                  <a16:creationId xmlns:a16="http://schemas.microsoft.com/office/drawing/2014/main" id="{E9BEA951-F501-4622-8F5C-909E971BD987}"/>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0" name="Group 739">
              <a:extLst>
                <a:ext uri="{FF2B5EF4-FFF2-40B4-BE49-F238E27FC236}">
                  <a16:creationId xmlns:a16="http://schemas.microsoft.com/office/drawing/2014/main" id="{8A19F9CF-BC13-43DC-8127-5C90C5F5F083}"/>
                </a:ext>
              </a:extLst>
            </p:cNvPr>
            <p:cNvGrpSpPr/>
            <p:nvPr/>
          </p:nvGrpSpPr>
          <p:grpSpPr>
            <a:xfrm>
              <a:off x="619199" y="3053561"/>
              <a:ext cx="683818" cy="552071"/>
              <a:chOff x="1124660" y="2438555"/>
              <a:chExt cx="1323363" cy="1068399"/>
            </a:xfrm>
          </p:grpSpPr>
          <p:sp>
            <p:nvSpPr>
              <p:cNvPr id="741" name="Freeform 5">
                <a:extLst>
                  <a:ext uri="{FF2B5EF4-FFF2-40B4-BE49-F238E27FC236}">
                    <a16:creationId xmlns:a16="http://schemas.microsoft.com/office/drawing/2014/main" id="{D0DBC347-95C5-4E35-933C-6B14864A799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742" name="Group 741">
                <a:extLst>
                  <a:ext uri="{FF2B5EF4-FFF2-40B4-BE49-F238E27FC236}">
                    <a16:creationId xmlns:a16="http://schemas.microsoft.com/office/drawing/2014/main" id="{841283D1-1A1B-47CE-A86B-1323BCC2A749}"/>
                  </a:ext>
                </a:extLst>
              </p:cNvPr>
              <p:cNvGrpSpPr/>
              <p:nvPr/>
            </p:nvGrpSpPr>
            <p:grpSpPr>
              <a:xfrm>
                <a:off x="1124660" y="2438555"/>
                <a:ext cx="593820" cy="706058"/>
                <a:chOff x="6447047" y="5804307"/>
                <a:chExt cx="414034" cy="492291"/>
              </a:xfrm>
            </p:grpSpPr>
            <p:sp>
              <p:nvSpPr>
                <p:cNvPr id="743" name="Freeform 9">
                  <a:extLst>
                    <a:ext uri="{FF2B5EF4-FFF2-40B4-BE49-F238E27FC236}">
                      <a16:creationId xmlns:a16="http://schemas.microsoft.com/office/drawing/2014/main" id="{A0BBC3D2-803D-45E3-A754-9460EC862DF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4" name="Oval 743">
                  <a:extLst>
                    <a:ext uri="{FF2B5EF4-FFF2-40B4-BE49-F238E27FC236}">
                      <a16:creationId xmlns:a16="http://schemas.microsoft.com/office/drawing/2014/main" id="{90B1FCA4-A02E-443D-8261-7C8A6AB2B9AC}"/>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
        <p:nvSpPr>
          <p:cNvPr id="746" name="Rectangle 745">
            <a:extLst>
              <a:ext uri="{FF2B5EF4-FFF2-40B4-BE49-F238E27FC236}">
                <a16:creationId xmlns:a16="http://schemas.microsoft.com/office/drawing/2014/main" id="{665C1E7B-E9F0-4893-842E-84D7148AD7D4}"/>
              </a:ext>
            </a:extLst>
          </p:cNvPr>
          <p:cNvSpPr/>
          <p:nvPr/>
        </p:nvSpPr>
        <p:spPr>
          <a:xfrm>
            <a:off x="2067772" y="1259442"/>
            <a:ext cx="1505489"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747" name="Group 746">
            <a:extLst>
              <a:ext uri="{FF2B5EF4-FFF2-40B4-BE49-F238E27FC236}">
                <a16:creationId xmlns:a16="http://schemas.microsoft.com/office/drawing/2014/main" id="{13AD1B1D-937E-4658-AA1F-920557BEEF6C}"/>
              </a:ext>
            </a:extLst>
          </p:cNvPr>
          <p:cNvGrpSpPr/>
          <p:nvPr/>
        </p:nvGrpSpPr>
        <p:grpSpPr>
          <a:xfrm>
            <a:off x="2812804" y="2155918"/>
            <a:ext cx="3857902" cy="3852788"/>
            <a:chOff x="2873757" y="1463979"/>
            <a:chExt cx="3935261" cy="3930044"/>
          </a:xfrm>
        </p:grpSpPr>
        <p:sp>
          <p:nvSpPr>
            <p:cNvPr id="748" name="Freeform: Shape 747">
              <a:extLst>
                <a:ext uri="{FF2B5EF4-FFF2-40B4-BE49-F238E27FC236}">
                  <a16:creationId xmlns:a16="http://schemas.microsoft.com/office/drawing/2014/main" id="{68F06D1B-51BD-4C02-A988-4C0B094130FD}"/>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9" name="Oval 748">
              <a:extLst>
                <a:ext uri="{FF2B5EF4-FFF2-40B4-BE49-F238E27FC236}">
                  <a16:creationId xmlns:a16="http://schemas.microsoft.com/office/drawing/2014/main" id="{33E007D0-C52B-4200-A02C-8D4E66BCB762}"/>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E71560E5-E4F2-4A8C-A6BA-314C4622752F}"/>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1" name="Group 750">
              <a:extLst>
                <a:ext uri="{FF2B5EF4-FFF2-40B4-BE49-F238E27FC236}">
                  <a16:creationId xmlns:a16="http://schemas.microsoft.com/office/drawing/2014/main" id="{1E4AE597-2074-410E-A8E3-1C10AF76B59A}"/>
                </a:ext>
              </a:extLst>
            </p:cNvPr>
            <p:cNvGrpSpPr/>
            <p:nvPr/>
          </p:nvGrpSpPr>
          <p:grpSpPr>
            <a:xfrm rot="7443536">
              <a:off x="3418347" y="3378043"/>
              <a:ext cx="1407673" cy="1932398"/>
              <a:chOff x="5553745" y="2621551"/>
              <a:chExt cx="1407673" cy="1932398"/>
            </a:xfrm>
          </p:grpSpPr>
          <p:sp>
            <p:nvSpPr>
              <p:cNvPr id="755" name="Freeform: Shape 754">
                <a:extLst>
                  <a:ext uri="{FF2B5EF4-FFF2-40B4-BE49-F238E27FC236}">
                    <a16:creationId xmlns:a16="http://schemas.microsoft.com/office/drawing/2014/main" id="{896EB565-46C9-4306-A3DE-7A1D157CE9D8}"/>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6" name="Oval 755">
                <a:extLst>
                  <a:ext uri="{FF2B5EF4-FFF2-40B4-BE49-F238E27FC236}">
                    <a16:creationId xmlns:a16="http://schemas.microsoft.com/office/drawing/2014/main" id="{65FE2C78-89D8-416C-83B9-6D5C49EC9C9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92356BC4-77D2-4222-A78F-AE08CB097D8E}"/>
                </a:ext>
              </a:extLst>
            </p:cNvPr>
            <p:cNvGrpSpPr/>
            <p:nvPr/>
          </p:nvGrpSpPr>
          <p:grpSpPr>
            <a:xfrm rot="14861745">
              <a:off x="3691207" y="1366766"/>
              <a:ext cx="1407673" cy="1932398"/>
              <a:chOff x="5553745" y="2621551"/>
              <a:chExt cx="1407673" cy="1932398"/>
            </a:xfrm>
          </p:grpSpPr>
          <p:sp>
            <p:nvSpPr>
              <p:cNvPr id="753" name="Freeform: Shape 752">
                <a:extLst>
                  <a:ext uri="{FF2B5EF4-FFF2-40B4-BE49-F238E27FC236}">
                    <a16:creationId xmlns:a16="http://schemas.microsoft.com/office/drawing/2014/main" id="{BDA64089-775A-4926-9834-DB26DF1B53D2}"/>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4" name="Oval 753">
                <a:extLst>
                  <a:ext uri="{FF2B5EF4-FFF2-40B4-BE49-F238E27FC236}">
                    <a16:creationId xmlns:a16="http://schemas.microsoft.com/office/drawing/2014/main" id="{38056165-CF82-4596-B22E-BBC8199A48F8}"/>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61" name="Group 760">
            <a:extLst>
              <a:ext uri="{FF2B5EF4-FFF2-40B4-BE49-F238E27FC236}">
                <a16:creationId xmlns:a16="http://schemas.microsoft.com/office/drawing/2014/main" id="{DABBD132-3A4D-4057-A9FA-B23247680313}"/>
              </a:ext>
            </a:extLst>
          </p:cNvPr>
          <p:cNvGrpSpPr/>
          <p:nvPr/>
        </p:nvGrpSpPr>
        <p:grpSpPr>
          <a:xfrm>
            <a:off x="3646905" y="4614975"/>
            <a:ext cx="822512" cy="864840"/>
            <a:chOff x="3725362" y="3896538"/>
            <a:chExt cx="839005" cy="882182"/>
          </a:xfrm>
        </p:grpSpPr>
        <p:grpSp>
          <p:nvGrpSpPr>
            <p:cNvPr id="762" name="Group 761">
              <a:extLst>
                <a:ext uri="{FF2B5EF4-FFF2-40B4-BE49-F238E27FC236}">
                  <a16:creationId xmlns:a16="http://schemas.microsoft.com/office/drawing/2014/main" id="{C5896C19-253E-4F5A-906A-46E613E44C21}"/>
                </a:ext>
              </a:extLst>
            </p:cNvPr>
            <p:cNvGrpSpPr/>
            <p:nvPr/>
          </p:nvGrpSpPr>
          <p:grpSpPr>
            <a:xfrm>
              <a:off x="3725362" y="3896538"/>
              <a:ext cx="790940" cy="602507"/>
              <a:chOff x="4314657" y="4074265"/>
              <a:chExt cx="1059471" cy="807063"/>
            </a:xfrm>
            <a:solidFill>
              <a:srgbClr val="FFFFFF"/>
            </a:solidFill>
          </p:grpSpPr>
          <p:grpSp>
            <p:nvGrpSpPr>
              <p:cNvPr id="764" name="Group 763">
                <a:extLst>
                  <a:ext uri="{FF2B5EF4-FFF2-40B4-BE49-F238E27FC236}">
                    <a16:creationId xmlns:a16="http://schemas.microsoft.com/office/drawing/2014/main" id="{8354CC33-0BC6-42DB-9F58-1A70C7549C34}"/>
                  </a:ext>
                </a:extLst>
              </p:cNvPr>
              <p:cNvGrpSpPr/>
              <p:nvPr/>
            </p:nvGrpSpPr>
            <p:grpSpPr>
              <a:xfrm>
                <a:off x="4816142" y="4074265"/>
                <a:ext cx="557986" cy="539640"/>
                <a:chOff x="9763287" y="5133362"/>
                <a:chExt cx="590975" cy="571545"/>
              </a:xfrm>
              <a:grpFill/>
            </p:grpSpPr>
            <p:sp>
              <p:nvSpPr>
                <p:cNvPr id="797" name="Freeform 212">
                  <a:extLst>
                    <a:ext uri="{FF2B5EF4-FFF2-40B4-BE49-F238E27FC236}">
                      <a16:creationId xmlns:a16="http://schemas.microsoft.com/office/drawing/2014/main" id="{B400A547-3146-4A89-8C31-4BDB212F03C5}"/>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8" name="Freeform 213">
                  <a:extLst>
                    <a:ext uri="{FF2B5EF4-FFF2-40B4-BE49-F238E27FC236}">
                      <a16:creationId xmlns:a16="http://schemas.microsoft.com/office/drawing/2014/main" id="{96466AC7-0D93-4C5C-A862-23CD658E3D3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9" name="Freeform 214">
                  <a:extLst>
                    <a:ext uri="{FF2B5EF4-FFF2-40B4-BE49-F238E27FC236}">
                      <a16:creationId xmlns:a16="http://schemas.microsoft.com/office/drawing/2014/main" id="{DF1862F5-9E62-4B21-93E7-E7AF381A037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0" name="Freeform 215">
                  <a:extLst>
                    <a:ext uri="{FF2B5EF4-FFF2-40B4-BE49-F238E27FC236}">
                      <a16:creationId xmlns:a16="http://schemas.microsoft.com/office/drawing/2014/main" id="{B244214A-7214-4295-8E30-0C5EFBF0B03A}"/>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1" name="Freeform 216">
                  <a:extLst>
                    <a:ext uri="{FF2B5EF4-FFF2-40B4-BE49-F238E27FC236}">
                      <a16:creationId xmlns:a16="http://schemas.microsoft.com/office/drawing/2014/main" id="{A0C9A2A9-FBBB-4FD1-A5A5-DBE56BF067D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2" name="Freeform 217">
                  <a:extLst>
                    <a:ext uri="{FF2B5EF4-FFF2-40B4-BE49-F238E27FC236}">
                      <a16:creationId xmlns:a16="http://schemas.microsoft.com/office/drawing/2014/main" id="{30DB5033-9080-48EA-9B68-A1639F8E63BB}"/>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3" name="Freeform 218">
                  <a:extLst>
                    <a:ext uri="{FF2B5EF4-FFF2-40B4-BE49-F238E27FC236}">
                      <a16:creationId xmlns:a16="http://schemas.microsoft.com/office/drawing/2014/main" id="{4E62D107-5231-425A-A175-632F8D267B0C}"/>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4" name="Freeform 219">
                  <a:extLst>
                    <a:ext uri="{FF2B5EF4-FFF2-40B4-BE49-F238E27FC236}">
                      <a16:creationId xmlns:a16="http://schemas.microsoft.com/office/drawing/2014/main" id="{E6E5F7D1-C81C-46D8-B145-97C96213F783}"/>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5" name="Freeform 220">
                  <a:extLst>
                    <a:ext uri="{FF2B5EF4-FFF2-40B4-BE49-F238E27FC236}">
                      <a16:creationId xmlns:a16="http://schemas.microsoft.com/office/drawing/2014/main" id="{8491C413-750D-4709-A940-A67EA6B14FA8}"/>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6" name="Freeform 221">
                  <a:extLst>
                    <a:ext uri="{FF2B5EF4-FFF2-40B4-BE49-F238E27FC236}">
                      <a16:creationId xmlns:a16="http://schemas.microsoft.com/office/drawing/2014/main" id="{7F75D9FF-DE05-4C54-B885-FA8194F064C9}"/>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7" name="Freeform 222">
                  <a:extLst>
                    <a:ext uri="{FF2B5EF4-FFF2-40B4-BE49-F238E27FC236}">
                      <a16:creationId xmlns:a16="http://schemas.microsoft.com/office/drawing/2014/main" id="{E4842A67-E7AF-4352-8B43-3988AFB4F08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8" name="Freeform 223">
                  <a:extLst>
                    <a:ext uri="{FF2B5EF4-FFF2-40B4-BE49-F238E27FC236}">
                      <a16:creationId xmlns:a16="http://schemas.microsoft.com/office/drawing/2014/main" id="{F1258BBD-B141-4192-ADCE-C33D56E615D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9" name="Freeform 224">
                  <a:extLst>
                    <a:ext uri="{FF2B5EF4-FFF2-40B4-BE49-F238E27FC236}">
                      <a16:creationId xmlns:a16="http://schemas.microsoft.com/office/drawing/2014/main" id="{53706367-2970-4C80-8C0D-8C3971E4DDE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765" name="Group 764">
                <a:extLst>
                  <a:ext uri="{FF2B5EF4-FFF2-40B4-BE49-F238E27FC236}">
                    <a16:creationId xmlns:a16="http://schemas.microsoft.com/office/drawing/2014/main" id="{38CE1C2F-D475-4BB3-987D-CD1813CD6263}"/>
                  </a:ext>
                </a:extLst>
              </p:cNvPr>
              <p:cNvGrpSpPr/>
              <p:nvPr/>
            </p:nvGrpSpPr>
            <p:grpSpPr>
              <a:xfrm>
                <a:off x="4565401" y="4207980"/>
                <a:ext cx="557986" cy="539640"/>
                <a:chOff x="4212581" y="4384439"/>
                <a:chExt cx="590975" cy="571545"/>
              </a:xfrm>
              <a:grpFill/>
            </p:grpSpPr>
            <p:sp>
              <p:nvSpPr>
                <p:cNvPr id="782" name="Rectangle: Top Corners Rounded 781">
                  <a:extLst>
                    <a:ext uri="{FF2B5EF4-FFF2-40B4-BE49-F238E27FC236}">
                      <a16:creationId xmlns:a16="http://schemas.microsoft.com/office/drawing/2014/main" id="{42878BCE-D7B3-4297-9FB7-01608987E12D}"/>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3" name="Group 782">
                  <a:extLst>
                    <a:ext uri="{FF2B5EF4-FFF2-40B4-BE49-F238E27FC236}">
                      <a16:creationId xmlns:a16="http://schemas.microsoft.com/office/drawing/2014/main" id="{8539797C-E667-4E06-BDE7-556A0643789B}"/>
                    </a:ext>
                  </a:extLst>
                </p:cNvPr>
                <p:cNvGrpSpPr/>
                <p:nvPr/>
              </p:nvGrpSpPr>
              <p:grpSpPr>
                <a:xfrm>
                  <a:off x="4212581" y="4384439"/>
                  <a:ext cx="590975" cy="571545"/>
                  <a:chOff x="9763287" y="5133362"/>
                  <a:chExt cx="590975" cy="571545"/>
                </a:xfrm>
                <a:grpFill/>
              </p:grpSpPr>
              <p:sp>
                <p:nvSpPr>
                  <p:cNvPr id="784" name="Freeform 212">
                    <a:extLst>
                      <a:ext uri="{FF2B5EF4-FFF2-40B4-BE49-F238E27FC236}">
                        <a16:creationId xmlns:a16="http://schemas.microsoft.com/office/drawing/2014/main" id="{68BB9055-7E71-48A4-9862-E8955FDCC8A4}"/>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5" name="Freeform 213">
                    <a:extLst>
                      <a:ext uri="{FF2B5EF4-FFF2-40B4-BE49-F238E27FC236}">
                        <a16:creationId xmlns:a16="http://schemas.microsoft.com/office/drawing/2014/main" id="{702777DD-2D9B-484F-BCAD-25F47A79256D}"/>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6" name="Freeform 214">
                    <a:extLst>
                      <a:ext uri="{FF2B5EF4-FFF2-40B4-BE49-F238E27FC236}">
                        <a16:creationId xmlns:a16="http://schemas.microsoft.com/office/drawing/2014/main" id="{77AC7FE8-27C1-4392-9086-0EFF7875F08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7" name="Freeform 215">
                    <a:extLst>
                      <a:ext uri="{FF2B5EF4-FFF2-40B4-BE49-F238E27FC236}">
                        <a16:creationId xmlns:a16="http://schemas.microsoft.com/office/drawing/2014/main" id="{66EBDE20-8C8D-4EBE-892C-43AF4996E26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8" name="Freeform 216">
                    <a:extLst>
                      <a:ext uri="{FF2B5EF4-FFF2-40B4-BE49-F238E27FC236}">
                        <a16:creationId xmlns:a16="http://schemas.microsoft.com/office/drawing/2014/main" id="{63D2C792-BC9A-4A56-97AA-E6C0482A7542}"/>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9" name="Freeform 218">
                    <a:extLst>
                      <a:ext uri="{FF2B5EF4-FFF2-40B4-BE49-F238E27FC236}">
                        <a16:creationId xmlns:a16="http://schemas.microsoft.com/office/drawing/2014/main" id="{C34E0D5F-E691-436A-B838-076573FB4570}"/>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0" name="Freeform 219">
                    <a:extLst>
                      <a:ext uri="{FF2B5EF4-FFF2-40B4-BE49-F238E27FC236}">
                        <a16:creationId xmlns:a16="http://schemas.microsoft.com/office/drawing/2014/main" id="{A1DC39F9-5351-495D-B6B0-B37557FF4B76}"/>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1" name="Freeform 220">
                    <a:extLst>
                      <a:ext uri="{FF2B5EF4-FFF2-40B4-BE49-F238E27FC236}">
                        <a16:creationId xmlns:a16="http://schemas.microsoft.com/office/drawing/2014/main" id="{9CB58C7E-BB2F-4D66-B470-46A386CBA9DB}"/>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2" name="Freeform 221">
                    <a:extLst>
                      <a:ext uri="{FF2B5EF4-FFF2-40B4-BE49-F238E27FC236}">
                        <a16:creationId xmlns:a16="http://schemas.microsoft.com/office/drawing/2014/main" id="{43F46B86-98CA-4C3E-A37C-4CA0159956F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3" name="Freeform 222">
                    <a:extLst>
                      <a:ext uri="{FF2B5EF4-FFF2-40B4-BE49-F238E27FC236}">
                        <a16:creationId xmlns:a16="http://schemas.microsoft.com/office/drawing/2014/main" id="{74168CF7-F24B-4B21-8599-F7FE82C37C8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4" name="Freeform 223">
                    <a:extLst>
                      <a:ext uri="{FF2B5EF4-FFF2-40B4-BE49-F238E27FC236}">
                        <a16:creationId xmlns:a16="http://schemas.microsoft.com/office/drawing/2014/main" id="{C0524E73-1AF8-4059-A14B-67B1F883D22B}"/>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5" name="Freeform 224">
                    <a:extLst>
                      <a:ext uri="{FF2B5EF4-FFF2-40B4-BE49-F238E27FC236}">
                        <a16:creationId xmlns:a16="http://schemas.microsoft.com/office/drawing/2014/main" id="{BFC33C7E-46E9-4E14-AF6E-D789A9349237}"/>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96" name="Freeform 217">
                    <a:extLst>
                      <a:ext uri="{FF2B5EF4-FFF2-40B4-BE49-F238E27FC236}">
                        <a16:creationId xmlns:a16="http://schemas.microsoft.com/office/drawing/2014/main" id="{6F1D5315-1CEE-45B6-8E8B-31BC5CE7ED3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766" name="Group 765">
                <a:extLst>
                  <a:ext uri="{FF2B5EF4-FFF2-40B4-BE49-F238E27FC236}">
                    <a16:creationId xmlns:a16="http://schemas.microsoft.com/office/drawing/2014/main" id="{0A79BCC7-1D43-47A7-B2CC-ECBBC048F7BE}"/>
                  </a:ext>
                </a:extLst>
              </p:cNvPr>
              <p:cNvGrpSpPr/>
              <p:nvPr/>
            </p:nvGrpSpPr>
            <p:grpSpPr>
              <a:xfrm>
                <a:off x="4314657" y="4341688"/>
                <a:ext cx="557986" cy="539640"/>
                <a:chOff x="4212581" y="4384439"/>
                <a:chExt cx="590975" cy="571545"/>
              </a:xfrm>
              <a:grpFill/>
            </p:grpSpPr>
            <p:sp>
              <p:nvSpPr>
                <p:cNvPr id="767" name="Rectangle: Top Corners Rounded 766">
                  <a:extLst>
                    <a:ext uri="{FF2B5EF4-FFF2-40B4-BE49-F238E27FC236}">
                      <a16:creationId xmlns:a16="http://schemas.microsoft.com/office/drawing/2014/main" id="{2E1201B3-EF2E-4A22-96A8-91157B2CA6EA}"/>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8" name="Group 767">
                  <a:extLst>
                    <a:ext uri="{FF2B5EF4-FFF2-40B4-BE49-F238E27FC236}">
                      <a16:creationId xmlns:a16="http://schemas.microsoft.com/office/drawing/2014/main" id="{96BD0263-0B82-4967-9920-4D8BCEF81AA5}"/>
                    </a:ext>
                  </a:extLst>
                </p:cNvPr>
                <p:cNvGrpSpPr/>
                <p:nvPr/>
              </p:nvGrpSpPr>
              <p:grpSpPr>
                <a:xfrm>
                  <a:off x="4212581" y="4384439"/>
                  <a:ext cx="590975" cy="571545"/>
                  <a:chOff x="9763287" y="5133362"/>
                  <a:chExt cx="590975" cy="571545"/>
                </a:xfrm>
                <a:grpFill/>
              </p:grpSpPr>
              <p:sp>
                <p:nvSpPr>
                  <p:cNvPr id="769" name="Freeform 212">
                    <a:extLst>
                      <a:ext uri="{FF2B5EF4-FFF2-40B4-BE49-F238E27FC236}">
                        <a16:creationId xmlns:a16="http://schemas.microsoft.com/office/drawing/2014/main" id="{20A20891-0297-4D10-B8FE-A113147BFE5D}"/>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0" name="Freeform 213">
                    <a:extLst>
                      <a:ext uri="{FF2B5EF4-FFF2-40B4-BE49-F238E27FC236}">
                        <a16:creationId xmlns:a16="http://schemas.microsoft.com/office/drawing/2014/main" id="{9C118C46-D073-4A8F-BDD2-D837265C22B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1" name="Freeform 214">
                    <a:extLst>
                      <a:ext uri="{FF2B5EF4-FFF2-40B4-BE49-F238E27FC236}">
                        <a16:creationId xmlns:a16="http://schemas.microsoft.com/office/drawing/2014/main" id="{73DE4972-A816-4C5C-91AB-494D9D885E8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2" name="Freeform 215">
                    <a:extLst>
                      <a:ext uri="{FF2B5EF4-FFF2-40B4-BE49-F238E27FC236}">
                        <a16:creationId xmlns:a16="http://schemas.microsoft.com/office/drawing/2014/main" id="{F7450545-901F-40E0-B15E-BA5A1F0003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3" name="Freeform 216">
                    <a:extLst>
                      <a:ext uri="{FF2B5EF4-FFF2-40B4-BE49-F238E27FC236}">
                        <a16:creationId xmlns:a16="http://schemas.microsoft.com/office/drawing/2014/main" id="{6A56CE04-5D19-4C23-BFD5-8988C1F5ED8B}"/>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4" name="Freeform 218">
                    <a:extLst>
                      <a:ext uri="{FF2B5EF4-FFF2-40B4-BE49-F238E27FC236}">
                        <a16:creationId xmlns:a16="http://schemas.microsoft.com/office/drawing/2014/main" id="{47695E9E-BC54-47CA-BBAF-8FBD0AD9732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5" name="Freeform 219">
                    <a:extLst>
                      <a:ext uri="{FF2B5EF4-FFF2-40B4-BE49-F238E27FC236}">
                        <a16:creationId xmlns:a16="http://schemas.microsoft.com/office/drawing/2014/main" id="{527A84D1-1F52-4B62-A4ED-14DE22345352}"/>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6" name="Freeform 220">
                    <a:extLst>
                      <a:ext uri="{FF2B5EF4-FFF2-40B4-BE49-F238E27FC236}">
                        <a16:creationId xmlns:a16="http://schemas.microsoft.com/office/drawing/2014/main" id="{5E0900EE-1A6B-4675-B518-B426B1C4BABE}"/>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7" name="Freeform 221">
                    <a:extLst>
                      <a:ext uri="{FF2B5EF4-FFF2-40B4-BE49-F238E27FC236}">
                        <a16:creationId xmlns:a16="http://schemas.microsoft.com/office/drawing/2014/main" id="{16AD59CF-5ADE-47B9-9C79-EB0E3D3CCB87}"/>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8" name="Freeform 222">
                    <a:extLst>
                      <a:ext uri="{FF2B5EF4-FFF2-40B4-BE49-F238E27FC236}">
                        <a16:creationId xmlns:a16="http://schemas.microsoft.com/office/drawing/2014/main" id="{A99C9EEC-3BBD-4237-9554-8AD6D21B216F}"/>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9" name="Freeform 223">
                    <a:extLst>
                      <a:ext uri="{FF2B5EF4-FFF2-40B4-BE49-F238E27FC236}">
                        <a16:creationId xmlns:a16="http://schemas.microsoft.com/office/drawing/2014/main" id="{551FF911-932A-4353-B9A8-C994E2908A7C}"/>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0" name="Freeform 224">
                    <a:extLst>
                      <a:ext uri="{FF2B5EF4-FFF2-40B4-BE49-F238E27FC236}">
                        <a16:creationId xmlns:a16="http://schemas.microsoft.com/office/drawing/2014/main" id="{AA4E96FE-A461-4288-8035-0C8C587D38F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1" name="Freeform 217">
                    <a:extLst>
                      <a:ext uri="{FF2B5EF4-FFF2-40B4-BE49-F238E27FC236}">
                        <a16:creationId xmlns:a16="http://schemas.microsoft.com/office/drawing/2014/main" id="{6AA2E718-1CFB-4240-839A-515FBCB079B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763" name="TextBox 762">
              <a:extLst>
                <a:ext uri="{FF2B5EF4-FFF2-40B4-BE49-F238E27FC236}">
                  <a16:creationId xmlns:a16="http://schemas.microsoft.com/office/drawing/2014/main" id="{AF0D5BEE-AB96-490B-A802-EBC850F8E47B}"/>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a:ln>
                    <a:noFill/>
                  </a:ln>
                  <a:solidFill>
                    <a:srgbClr val="FFFFFF"/>
                  </a:solidFill>
                  <a:effectLst/>
                  <a:uLnTx/>
                  <a:uFillTx/>
                  <a:latin typeface="Segoe UI"/>
                  <a:ea typeface="ＭＳ Ｐゴシック" charset="0"/>
                  <a:cs typeface="+mn-cs"/>
                </a:rPr>
                <a:t>Policies</a:t>
              </a:r>
            </a:p>
          </p:txBody>
        </p:sp>
      </p:grpSp>
      <p:grpSp>
        <p:nvGrpSpPr>
          <p:cNvPr id="810" name="Group 809">
            <a:extLst>
              <a:ext uri="{FF2B5EF4-FFF2-40B4-BE49-F238E27FC236}">
                <a16:creationId xmlns:a16="http://schemas.microsoft.com/office/drawing/2014/main" id="{B35718B3-5E95-42AB-BE89-CD2A311B9F62}"/>
              </a:ext>
            </a:extLst>
          </p:cNvPr>
          <p:cNvGrpSpPr/>
          <p:nvPr/>
        </p:nvGrpSpPr>
        <p:grpSpPr>
          <a:xfrm>
            <a:off x="5398429" y="3567419"/>
            <a:ext cx="959726" cy="1104752"/>
            <a:chOff x="5727971" y="2924092"/>
            <a:chExt cx="978971" cy="1126905"/>
          </a:xfrm>
        </p:grpSpPr>
        <p:grpSp>
          <p:nvGrpSpPr>
            <p:cNvPr id="811" name="Group 810">
              <a:extLst>
                <a:ext uri="{FF2B5EF4-FFF2-40B4-BE49-F238E27FC236}">
                  <a16:creationId xmlns:a16="http://schemas.microsoft.com/office/drawing/2014/main" id="{D1C01B3C-2F8F-4BB5-A154-16348082A712}"/>
                </a:ext>
              </a:extLst>
            </p:cNvPr>
            <p:cNvGrpSpPr/>
            <p:nvPr/>
          </p:nvGrpSpPr>
          <p:grpSpPr>
            <a:xfrm>
              <a:off x="5727971" y="2924092"/>
              <a:ext cx="729430" cy="562554"/>
              <a:chOff x="5199063" y="3544889"/>
              <a:chExt cx="673100" cy="519112"/>
            </a:xfrm>
            <a:solidFill>
              <a:srgbClr val="FFFFFF"/>
            </a:solidFill>
          </p:grpSpPr>
          <p:sp>
            <p:nvSpPr>
              <p:cNvPr id="813" name="Freeform 160">
                <a:extLst>
                  <a:ext uri="{FF2B5EF4-FFF2-40B4-BE49-F238E27FC236}">
                    <a16:creationId xmlns:a16="http://schemas.microsoft.com/office/drawing/2014/main" id="{085DD007-2700-4C1A-9054-1E930639A6FD}"/>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4" name="Freeform 161">
                <a:extLst>
                  <a:ext uri="{FF2B5EF4-FFF2-40B4-BE49-F238E27FC236}">
                    <a16:creationId xmlns:a16="http://schemas.microsoft.com/office/drawing/2014/main" id="{15160997-8CA4-4315-BBEB-342732CD3E76}"/>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5" name="Freeform 162">
                <a:extLst>
                  <a:ext uri="{FF2B5EF4-FFF2-40B4-BE49-F238E27FC236}">
                    <a16:creationId xmlns:a16="http://schemas.microsoft.com/office/drawing/2014/main" id="{E7AD7861-BC8A-40CF-A095-0A996A72984F}"/>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6" name="Freeform 163">
                <a:extLst>
                  <a:ext uri="{FF2B5EF4-FFF2-40B4-BE49-F238E27FC236}">
                    <a16:creationId xmlns:a16="http://schemas.microsoft.com/office/drawing/2014/main" id="{1677FF88-FE47-4407-841D-74BB83C5EE8D}"/>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7" name="Freeform 164">
                <a:extLst>
                  <a:ext uri="{FF2B5EF4-FFF2-40B4-BE49-F238E27FC236}">
                    <a16:creationId xmlns:a16="http://schemas.microsoft.com/office/drawing/2014/main" id="{7DCA9A44-CDB4-49F7-8C0B-18D44D10E5F0}"/>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8" name="Freeform 165">
                <a:extLst>
                  <a:ext uri="{FF2B5EF4-FFF2-40B4-BE49-F238E27FC236}">
                    <a16:creationId xmlns:a16="http://schemas.microsoft.com/office/drawing/2014/main" id="{4B737280-9BB4-49C0-8CDA-CE0D618EF640}"/>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9" name="Freeform 166">
                <a:extLst>
                  <a:ext uri="{FF2B5EF4-FFF2-40B4-BE49-F238E27FC236}">
                    <a16:creationId xmlns:a16="http://schemas.microsoft.com/office/drawing/2014/main" id="{2D233FA8-B2B5-4EF1-9FBE-F3A0EDF1AD87}"/>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812" name="TextBox 811">
              <a:extLst>
                <a:ext uri="{FF2B5EF4-FFF2-40B4-BE49-F238E27FC236}">
                  <a16:creationId xmlns:a16="http://schemas.microsoft.com/office/drawing/2014/main" id="{5EF67E05-3CD3-4BF1-BEF6-16033B527FEA}"/>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a:ln>
                    <a:noFill/>
                  </a:ln>
                  <a:solidFill>
                    <a:srgbClr val="FFFFFF"/>
                  </a:solidFill>
                  <a:effectLst/>
                  <a:uLnTx/>
                  <a:uFillTx/>
                  <a:latin typeface="Segoe UI"/>
                  <a:ea typeface="ＭＳ Ｐゴシック" charset="0"/>
                  <a:cs typeface="+mn-cs"/>
                </a:rPr>
                <a:t>Real time</a:t>
              </a:r>
              <a:br>
                <a:rPr kumimoji="0" lang="en-US" sz="1176"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176" b="0" i="0" u="none" strike="noStrike" kern="100" cap="none" spc="0" normalizeH="0" baseline="0" noProof="0">
                  <a:ln>
                    <a:noFill/>
                  </a:ln>
                  <a:solidFill>
                    <a:srgbClr val="FFFFFF"/>
                  </a:solidFill>
                  <a:effectLst/>
                  <a:uLnTx/>
                  <a:uFillTx/>
                  <a:latin typeface="Segoe UI"/>
                  <a:ea typeface="ＭＳ Ｐゴシック" charset="0"/>
                  <a:cs typeface="+mn-cs"/>
                </a:rPr>
                <a:t>Evaluation</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a:ln>
                    <a:noFill/>
                  </a:ln>
                  <a:solidFill>
                    <a:srgbClr val="FFFFFF"/>
                  </a:solidFill>
                  <a:effectLst/>
                  <a:uLnTx/>
                  <a:uFillTx/>
                  <a:latin typeface="Segoe UI"/>
                  <a:ea typeface="ＭＳ Ｐゴシック" charset="0"/>
                  <a:cs typeface="+mn-cs"/>
                </a:rPr>
                <a:t>Engine</a:t>
              </a:r>
            </a:p>
          </p:txBody>
        </p:sp>
      </p:grpSp>
      <p:sp>
        <p:nvSpPr>
          <p:cNvPr id="820" name="TextBox 819">
            <a:extLst>
              <a:ext uri="{FF2B5EF4-FFF2-40B4-BE49-F238E27FC236}">
                <a16:creationId xmlns:a16="http://schemas.microsoft.com/office/drawing/2014/main" id="{2410FC1D-E6AD-4EED-AD50-1F96E6712B25}"/>
              </a:ext>
            </a:extLst>
          </p:cNvPr>
          <p:cNvSpPr txBox="1"/>
          <p:nvPr/>
        </p:nvSpPr>
        <p:spPr>
          <a:xfrm>
            <a:off x="4991386" y="2471027"/>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a:ln>
                  <a:noFill/>
                </a:ln>
                <a:solidFill>
                  <a:srgbClr val="353535"/>
                </a:solidFill>
                <a:effectLst/>
                <a:uLnTx/>
                <a:uFillTx/>
                <a:latin typeface="Segoe UI"/>
                <a:ea typeface="ＭＳ Ｐゴシック" charset="0"/>
                <a:cs typeface="+mn-cs"/>
              </a:rPr>
              <a:t>Session</a:t>
            </a:r>
            <a:br>
              <a:rPr kumimoji="0" lang="en-US" sz="1176"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a:ln>
                  <a:noFill/>
                </a:ln>
                <a:solidFill>
                  <a:srgbClr val="353535"/>
                </a:solidFill>
                <a:effectLst/>
                <a:uLnTx/>
                <a:uFillTx/>
                <a:latin typeface="Segoe UI"/>
                <a:ea typeface="ＭＳ Ｐゴシック" charset="0"/>
                <a:cs typeface="+mn-cs"/>
              </a:rPr>
              <a:t>Risk</a:t>
            </a:r>
          </a:p>
        </p:txBody>
      </p:sp>
      <p:grpSp>
        <p:nvGrpSpPr>
          <p:cNvPr id="821" name="Group 820">
            <a:extLst>
              <a:ext uri="{FF2B5EF4-FFF2-40B4-BE49-F238E27FC236}">
                <a16:creationId xmlns:a16="http://schemas.microsoft.com/office/drawing/2014/main" id="{AFCAEDC0-E291-49AA-8C00-6A071350860D}"/>
              </a:ext>
            </a:extLst>
          </p:cNvPr>
          <p:cNvGrpSpPr/>
          <p:nvPr/>
        </p:nvGrpSpPr>
        <p:grpSpPr>
          <a:xfrm>
            <a:off x="5148389" y="2802557"/>
            <a:ext cx="529306" cy="529308"/>
            <a:chOff x="5462286" y="2128965"/>
            <a:chExt cx="539920" cy="539922"/>
          </a:xfrm>
        </p:grpSpPr>
        <p:grpSp>
          <p:nvGrpSpPr>
            <p:cNvPr id="822" name="Group 821">
              <a:extLst>
                <a:ext uri="{FF2B5EF4-FFF2-40B4-BE49-F238E27FC236}">
                  <a16:creationId xmlns:a16="http://schemas.microsoft.com/office/drawing/2014/main" id="{B9B7D546-DBCA-47C8-9238-8D06B04E3D92}"/>
                </a:ext>
              </a:extLst>
            </p:cNvPr>
            <p:cNvGrpSpPr/>
            <p:nvPr/>
          </p:nvGrpSpPr>
          <p:grpSpPr>
            <a:xfrm>
              <a:off x="5462286" y="2128965"/>
              <a:ext cx="539920" cy="539922"/>
              <a:chOff x="3060314" y="5492593"/>
              <a:chExt cx="820074" cy="820072"/>
            </a:xfrm>
          </p:grpSpPr>
          <p:sp>
            <p:nvSpPr>
              <p:cNvPr id="824" name="Circle: Hollow 823">
                <a:extLst>
                  <a:ext uri="{FF2B5EF4-FFF2-40B4-BE49-F238E27FC236}">
                    <a16:creationId xmlns:a16="http://schemas.microsoft.com/office/drawing/2014/main" id="{FC1D2186-DEC1-41DB-B1C9-94C9E4C2872B}"/>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5" name="Block Arc 824">
                <a:extLst>
                  <a:ext uri="{FF2B5EF4-FFF2-40B4-BE49-F238E27FC236}">
                    <a16:creationId xmlns:a16="http://schemas.microsoft.com/office/drawing/2014/main" id="{F10DF005-45B9-416F-B8E2-DBAA4CBF9759}"/>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6" name="Block Arc 825">
                <a:extLst>
                  <a:ext uri="{FF2B5EF4-FFF2-40B4-BE49-F238E27FC236}">
                    <a16:creationId xmlns:a16="http://schemas.microsoft.com/office/drawing/2014/main" id="{0D690EC4-CF87-437F-92BA-D86F29D9648C}"/>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3" name="Oval 822">
              <a:extLst>
                <a:ext uri="{FF2B5EF4-FFF2-40B4-BE49-F238E27FC236}">
                  <a16:creationId xmlns:a16="http://schemas.microsoft.com/office/drawing/2014/main" id="{992ECE5B-A245-4CD7-86EE-1DB8937DC4EB}"/>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7" name="Group 826">
            <a:extLst>
              <a:ext uri="{FF2B5EF4-FFF2-40B4-BE49-F238E27FC236}">
                <a16:creationId xmlns:a16="http://schemas.microsoft.com/office/drawing/2014/main" id="{67080386-5654-4C12-A3A9-4F6F55065280}"/>
              </a:ext>
            </a:extLst>
          </p:cNvPr>
          <p:cNvGrpSpPr/>
          <p:nvPr/>
        </p:nvGrpSpPr>
        <p:grpSpPr>
          <a:xfrm>
            <a:off x="5148761" y="2905402"/>
            <a:ext cx="528564" cy="329420"/>
            <a:chOff x="5464398" y="2233873"/>
            <a:chExt cx="539163" cy="336026"/>
          </a:xfrm>
        </p:grpSpPr>
        <p:sp>
          <p:nvSpPr>
            <p:cNvPr id="828" name="Isosceles Triangle 827">
              <a:extLst>
                <a:ext uri="{FF2B5EF4-FFF2-40B4-BE49-F238E27FC236}">
                  <a16:creationId xmlns:a16="http://schemas.microsoft.com/office/drawing/2014/main" id="{F2F0DE57-888E-4C6E-A9A9-AECF45BBBC0C}"/>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Isosceles Triangle 828">
              <a:extLst>
                <a:ext uri="{FF2B5EF4-FFF2-40B4-BE49-F238E27FC236}">
                  <a16:creationId xmlns:a16="http://schemas.microsoft.com/office/drawing/2014/main" id="{7EAE43D0-7D02-4A80-97C9-94AE3DD63A46}"/>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0" name="Oval 829">
              <a:extLst>
                <a:ext uri="{FF2B5EF4-FFF2-40B4-BE49-F238E27FC236}">
                  <a16:creationId xmlns:a16="http://schemas.microsoft.com/office/drawing/2014/main" id="{30C5CEBC-C4CB-4779-963D-CC15B54BAB2B}"/>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1" name="Rectangle 830">
            <a:extLst>
              <a:ext uri="{FF2B5EF4-FFF2-40B4-BE49-F238E27FC236}">
                <a16:creationId xmlns:a16="http://schemas.microsoft.com/office/drawing/2014/main" id="{62A7131C-9385-47E1-A0D9-715B991908F1}"/>
              </a:ext>
            </a:extLst>
          </p:cNvPr>
          <p:cNvSpPr/>
          <p:nvPr/>
        </p:nvSpPr>
        <p:spPr>
          <a:xfrm>
            <a:off x="5276988" y="2933215"/>
            <a:ext cx="282450"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2" name="Oval 831">
            <a:extLst>
              <a:ext uri="{FF2B5EF4-FFF2-40B4-BE49-F238E27FC236}">
                <a16:creationId xmlns:a16="http://schemas.microsoft.com/office/drawing/2014/main" id="{23CBBD97-2CB4-424E-8F87-BC901F13057D}"/>
              </a:ext>
            </a:extLst>
          </p:cNvPr>
          <p:cNvSpPr/>
          <p:nvPr/>
        </p:nvSpPr>
        <p:spPr bwMode="auto">
          <a:xfrm>
            <a:off x="2815250" y="215591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Isosceles Triangle 832">
            <a:extLst>
              <a:ext uri="{FF2B5EF4-FFF2-40B4-BE49-F238E27FC236}">
                <a16:creationId xmlns:a16="http://schemas.microsoft.com/office/drawing/2014/main" id="{D29ED4D3-3FC5-4724-ADBF-E416779E92EE}"/>
              </a:ext>
            </a:extLst>
          </p:cNvPr>
          <p:cNvSpPr/>
          <p:nvPr/>
        </p:nvSpPr>
        <p:spPr bwMode="auto">
          <a:xfrm flipV="1">
            <a:off x="3755358" y="1312733"/>
            <a:ext cx="1724267" cy="1157708"/>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4" name="10TB of Data">
            <a:extLst>
              <a:ext uri="{FF2B5EF4-FFF2-40B4-BE49-F238E27FC236}">
                <a16:creationId xmlns:a16="http://schemas.microsoft.com/office/drawing/2014/main" id="{1DA81898-A005-448B-80EA-5A44B271CBCD}"/>
              </a:ext>
            </a:extLst>
          </p:cNvPr>
          <p:cNvGrpSpPr/>
          <p:nvPr/>
        </p:nvGrpSpPr>
        <p:grpSpPr>
          <a:xfrm>
            <a:off x="4265805" y="1117436"/>
            <a:ext cx="771849" cy="852720"/>
            <a:chOff x="4474513" y="437335"/>
            <a:chExt cx="787326" cy="869819"/>
          </a:xfrm>
        </p:grpSpPr>
        <p:grpSp>
          <p:nvGrpSpPr>
            <p:cNvPr id="835" name="Group 167">
              <a:extLst>
                <a:ext uri="{FF2B5EF4-FFF2-40B4-BE49-F238E27FC236}">
                  <a16:creationId xmlns:a16="http://schemas.microsoft.com/office/drawing/2014/main" id="{64294BB0-0461-446F-94E3-04C270FF63DE}"/>
                </a:ext>
              </a:extLst>
            </p:cNvPr>
            <p:cNvGrpSpPr>
              <a:grpSpLocks noChangeAspect="1"/>
            </p:cNvGrpSpPr>
            <p:nvPr/>
          </p:nvGrpSpPr>
          <p:grpSpPr bwMode="auto">
            <a:xfrm>
              <a:off x="4499386" y="437335"/>
              <a:ext cx="664881" cy="869819"/>
              <a:chOff x="6332" y="882"/>
              <a:chExt cx="425" cy="556"/>
            </a:xfrm>
            <a:solidFill>
              <a:srgbClr val="353535"/>
            </a:solidFill>
          </p:grpSpPr>
          <p:sp>
            <p:nvSpPr>
              <p:cNvPr id="837" name="Freeform 169">
                <a:extLst>
                  <a:ext uri="{FF2B5EF4-FFF2-40B4-BE49-F238E27FC236}">
                    <a16:creationId xmlns:a16="http://schemas.microsoft.com/office/drawing/2014/main" id="{55C720F0-AB32-48AB-8D7C-9EE8AEBA99AA}"/>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8" name="Freeform 170">
                <a:extLst>
                  <a:ext uri="{FF2B5EF4-FFF2-40B4-BE49-F238E27FC236}">
                    <a16:creationId xmlns:a16="http://schemas.microsoft.com/office/drawing/2014/main" id="{1E1ECCD9-8789-491D-89FF-4365C0C20A48}"/>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9" name="Freeform 171">
                <a:extLst>
                  <a:ext uri="{FF2B5EF4-FFF2-40B4-BE49-F238E27FC236}">
                    <a16:creationId xmlns:a16="http://schemas.microsoft.com/office/drawing/2014/main" id="{33894A05-ABEA-45DC-B551-C8C2DD573706}"/>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0" name="Freeform 172">
                <a:extLst>
                  <a:ext uri="{FF2B5EF4-FFF2-40B4-BE49-F238E27FC236}">
                    <a16:creationId xmlns:a16="http://schemas.microsoft.com/office/drawing/2014/main" id="{99C178B0-DDD0-4477-9AD5-E7C33AF61E8C}"/>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1" name="Freeform 173">
                <a:extLst>
                  <a:ext uri="{FF2B5EF4-FFF2-40B4-BE49-F238E27FC236}">
                    <a16:creationId xmlns:a16="http://schemas.microsoft.com/office/drawing/2014/main" id="{EA1A46D5-3BAE-4739-80EB-9A6EE0571E4D}"/>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2" name="Freeform 174">
                <a:extLst>
                  <a:ext uri="{FF2B5EF4-FFF2-40B4-BE49-F238E27FC236}">
                    <a16:creationId xmlns:a16="http://schemas.microsoft.com/office/drawing/2014/main" id="{EAEF6926-6551-449C-9C38-053072597E29}"/>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3" name="Freeform 175">
                <a:extLst>
                  <a:ext uri="{FF2B5EF4-FFF2-40B4-BE49-F238E27FC236}">
                    <a16:creationId xmlns:a16="http://schemas.microsoft.com/office/drawing/2014/main" id="{78C70E36-8F06-451A-A506-12800760228B}"/>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4" name="Freeform 176">
                <a:extLst>
                  <a:ext uri="{FF2B5EF4-FFF2-40B4-BE49-F238E27FC236}">
                    <a16:creationId xmlns:a16="http://schemas.microsoft.com/office/drawing/2014/main" id="{D8C47639-A3B0-4B77-8858-DAD332B0F166}"/>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5" name="Freeform 177">
                <a:extLst>
                  <a:ext uri="{FF2B5EF4-FFF2-40B4-BE49-F238E27FC236}">
                    <a16:creationId xmlns:a16="http://schemas.microsoft.com/office/drawing/2014/main" id="{68145F97-3347-44F4-B201-E9595945A01A}"/>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6" name="Freeform 178">
                <a:extLst>
                  <a:ext uri="{FF2B5EF4-FFF2-40B4-BE49-F238E27FC236}">
                    <a16:creationId xmlns:a16="http://schemas.microsoft.com/office/drawing/2014/main" id="{5B87F001-35F9-4C76-BCF3-CD4E326371E5}"/>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7" name="Freeform 179">
                <a:extLst>
                  <a:ext uri="{FF2B5EF4-FFF2-40B4-BE49-F238E27FC236}">
                    <a16:creationId xmlns:a16="http://schemas.microsoft.com/office/drawing/2014/main" id="{61862781-39E4-4114-B302-7BB28191BCD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8" name="Freeform 180">
                <a:extLst>
                  <a:ext uri="{FF2B5EF4-FFF2-40B4-BE49-F238E27FC236}">
                    <a16:creationId xmlns:a16="http://schemas.microsoft.com/office/drawing/2014/main" id="{D3C8AC47-AE16-462F-BC5F-4D8E38211BE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9" name="Freeform 181">
                <a:extLst>
                  <a:ext uri="{FF2B5EF4-FFF2-40B4-BE49-F238E27FC236}">
                    <a16:creationId xmlns:a16="http://schemas.microsoft.com/office/drawing/2014/main" id="{2D806B4E-71FF-4A73-BB51-7D900CCABD59}"/>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0" name="Freeform 182">
                <a:extLst>
                  <a:ext uri="{FF2B5EF4-FFF2-40B4-BE49-F238E27FC236}">
                    <a16:creationId xmlns:a16="http://schemas.microsoft.com/office/drawing/2014/main" id="{F2C00CD6-61DA-4F2B-9DAB-D0E6E38D863D}"/>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1" name="Freeform 183">
                <a:extLst>
                  <a:ext uri="{FF2B5EF4-FFF2-40B4-BE49-F238E27FC236}">
                    <a16:creationId xmlns:a16="http://schemas.microsoft.com/office/drawing/2014/main" id="{2054F69E-AA58-4CF6-AB5A-949AC56A6443}"/>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836" name="TextBox 835">
              <a:extLst>
                <a:ext uri="{FF2B5EF4-FFF2-40B4-BE49-F238E27FC236}">
                  <a16:creationId xmlns:a16="http://schemas.microsoft.com/office/drawing/2014/main" id="{FBE15292-701D-41F7-B4AE-3315A72E9D90}"/>
                </a:ext>
              </a:extLst>
            </p:cNvPr>
            <p:cNvSpPr txBox="1"/>
            <p:nvPr/>
          </p:nvSpPr>
          <p:spPr>
            <a:xfrm>
              <a:off x="4474513" y="1018137"/>
              <a:ext cx="787326" cy="2769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lang="en-US" sz="1961" kern="0">
                  <a:solidFill>
                    <a:srgbClr val="0078D7"/>
                  </a:solidFill>
                  <a:latin typeface="Segoe UI Semibold" panose="020B0702040204020203" pitchFamily="34" charset="0"/>
                  <a:cs typeface="Segoe UI Semibold" panose="020B0702040204020203" pitchFamily="34" charset="0"/>
                </a:rPr>
                <a:t>4</a:t>
              </a:r>
              <a:r>
                <a:rPr kumimoji="0" lang="en-US" sz="1961"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0</a:t>
              </a:r>
              <a:r>
                <a:rPr kumimoji="0" lang="en-US" sz="1372" b="0" i="0" u="none" strike="noStrike" kern="0" cap="none" spc="0" normalizeH="0" baseline="0" noProof="0">
                  <a:ln>
                    <a:noFill/>
                  </a:ln>
                  <a:solidFill>
                    <a:srgbClr val="0078D7"/>
                  </a:solidFill>
                  <a:effectLst/>
                  <a:uLnTx/>
                  <a:uFillTx/>
                  <a:latin typeface="Segoe UI Semilight"/>
                  <a:ea typeface="+mn-ea"/>
                  <a:cs typeface="+mn-cs"/>
                </a:rPr>
                <a:t>TB</a:t>
              </a:r>
              <a:endParaRPr kumimoji="0" lang="en-US" sz="1961" b="0" i="0" u="none" strike="noStrike" kern="0" cap="none" spc="0" normalizeH="0" baseline="0" noProof="0">
                <a:ln>
                  <a:noFill/>
                </a:ln>
                <a:solidFill>
                  <a:srgbClr val="0078D7"/>
                </a:solidFill>
                <a:effectLst/>
                <a:uLnTx/>
                <a:uFillTx/>
                <a:latin typeface="Segoe UI Semilight"/>
                <a:ea typeface="+mn-ea"/>
                <a:cs typeface="+mn-cs"/>
              </a:endParaRPr>
            </a:p>
          </p:txBody>
        </p:sp>
      </p:grpSp>
      <p:sp>
        <p:nvSpPr>
          <p:cNvPr id="852" name="TextBox 851">
            <a:extLst>
              <a:ext uri="{FF2B5EF4-FFF2-40B4-BE49-F238E27FC236}">
                <a16:creationId xmlns:a16="http://schemas.microsoft.com/office/drawing/2014/main" id="{402BA6E7-E135-43F7-9624-BEBB2521AC32}"/>
              </a:ext>
            </a:extLst>
          </p:cNvPr>
          <p:cNvSpPr txBox="1"/>
          <p:nvPr/>
        </p:nvSpPr>
        <p:spPr>
          <a:xfrm>
            <a:off x="4908978" y="5250601"/>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a:ln>
                  <a:noFill/>
                </a:ln>
                <a:solidFill>
                  <a:srgbClr val="353535"/>
                </a:solidFill>
                <a:effectLst/>
                <a:uLnTx/>
                <a:uFillTx/>
                <a:latin typeface="Segoe UI"/>
                <a:ea typeface="ＭＳ Ｐゴシック" charset="0"/>
                <a:cs typeface="+mn-cs"/>
              </a:rPr>
              <a:t>Effective</a:t>
            </a:r>
            <a:br>
              <a:rPr kumimoji="0" lang="en-US" sz="1176"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a:ln>
                  <a:noFill/>
                </a:ln>
                <a:solidFill>
                  <a:srgbClr val="353535"/>
                </a:solidFill>
                <a:effectLst/>
                <a:uLnTx/>
                <a:uFillTx/>
                <a:latin typeface="Segoe UI"/>
                <a:ea typeface="ＭＳ Ｐゴシック" charset="0"/>
                <a:cs typeface="+mn-cs"/>
              </a:rPr>
              <a:t>policy</a:t>
            </a:r>
          </a:p>
        </p:txBody>
      </p:sp>
      <p:sp>
        <p:nvSpPr>
          <p:cNvPr id="853" name="Arc 852">
            <a:extLst>
              <a:ext uri="{FF2B5EF4-FFF2-40B4-BE49-F238E27FC236}">
                <a16:creationId xmlns:a16="http://schemas.microsoft.com/office/drawing/2014/main" id="{47DA9F84-6694-4D34-8B3D-4BAC386EC2E4}"/>
              </a:ext>
            </a:extLst>
          </p:cNvPr>
          <p:cNvSpPr/>
          <p:nvPr/>
        </p:nvSpPr>
        <p:spPr>
          <a:xfrm>
            <a:off x="3620691" y="3034102"/>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AA9E5B5C-3B73-489C-BA99-EF14DFDFEE60}"/>
              </a:ext>
            </a:extLst>
          </p:cNvPr>
          <p:cNvSpPr>
            <a:spLocks noGrp="1"/>
          </p:cNvSpPr>
          <p:nvPr>
            <p:ph type="title" idx="4294967295"/>
          </p:nvPr>
        </p:nvSpPr>
        <p:spPr>
          <a:xfrm>
            <a:off x="351229" y="198399"/>
            <a:ext cx="11334750" cy="1038225"/>
          </a:xfrm>
        </p:spPr>
        <p:txBody>
          <a:bodyPr>
            <a:normAutofit fontScale="90000"/>
          </a:bodyPr>
          <a:lstStyle/>
          <a:p>
            <a:r>
              <a:rPr lang="en-US" dirty="0"/>
              <a:t>Azure AD conditional access</a:t>
            </a:r>
            <a:br>
              <a:rPr lang="en-US" dirty="0"/>
            </a:br>
            <a:endParaRPr lang="en-US" dirty="0"/>
          </a:p>
        </p:txBody>
      </p:sp>
      <p:grpSp>
        <p:nvGrpSpPr>
          <p:cNvPr id="217" name="Math stuff">
            <a:extLst>
              <a:ext uri="{FF2B5EF4-FFF2-40B4-BE49-F238E27FC236}">
                <a16:creationId xmlns:a16="http://schemas.microsoft.com/office/drawing/2014/main" id="{F3363519-E5F2-4EA2-9AF4-7413159646B9}"/>
              </a:ext>
            </a:extLst>
          </p:cNvPr>
          <p:cNvGrpSpPr/>
          <p:nvPr/>
        </p:nvGrpSpPr>
        <p:grpSpPr>
          <a:xfrm>
            <a:off x="3806667" y="2475763"/>
            <a:ext cx="1040369" cy="1054084"/>
            <a:chOff x="4304659" y="1589541"/>
            <a:chExt cx="1073894" cy="1088052"/>
          </a:xfrm>
        </p:grpSpPr>
        <p:pic>
          <p:nvPicPr>
            <p:cNvPr id="218" name="Picture 217" descr="A picture containing water, rain, nature&#10;&#10;Description generated with high confidence">
              <a:extLst>
                <a:ext uri="{FF2B5EF4-FFF2-40B4-BE49-F238E27FC236}">
                  <a16:creationId xmlns:a16="http://schemas.microsoft.com/office/drawing/2014/main" id="{B493A66A-2331-4E11-A986-F006E2CAAA17}"/>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219" name="chip">
              <a:extLst>
                <a:ext uri="{FF2B5EF4-FFF2-40B4-BE49-F238E27FC236}">
                  <a16:creationId xmlns:a16="http://schemas.microsoft.com/office/drawing/2014/main" id="{3652E579-6F66-4348-B4AB-D7BB6A6B2D66}"/>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20" name="TextBox 219">
              <a:extLst>
                <a:ext uri="{FF2B5EF4-FFF2-40B4-BE49-F238E27FC236}">
                  <a16:creationId xmlns:a16="http://schemas.microsoft.com/office/drawing/2014/main" id="{ACC31A15-E453-4D23-939B-689AFC8951DC}"/>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96215"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a:ln>
                    <a:noFill/>
                  </a:ln>
                  <a:solidFill>
                    <a:srgbClr val="FFFFFF"/>
                  </a:solidFill>
                  <a:effectLst/>
                  <a:uLnTx/>
                  <a:uFillTx/>
                  <a:latin typeface="Segoe UI"/>
                  <a:ea typeface="ＭＳ Ｐゴシック" charset="0"/>
                  <a:cs typeface="+mn-cs"/>
                </a:rPr>
                <a:t>Machine</a:t>
              </a:r>
              <a:br>
                <a:rPr kumimoji="0" lang="en-US" sz="1100"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100" b="0" i="0" u="none" strike="noStrike" kern="100" cap="none" spc="0" normalizeH="0" baseline="0" noProof="0">
                  <a:ln>
                    <a:noFill/>
                  </a:ln>
                  <a:solidFill>
                    <a:srgbClr val="FFFFFF"/>
                  </a:solidFill>
                  <a:effectLst/>
                  <a:uLnTx/>
                  <a:uFillTx/>
                  <a:latin typeface="Segoe UI"/>
                  <a:ea typeface="ＭＳ Ｐゴシック" charset="0"/>
                  <a:cs typeface="+mn-cs"/>
                </a:rPr>
                <a:t>learning</a:t>
              </a:r>
            </a:p>
          </p:txBody>
        </p:sp>
      </p:grpSp>
    </p:spTree>
    <p:extLst>
      <p:ext uri="{BB962C8B-B14F-4D97-AF65-F5344CB8AC3E}">
        <p14:creationId xmlns:p14="http://schemas.microsoft.com/office/powerpoint/2010/main" val="383211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8"/>
                                        </p:tgtEl>
                                        <p:attrNameLst>
                                          <p:attrName>style.visibility</p:attrName>
                                        </p:attrNameLst>
                                      </p:cBhvr>
                                      <p:to>
                                        <p:strVal val="visible"/>
                                      </p:to>
                                    </p:set>
                                    <p:anim calcmode="lin" valueType="num">
                                      <p:cBhvr additive="base">
                                        <p:cTn id="7" dur="500" fill="hold"/>
                                        <p:tgtEl>
                                          <p:spTgt spid="738"/>
                                        </p:tgtEl>
                                        <p:attrNameLst>
                                          <p:attrName>ppt_x</p:attrName>
                                        </p:attrNameLst>
                                      </p:cBhvr>
                                      <p:tavLst>
                                        <p:tav tm="0">
                                          <p:val>
                                            <p:strVal val="0-#ppt_w/2"/>
                                          </p:val>
                                        </p:tav>
                                        <p:tav tm="100000">
                                          <p:val>
                                            <p:strVal val="#ppt_x"/>
                                          </p:val>
                                        </p:tav>
                                      </p:tavLst>
                                    </p:anim>
                                    <p:anim calcmode="lin" valueType="num">
                                      <p:cBhvr additive="base">
                                        <p:cTn id="8" dur="500" fill="hold"/>
                                        <p:tgtEl>
                                          <p:spTgt spid="7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5"/>
                                        </p:tgtEl>
                                        <p:attrNameLst>
                                          <p:attrName>style.visibility</p:attrName>
                                        </p:attrNameLst>
                                      </p:cBhvr>
                                      <p:to>
                                        <p:strVal val="visible"/>
                                      </p:to>
                                    </p:set>
                                    <p:animEffect transition="in" filter="wipe(left)">
                                      <p:cBhvr>
                                        <p:cTn id="12" dur="500"/>
                                        <p:tgtEl>
                                          <p:spTgt spid="69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0"/>
                                        </p:tgtEl>
                                        <p:attrNameLst>
                                          <p:attrName>style.visibility</p:attrName>
                                        </p:attrNameLst>
                                      </p:cBhvr>
                                      <p:to>
                                        <p:strVal val="visible"/>
                                      </p:to>
                                    </p:set>
                                    <p:animEffect transition="in" filter="wipe(left)">
                                      <p:cBhvr>
                                        <p:cTn id="16" dur="500"/>
                                        <p:tgtEl>
                                          <p:spTgt spid="72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15"/>
                                        </p:tgtEl>
                                        <p:attrNameLst>
                                          <p:attrName>style.visibility</p:attrName>
                                        </p:attrNameLst>
                                      </p:cBhvr>
                                      <p:to>
                                        <p:strVal val="visible"/>
                                      </p:to>
                                    </p:set>
                                    <p:animEffect transition="in" filter="fade">
                                      <p:cBhvr>
                                        <p:cTn id="20" dur="250"/>
                                        <p:tgtEl>
                                          <p:spTgt spid="7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250"/>
                                        <p:tgtEl>
                                          <p:spTgt spid="734"/>
                                        </p:tgtEl>
                                      </p:cBhvr>
                                    </p:animEffect>
                                  </p:childTnLst>
                                </p:cTn>
                              </p:par>
                              <p:par>
                                <p:cTn id="24" presetID="10" presetClass="entr" presetSubtype="0" fill="hold" nodeType="withEffect">
                                  <p:stCondLst>
                                    <p:cond delay="100"/>
                                  </p:stCondLst>
                                  <p:childTnLst>
                                    <p:set>
                                      <p:cBhvr>
                                        <p:cTn id="25" dur="1" fill="hold">
                                          <p:stCondLst>
                                            <p:cond delay="0"/>
                                          </p:stCondLst>
                                        </p:cTn>
                                        <p:tgtEl>
                                          <p:spTgt spid="706"/>
                                        </p:tgtEl>
                                        <p:attrNameLst>
                                          <p:attrName>style.visibility</p:attrName>
                                        </p:attrNameLst>
                                      </p:cBhvr>
                                      <p:to>
                                        <p:strVal val="visible"/>
                                      </p:to>
                                    </p:set>
                                    <p:animEffect transition="in" filter="fade">
                                      <p:cBhvr>
                                        <p:cTn id="26" dur="250"/>
                                        <p:tgtEl>
                                          <p:spTgt spid="706"/>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735"/>
                                        </p:tgtEl>
                                        <p:attrNameLst>
                                          <p:attrName>style.visibility</p:attrName>
                                        </p:attrNameLst>
                                      </p:cBhvr>
                                      <p:to>
                                        <p:strVal val="visible"/>
                                      </p:to>
                                    </p:set>
                                    <p:animEffect transition="in" filter="fade">
                                      <p:cBhvr>
                                        <p:cTn id="29" dur="250"/>
                                        <p:tgtEl>
                                          <p:spTgt spid="735"/>
                                        </p:tgtEl>
                                      </p:cBhvr>
                                    </p:animEffect>
                                  </p:childTnLst>
                                </p:cTn>
                              </p:par>
                              <p:par>
                                <p:cTn id="30" presetID="10" presetClass="entr" presetSubtype="0" fill="hold" nodeType="withEffect">
                                  <p:stCondLst>
                                    <p:cond delay="200"/>
                                  </p:stCondLst>
                                  <p:childTnLst>
                                    <p:set>
                                      <p:cBhvr>
                                        <p:cTn id="31" dur="1" fill="hold">
                                          <p:stCondLst>
                                            <p:cond delay="0"/>
                                          </p:stCondLst>
                                        </p:cTn>
                                        <p:tgtEl>
                                          <p:spTgt spid="696"/>
                                        </p:tgtEl>
                                        <p:attrNameLst>
                                          <p:attrName>style.visibility</p:attrName>
                                        </p:attrNameLst>
                                      </p:cBhvr>
                                      <p:to>
                                        <p:strVal val="visible"/>
                                      </p:to>
                                    </p:set>
                                    <p:animEffect transition="in" filter="fade">
                                      <p:cBhvr>
                                        <p:cTn id="32" dur="250"/>
                                        <p:tgtEl>
                                          <p:spTgt spid="696"/>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736"/>
                                        </p:tgtEl>
                                        <p:attrNameLst>
                                          <p:attrName>style.visibility</p:attrName>
                                        </p:attrNameLst>
                                      </p:cBhvr>
                                      <p:to>
                                        <p:strVal val="visible"/>
                                      </p:to>
                                    </p:set>
                                    <p:animEffect transition="in" filter="fade">
                                      <p:cBhvr>
                                        <p:cTn id="35" dur="250"/>
                                        <p:tgtEl>
                                          <p:spTgt spid="736"/>
                                        </p:tgtEl>
                                      </p:cBhvr>
                                    </p:animEffect>
                                  </p:childTnLst>
                                </p:cTn>
                              </p:par>
                              <p:par>
                                <p:cTn id="36" presetID="10" presetClass="entr" presetSubtype="0" fill="hold" nodeType="withEffect">
                                  <p:stCondLst>
                                    <p:cond delay="300"/>
                                  </p:stCondLst>
                                  <p:childTnLst>
                                    <p:set>
                                      <p:cBhvr>
                                        <p:cTn id="37" dur="1" fill="hold">
                                          <p:stCondLst>
                                            <p:cond delay="0"/>
                                          </p:stCondLst>
                                        </p:cTn>
                                        <p:tgtEl>
                                          <p:spTgt spid="699"/>
                                        </p:tgtEl>
                                        <p:attrNameLst>
                                          <p:attrName>style.visibility</p:attrName>
                                        </p:attrNameLst>
                                      </p:cBhvr>
                                      <p:to>
                                        <p:strVal val="visible"/>
                                      </p:to>
                                    </p:set>
                                    <p:animEffect transition="in" filter="fade">
                                      <p:cBhvr>
                                        <p:cTn id="38" dur="250"/>
                                        <p:tgtEl>
                                          <p:spTgt spid="69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737"/>
                                        </p:tgtEl>
                                        <p:attrNameLst>
                                          <p:attrName>style.visibility</p:attrName>
                                        </p:attrNameLst>
                                      </p:cBhvr>
                                      <p:to>
                                        <p:strVal val="visible"/>
                                      </p:to>
                                    </p:set>
                                    <p:animEffect transition="in" filter="fade">
                                      <p:cBhvr>
                                        <p:cTn id="41" dur="250"/>
                                        <p:tgtEl>
                                          <p:spTgt spid="737"/>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746"/>
                                        </p:tgtEl>
                                        <p:attrNameLst>
                                          <p:attrName>style.visibility</p:attrName>
                                        </p:attrNameLst>
                                      </p:cBhvr>
                                      <p:to>
                                        <p:strVal val="visible"/>
                                      </p:to>
                                    </p:set>
                                    <p:animEffect transition="in" filter="fade">
                                      <p:cBhvr>
                                        <p:cTn id="45" dur="500"/>
                                        <p:tgtEl>
                                          <p:spTgt spid="746"/>
                                        </p:tgtEl>
                                      </p:cBhvr>
                                    </p:animEffect>
                                  </p:childTnLst>
                                </p:cTn>
                              </p:par>
                            </p:childTnLst>
                          </p:cTn>
                        </p:par>
                        <p:par>
                          <p:cTn id="46" fill="hold">
                            <p:stCondLst>
                              <p:cond delay="2550"/>
                            </p:stCondLst>
                            <p:childTnLst>
                              <p:par>
                                <p:cTn id="47" presetID="22" presetClass="entr" presetSubtype="8" fill="hold" nodeType="afterEffect">
                                  <p:stCondLst>
                                    <p:cond delay="0"/>
                                  </p:stCondLst>
                                  <p:childTnLst>
                                    <p:set>
                                      <p:cBhvr>
                                        <p:cTn id="48" dur="1" fill="hold">
                                          <p:stCondLst>
                                            <p:cond delay="0"/>
                                          </p:stCondLst>
                                        </p:cTn>
                                        <p:tgtEl>
                                          <p:spTgt spid="747"/>
                                        </p:tgtEl>
                                        <p:attrNameLst>
                                          <p:attrName>style.visibility</p:attrName>
                                        </p:attrNameLst>
                                      </p:cBhvr>
                                      <p:to>
                                        <p:strVal val="visible"/>
                                      </p:to>
                                    </p:set>
                                    <p:animEffect transition="in" filter="wipe(left)">
                                      <p:cBhvr>
                                        <p:cTn id="49" dur="500"/>
                                        <p:tgtEl>
                                          <p:spTgt spid="747"/>
                                        </p:tgtEl>
                                      </p:cBhvr>
                                    </p:animEffect>
                                  </p:childTnLst>
                                </p:cTn>
                              </p:par>
                              <p:par>
                                <p:cTn id="50" presetID="10" presetClass="entr" presetSubtype="0" fill="hold" nodeType="withEffect">
                                  <p:stCondLst>
                                    <p:cond delay="500"/>
                                  </p:stCondLst>
                                  <p:childTnLst>
                                    <p:set>
                                      <p:cBhvr>
                                        <p:cTn id="51" dur="1" fill="hold">
                                          <p:stCondLst>
                                            <p:cond delay="0"/>
                                          </p:stCondLst>
                                        </p:cTn>
                                        <p:tgtEl>
                                          <p:spTgt spid="810"/>
                                        </p:tgtEl>
                                        <p:attrNameLst>
                                          <p:attrName>style.visibility</p:attrName>
                                        </p:attrNameLst>
                                      </p:cBhvr>
                                      <p:to>
                                        <p:strVal val="visible"/>
                                      </p:to>
                                    </p:set>
                                    <p:animEffect transition="in" filter="fade">
                                      <p:cBhvr>
                                        <p:cTn id="52" dur="500"/>
                                        <p:tgtEl>
                                          <p:spTgt spid="810"/>
                                        </p:tgtEl>
                                      </p:cBhvr>
                                    </p:animEffect>
                                  </p:childTnLst>
                                </p:cTn>
                              </p:par>
                              <p:par>
                                <p:cTn id="53" presetID="10" presetClass="entr" presetSubtype="0" fill="hold" nodeType="withEffect">
                                  <p:stCondLst>
                                    <p:cond delay="750"/>
                                  </p:stCondLst>
                                  <p:childTnLst>
                                    <p:set>
                                      <p:cBhvr>
                                        <p:cTn id="54" dur="1" fill="hold">
                                          <p:stCondLst>
                                            <p:cond delay="0"/>
                                          </p:stCondLst>
                                        </p:cTn>
                                        <p:tgtEl>
                                          <p:spTgt spid="761"/>
                                        </p:tgtEl>
                                        <p:attrNameLst>
                                          <p:attrName>style.visibility</p:attrName>
                                        </p:attrNameLst>
                                      </p:cBhvr>
                                      <p:to>
                                        <p:strVal val="visible"/>
                                      </p:to>
                                    </p:set>
                                    <p:animEffect transition="in" filter="fade">
                                      <p:cBhvr>
                                        <p:cTn id="55" dur="500"/>
                                        <p:tgtEl>
                                          <p:spTgt spid="761"/>
                                        </p:tgtEl>
                                      </p:cBhvr>
                                    </p:animEffect>
                                  </p:childTnLst>
                                </p:cTn>
                              </p:par>
                              <p:par>
                                <p:cTn id="56" presetID="1" presetClass="entr" presetSubtype="0" fill="hold" nodeType="withEffect">
                                  <p:stCondLst>
                                    <p:cond delay="750"/>
                                  </p:stCondLst>
                                  <p:childTnLst>
                                    <p:set>
                                      <p:cBhvr>
                                        <p:cTn id="57" dur="1" fill="hold">
                                          <p:stCondLst>
                                            <p:cond delay="0"/>
                                          </p:stCondLst>
                                        </p:cTn>
                                        <p:tgtEl>
                                          <p:spTgt spid="217"/>
                                        </p:tgtEl>
                                        <p:attrNameLst>
                                          <p:attrName>style.visibility</p:attrName>
                                        </p:attrNameLst>
                                      </p:cBhvr>
                                      <p:to>
                                        <p:strVal val="visible"/>
                                      </p:to>
                                    </p:set>
                                  </p:childTnLst>
                                </p:cTn>
                              </p:par>
                            </p:childTnLst>
                          </p:cTn>
                        </p:par>
                        <p:par>
                          <p:cTn id="58" fill="hold">
                            <p:stCondLst>
                              <p:cond delay="3800"/>
                            </p:stCondLst>
                            <p:childTnLst>
                              <p:par>
                                <p:cTn id="59" presetID="47" presetClass="entr" presetSubtype="0" fill="hold" grpId="0" nodeType="afterEffect">
                                  <p:stCondLst>
                                    <p:cond delay="0"/>
                                  </p:stCondLst>
                                  <p:childTnLst>
                                    <p:set>
                                      <p:cBhvr>
                                        <p:cTn id="60" dur="1" fill="hold">
                                          <p:stCondLst>
                                            <p:cond delay="0"/>
                                          </p:stCondLst>
                                        </p:cTn>
                                        <p:tgtEl>
                                          <p:spTgt spid="833"/>
                                        </p:tgtEl>
                                        <p:attrNameLst>
                                          <p:attrName>style.visibility</p:attrName>
                                        </p:attrNameLst>
                                      </p:cBhvr>
                                      <p:to>
                                        <p:strVal val="visible"/>
                                      </p:to>
                                    </p:set>
                                    <p:animEffect transition="in" filter="fade">
                                      <p:cBhvr>
                                        <p:cTn id="61" dur="1000"/>
                                        <p:tgtEl>
                                          <p:spTgt spid="833"/>
                                        </p:tgtEl>
                                      </p:cBhvr>
                                    </p:animEffect>
                                    <p:anim calcmode="lin" valueType="num">
                                      <p:cBhvr>
                                        <p:cTn id="62" dur="1000" fill="hold"/>
                                        <p:tgtEl>
                                          <p:spTgt spid="833"/>
                                        </p:tgtEl>
                                        <p:attrNameLst>
                                          <p:attrName>ppt_x</p:attrName>
                                        </p:attrNameLst>
                                      </p:cBhvr>
                                      <p:tavLst>
                                        <p:tav tm="0">
                                          <p:val>
                                            <p:strVal val="#ppt_x"/>
                                          </p:val>
                                        </p:tav>
                                        <p:tav tm="100000">
                                          <p:val>
                                            <p:strVal val="#ppt_x"/>
                                          </p:val>
                                        </p:tav>
                                      </p:tavLst>
                                    </p:anim>
                                    <p:anim calcmode="lin" valueType="num">
                                      <p:cBhvr>
                                        <p:cTn id="63" dur="1000" fill="hold"/>
                                        <p:tgtEl>
                                          <p:spTgt spid="83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733"/>
                                        </p:tgtEl>
                                        <p:attrNameLst>
                                          <p:attrName>style.visibility</p:attrName>
                                        </p:attrNameLst>
                                      </p:cBhvr>
                                      <p:to>
                                        <p:strVal val="visible"/>
                                      </p:to>
                                    </p:set>
                                    <p:animEffect transition="in" filter="fade">
                                      <p:cBhvr>
                                        <p:cTn id="66" dur="1000"/>
                                        <p:tgtEl>
                                          <p:spTgt spid="733"/>
                                        </p:tgtEl>
                                      </p:cBhvr>
                                    </p:animEffect>
                                    <p:anim calcmode="lin" valueType="num">
                                      <p:cBhvr>
                                        <p:cTn id="67" dur="1000" fill="hold"/>
                                        <p:tgtEl>
                                          <p:spTgt spid="733"/>
                                        </p:tgtEl>
                                        <p:attrNameLst>
                                          <p:attrName>ppt_x</p:attrName>
                                        </p:attrNameLst>
                                      </p:cBhvr>
                                      <p:tavLst>
                                        <p:tav tm="0">
                                          <p:val>
                                            <p:strVal val="#ppt_x"/>
                                          </p:val>
                                        </p:tav>
                                        <p:tav tm="100000">
                                          <p:val>
                                            <p:strVal val="#ppt_x"/>
                                          </p:val>
                                        </p:tav>
                                      </p:tavLst>
                                    </p:anim>
                                    <p:anim calcmode="lin" valueType="num">
                                      <p:cBhvr>
                                        <p:cTn id="68" dur="1000" fill="hold"/>
                                        <p:tgtEl>
                                          <p:spTgt spid="733"/>
                                        </p:tgtEl>
                                        <p:attrNameLst>
                                          <p:attrName>ppt_y</p:attrName>
                                        </p:attrNameLst>
                                      </p:cBhvr>
                                      <p:tavLst>
                                        <p:tav tm="0">
                                          <p:val>
                                            <p:strVal val="#ppt_y-.1"/>
                                          </p:val>
                                        </p:tav>
                                        <p:tav tm="100000">
                                          <p:val>
                                            <p:strVal val="#ppt_y"/>
                                          </p:val>
                                        </p:tav>
                                      </p:tavLst>
                                    </p:anim>
                                  </p:childTnLst>
                                </p:cTn>
                              </p:par>
                            </p:childTnLst>
                          </p:cTn>
                        </p:par>
                        <p:par>
                          <p:cTn id="69" fill="hold">
                            <p:stCondLst>
                              <p:cond delay="4800"/>
                            </p:stCondLst>
                            <p:childTnLst>
                              <p:par>
                                <p:cTn id="70" presetID="2" presetClass="entr" presetSubtype="1" fill="hold" nodeType="afterEffect">
                                  <p:stCondLst>
                                    <p:cond delay="0"/>
                                  </p:stCondLst>
                                  <p:childTnLst>
                                    <p:set>
                                      <p:cBhvr>
                                        <p:cTn id="71" dur="1" fill="hold">
                                          <p:stCondLst>
                                            <p:cond delay="0"/>
                                          </p:stCondLst>
                                        </p:cTn>
                                        <p:tgtEl>
                                          <p:spTgt spid="834"/>
                                        </p:tgtEl>
                                        <p:attrNameLst>
                                          <p:attrName>style.visibility</p:attrName>
                                        </p:attrNameLst>
                                      </p:cBhvr>
                                      <p:to>
                                        <p:strVal val="visible"/>
                                      </p:to>
                                    </p:set>
                                    <p:anim calcmode="lin" valueType="num">
                                      <p:cBhvr additive="base">
                                        <p:cTn id="72" dur="500" fill="hold"/>
                                        <p:tgtEl>
                                          <p:spTgt spid="834"/>
                                        </p:tgtEl>
                                        <p:attrNameLst>
                                          <p:attrName>ppt_x</p:attrName>
                                        </p:attrNameLst>
                                      </p:cBhvr>
                                      <p:tavLst>
                                        <p:tav tm="0">
                                          <p:val>
                                            <p:strVal val="#ppt_x"/>
                                          </p:val>
                                        </p:tav>
                                        <p:tav tm="100000">
                                          <p:val>
                                            <p:strVal val="#ppt_x"/>
                                          </p:val>
                                        </p:tav>
                                      </p:tavLst>
                                    </p:anim>
                                    <p:anim calcmode="lin" valueType="num">
                                      <p:cBhvr additive="base">
                                        <p:cTn id="73" dur="500" fill="hold"/>
                                        <p:tgtEl>
                                          <p:spTgt spid="834"/>
                                        </p:tgtEl>
                                        <p:attrNameLst>
                                          <p:attrName>ppt_y</p:attrName>
                                        </p:attrNameLst>
                                      </p:cBhvr>
                                      <p:tavLst>
                                        <p:tav tm="0">
                                          <p:val>
                                            <p:strVal val="0-#ppt_h/2"/>
                                          </p:val>
                                        </p:tav>
                                        <p:tav tm="100000">
                                          <p:val>
                                            <p:strVal val="#ppt_y"/>
                                          </p:val>
                                        </p:tav>
                                      </p:tavLst>
                                    </p:anim>
                                  </p:childTnLst>
                                </p:cTn>
                              </p:par>
                            </p:childTnLst>
                          </p:cTn>
                        </p:par>
                        <p:par>
                          <p:cTn id="74" fill="hold">
                            <p:stCondLst>
                              <p:cond delay="5300"/>
                            </p:stCondLst>
                            <p:childTnLst>
                              <p:par>
                                <p:cTn id="75" presetID="10" presetClass="entr" presetSubtype="0" fill="hold" nodeType="afterEffect">
                                  <p:stCondLst>
                                    <p:cond delay="0"/>
                                  </p:stCondLst>
                                  <p:childTnLst>
                                    <p:set>
                                      <p:cBhvr>
                                        <p:cTn id="76" dur="1" fill="hold">
                                          <p:stCondLst>
                                            <p:cond delay="0"/>
                                          </p:stCondLst>
                                        </p:cTn>
                                        <p:tgtEl>
                                          <p:spTgt spid="821"/>
                                        </p:tgtEl>
                                        <p:attrNameLst>
                                          <p:attrName>style.visibility</p:attrName>
                                        </p:attrNameLst>
                                      </p:cBhvr>
                                      <p:to>
                                        <p:strVal val="visible"/>
                                      </p:to>
                                    </p:set>
                                    <p:animEffect transition="in" filter="fade">
                                      <p:cBhvr>
                                        <p:cTn id="77" dur="500"/>
                                        <p:tgtEl>
                                          <p:spTgt spid="8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0"/>
                                        </p:tgtEl>
                                        <p:attrNameLst>
                                          <p:attrName>style.visibility</p:attrName>
                                        </p:attrNameLst>
                                      </p:cBhvr>
                                      <p:to>
                                        <p:strVal val="visible"/>
                                      </p:to>
                                    </p:set>
                                    <p:animEffect transition="in" filter="fade">
                                      <p:cBhvr>
                                        <p:cTn id="80" dur="500"/>
                                        <p:tgtEl>
                                          <p:spTgt spid="820"/>
                                        </p:tgtEl>
                                      </p:cBhvr>
                                    </p:animEffect>
                                  </p:childTnLst>
                                </p:cTn>
                              </p:par>
                            </p:childTnLst>
                          </p:cTn>
                        </p:par>
                        <p:par>
                          <p:cTn id="81" fill="hold">
                            <p:stCondLst>
                              <p:cond delay="5800"/>
                            </p:stCondLst>
                            <p:childTnLst>
                              <p:par>
                                <p:cTn id="82" presetID="10" presetClass="entr" presetSubtype="0" fill="hold" nodeType="afterEffect">
                                  <p:stCondLst>
                                    <p:cond delay="0"/>
                                  </p:stCondLst>
                                  <p:childTnLst>
                                    <p:set>
                                      <p:cBhvr>
                                        <p:cTn id="83" dur="1" fill="hold">
                                          <p:stCondLst>
                                            <p:cond delay="0"/>
                                          </p:stCondLst>
                                        </p:cTn>
                                        <p:tgtEl>
                                          <p:spTgt spid="827"/>
                                        </p:tgtEl>
                                        <p:attrNameLst>
                                          <p:attrName>style.visibility</p:attrName>
                                        </p:attrNameLst>
                                      </p:cBhvr>
                                      <p:to>
                                        <p:strVal val="visible"/>
                                      </p:to>
                                    </p:set>
                                    <p:animEffect transition="in" filter="fade">
                                      <p:cBhvr>
                                        <p:cTn id="84" dur="500"/>
                                        <p:tgtEl>
                                          <p:spTgt spid="827"/>
                                        </p:tgtEl>
                                      </p:cBhvr>
                                    </p:animEffect>
                                  </p:childTnLst>
                                </p:cTn>
                              </p:par>
                              <p:par>
                                <p:cTn id="85" presetID="8" presetClass="emph" presetSubtype="0" fill="hold" nodeType="withEffect">
                                  <p:stCondLst>
                                    <p:cond delay="0"/>
                                  </p:stCondLst>
                                  <p:childTnLst>
                                    <p:animRot by="21600000">
                                      <p:cBhvr>
                                        <p:cTn id="86" dur="1250" fill="hold"/>
                                        <p:tgtEl>
                                          <p:spTgt spid="827"/>
                                        </p:tgtEl>
                                        <p:attrNameLst>
                                          <p:attrName>r</p:attrName>
                                        </p:attrNameLst>
                                      </p:cBhvr>
                                    </p:animRot>
                                  </p:childTnLst>
                                </p:cTn>
                              </p:par>
                              <p:par>
                                <p:cTn id="87" presetID="10" presetClass="entr" presetSubtype="0" fill="hold" grpId="0" nodeType="withEffect">
                                  <p:stCondLst>
                                    <p:cond delay="1000"/>
                                  </p:stCondLst>
                                  <p:childTnLst>
                                    <p:set>
                                      <p:cBhvr>
                                        <p:cTn id="88" dur="1" fill="hold">
                                          <p:stCondLst>
                                            <p:cond delay="0"/>
                                          </p:stCondLst>
                                        </p:cTn>
                                        <p:tgtEl>
                                          <p:spTgt spid="831"/>
                                        </p:tgtEl>
                                        <p:attrNameLst>
                                          <p:attrName>style.visibility</p:attrName>
                                        </p:attrNameLst>
                                      </p:cBhvr>
                                      <p:to>
                                        <p:strVal val="visible"/>
                                      </p:to>
                                    </p:set>
                                    <p:animEffect transition="in" filter="fade">
                                      <p:cBhvr>
                                        <p:cTn id="89" dur="500"/>
                                        <p:tgtEl>
                                          <p:spTgt spid="831"/>
                                        </p:tgtEl>
                                      </p:cBhvr>
                                    </p:animEffect>
                                  </p:childTnLst>
                                </p:cTn>
                              </p:par>
                            </p:childTnLst>
                          </p:cTn>
                        </p:par>
                        <p:par>
                          <p:cTn id="90" fill="hold">
                            <p:stCondLst>
                              <p:cond delay="7300"/>
                            </p:stCondLst>
                            <p:childTnLst>
                              <p:par>
                                <p:cTn id="91" presetID="10" presetClass="entr" presetSubtype="0" fill="hold" nodeType="afterEffect">
                                  <p:stCondLst>
                                    <p:cond delay="0"/>
                                  </p:stCondLst>
                                  <p:childTnLst>
                                    <p:set>
                                      <p:cBhvr>
                                        <p:cTn id="92" dur="1" fill="hold">
                                          <p:stCondLst>
                                            <p:cond delay="0"/>
                                          </p:stCondLst>
                                        </p:cTn>
                                        <p:tgtEl>
                                          <p:spTgt spid="721"/>
                                        </p:tgtEl>
                                        <p:attrNameLst>
                                          <p:attrName>style.visibility</p:attrName>
                                        </p:attrNameLst>
                                      </p:cBhvr>
                                      <p:to>
                                        <p:strVal val="visible"/>
                                      </p:to>
                                    </p:set>
                                    <p:animEffect transition="in" filter="fade">
                                      <p:cBhvr>
                                        <p:cTn id="93" dur="1000"/>
                                        <p:tgtEl>
                                          <p:spTgt spid="721"/>
                                        </p:tgtEl>
                                      </p:cBhvr>
                                    </p:animEffect>
                                  </p:childTnLst>
                                </p:cTn>
                              </p:par>
                              <p:par>
                                <p:cTn id="94" presetID="63" presetClass="path" presetSubtype="0" accel="50000" decel="50000" fill="hold" nodeType="withEffect">
                                  <p:stCondLst>
                                    <p:cond delay="0"/>
                                  </p:stCondLst>
                                  <p:childTnLst>
                                    <p:animMotion origin="layout" path="M -0.09765 -3.33333E-6 L -3.54167E-6 -3.33333E-6 " pathEditMode="relative" rAng="0" ptsTypes="AA">
                                      <p:cBhvr>
                                        <p:cTn id="95" dur="1500" fill="hold"/>
                                        <p:tgtEl>
                                          <p:spTgt spid="721"/>
                                        </p:tgtEl>
                                        <p:attrNameLst>
                                          <p:attrName>ppt_x</p:attrName>
                                          <p:attrName>ppt_y</p:attrName>
                                        </p:attrNameLst>
                                      </p:cBhvr>
                                      <p:rCtr x="4883" y="0"/>
                                    </p:animMotion>
                                  </p:childTnLst>
                                </p:cTn>
                              </p:par>
                              <p:par>
                                <p:cTn id="96" presetID="10" presetClass="entr" presetSubtype="0" fill="hold" grpId="0" nodeType="withEffect">
                                  <p:stCondLst>
                                    <p:cond delay="1000"/>
                                  </p:stCondLst>
                                  <p:childTnLst>
                                    <p:set>
                                      <p:cBhvr>
                                        <p:cTn id="97" dur="1" fill="hold">
                                          <p:stCondLst>
                                            <p:cond delay="0"/>
                                          </p:stCondLst>
                                        </p:cTn>
                                        <p:tgtEl>
                                          <p:spTgt spid="852"/>
                                        </p:tgtEl>
                                        <p:attrNameLst>
                                          <p:attrName>style.visibility</p:attrName>
                                        </p:attrNameLst>
                                      </p:cBhvr>
                                      <p:to>
                                        <p:strVal val="visible"/>
                                      </p:to>
                                    </p:set>
                                    <p:animEffect transition="in" filter="fade">
                                      <p:cBhvr>
                                        <p:cTn id="98" dur="500"/>
                                        <p:tgtEl>
                                          <p:spTgt spid="852"/>
                                        </p:tgtEl>
                                      </p:cBhvr>
                                    </p:animEffect>
                                  </p:childTnLst>
                                </p:cTn>
                              </p:par>
                            </p:childTnLst>
                          </p:cTn>
                        </p:par>
                        <p:par>
                          <p:cTn id="99" fill="hold">
                            <p:stCondLst>
                              <p:cond delay="8800"/>
                            </p:stCondLst>
                            <p:childTnLst>
                              <p:par>
                                <p:cTn id="100" presetID="22" presetClass="entr" presetSubtype="8" fill="hold" grpId="0" nodeType="afterEffect">
                                  <p:stCondLst>
                                    <p:cond delay="0"/>
                                  </p:stCondLst>
                                  <p:childTnLst>
                                    <p:set>
                                      <p:cBhvr>
                                        <p:cTn id="101" dur="1" fill="hold">
                                          <p:stCondLst>
                                            <p:cond delay="0"/>
                                          </p:stCondLst>
                                        </p:cTn>
                                        <p:tgtEl>
                                          <p:spTgt spid="637"/>
                                        </p:tgtEl>
                                        <p:attrNameLst>
                                          <p:attrName>style.visibility</p:attrName>
                                        </p:attrNameLst>
                                      </p:cBhvr>
                                      <p:to>
                                        <p:strVal val="visible"/>
                                      </p:to>
                                    </p:set>
                                    <p:animEffect transition="in" filter="wipe(left)">
                                      <p:cBhvr>
                                        <p:cTn id="102" dur="500"/>
                                        <p:tgtEl>
                                          <p:spTgt spid="63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638"/>
                                        </p:tgtEl>
                                        <p:attrNameLst>
                                          <p:attrName>style.visibility</p:attrName>
                                        </p:attrNameLst>
                                      </p:cBhvr>
                                      <p:to>
                                        <p:strVal val="visible"/>
                                      </p:to>
                                    </p:set>
                                    <p:animEffect transition="in" filter="wipe(left)">
                                      <p:cBhvr>
                                        <p:cTn id="105" dur="500"/>
                                        <p:tgtEl>
                                          <p:spTgt spid="638"/>
                                        </p:tgtEl>
                                      </p:cBhvr>
                                    </p:animEffect>
                                  </p:childTnLst>
                                </p:cTn>
                              </p:par>
                            </p:childTnLst>
                          </p:cTn>
                        </p:par>
                        <p:par>
                          <p:cTn id="106" fill="hold">
                            <p:stCondLst>
                              <p:cond delay="9300"/>
                            </p:stCondLst>
                            <p:childTnLst>
                              <p:par>
                                <p:cTn id="107" presetID="16" presetClass="entr" presetSubtype="42" fill="hold" grpId="0" nodeType="afterEffect">
                                  <p:stCondLst>
                                    <p:cond delay="0"/>
                                  </p:stCondLst>
                                  <p:childTnLst>
                                    <p:set>
                                      <p:cBhvr>
                                        <p:cTn id="108" dur="1" fill="hold">
                                          <p:stCondLst>
                                            <p:cond delay="0"/>
                                          </p:stCondLst>
                                        </p:cTn>
                                        <p:tgtEl>
                                          <p:spTgt spid="853"/>
                                        </p:tgtEl>
                                        <p:attrNameLst>
                                          <p:attrName>style.visibility</p:attrName>
                                        </p:attrNameLst>
                                      </p:cBhvr>
                                      <p:to>
                                        <p:strVal val="visible"/>
                                      </p:to>
                                    </p:set>
                                    <p:animEffect transition="in" filter="barn(outHorizontal)">
                                      <p:cBhvr>
                                        <p:cTn id="109" dur="500"/>
                                        <p:tgtEl>
                                          <p:spTgt spid="85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32"/>
                                        </p:tgtEl>
                                        <p:attrNameLst>
                                          <p:attrName>style.visibility</p:attrName>
                                        </p:attrNameLst>
                                      </p:cBhvr>
                                      <p:to>
                                        <p:strVal val="visible"/>
                                      </p:to>
                                    </p:set>
                                    <p:animEffect transition="in" filter="fade">
                                      <p:cBhvr>
                                        <p:cTn id="112" dur="500"/>
                                        <p:tgtEl>
                                          <p:spTgt spid="832"/>
                                        </p:tgtEl>
                                      </p:cBhvr>
                                    </p:animEffect>
                                  </p:childTnLst>
                                </p:cTn>
                              </p:par>
                              <p:par>
                                <p:cTn id="113" presetID="8" presetClass="emph" presetSubtype="0" fill="hold" grpId="1" nodeType="withEffect">
                                  <p:stCondLst>
                                    <p:cond delay="0"/>
                                  </p:stCondLst>
                                  <p:childTnLst>
                                    <p:animRot by="21600000">
                                      <p:cBhvr>
                                        <p:cTn id="114" dur="3000" fill="hold"/>
                                        <p:tgtEl>
                                          <p:spTgt spid="832"/>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677"/>
                                        </p:tgtEl>
                                        <p:attrNameLst>
                                          <p:attrName>style.visibility</p:attrName>
                                        </p:attrNameLst>
                                      </p:cBhvr>
                                      <p:to>
                                        <p:strVal val="visible"/>
                                      </p:to>
                                    </p:set>
                                    <p:animEffect transition="in" filter="fade">
                                      <p:cBhvr>
                                        <p:cTn id="117" dur="500"/>
                                        <p:tgtEl>
                                          <p:spTgt spid="677"/>
                                        </p:tgtEl>
                                      </p:cBhvr>
                                    </p:animEffect>
                                  </p:childTnLst>
                                </p:cTn>
                              </p:par>
                              <p:par>
                                <p:cTn id="118" presetID="10" presetClass="entr" presetSubtype="0" fill="hold" nodeType="withEffect">
                                  <p:stCondLst>
                                    <p:cond delay="250"/>
                                  </p:stCondLst>
                                  <p:childTnLst>
                                    <p:set>
                                      <p:cBhvr>
                                        <p:cTn id="119" dur="1" fill="hold">
                                          <p:stCondLst>
                                            <p:cond delay="0"/>
                                          </p:stCondLst>
                                        </p:cTn>
                                        <p:tgtEl>
                                          <p:spTgt spid="646"/>
                                        </p:tgtEl>
                                        <p:attrNameLst>
                                          <p:attrName>style.visibility</p:attrName>
                                        </p:attrNameLst>
                                      </p:cBhvr>
                                      <p:to>
                                        <p:strVal val="visible"/>
                                      </p:to>
                                    </p:set>
                                    <p:animEffect transition="in" filter="fade">
                                      <p:cBhvr>
                                        <p:cTn id="120" dur="250"/>
                                        <p:tgtEl>
                                          <p:spTgt spid="646"/>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645"/>
                                        </p:tgtEl>
                                        <p:attrNameLst>
                                          <p:attrName>style.visibility</p:attrName>
                                        </p:attrNameLst>
                                      </p:cBhvr>
                                      <p:to>
                                        <p:strVal val="visible"/>
                                      </p:to>
                                    </p:set>
                                    <p:animEffect transition="in" filter="fade">
                                      <p:cBhvr>
                                        <p:cTn id="123" dur="250"/>
                                        <p:tgtEl>
                                          <p:spTgt spid="645"/>
                                        </p:tgtEl>
                                      </p:cBhvr>
                                    </p:animEffect>
                                  </p:childTnLst>
                                </p:cTn>
                              </p:par>
                              <p:par>
                                <p:cTn id="124" presetID="10" presetClass="entr" presetSubtype="0" fill="hold" nodeType="withEffect">
                                  <p:stCondLst>
                                    <p:cond delay="500"/>
                                  </p:stCondLst>
                                  <p:childTnLst>
                                    <p:set>
                                      <p:cBhvr>
                                        <p:cTn id="125" dur="1" fill="hold">
                                          <p:stCondLst>
                                            <p:cond delay="0"/>
                                          </p:stCondLst>
                                        </p:cTn>
                                        <p:tgtEl>
                                          <p:spTgt spid="669"/>
                                        </p:tgtEl>
                                        <p:attrNameLst>
                                          <p:attrName>style.visibility</p:attrName>
                                        </p:attrNameLst>
                                      </p:cBhvr>
                                      <p:to>
                                        <p:strVal val="visible"/>
                                      </p:to>
                                    </p:set>
                                    <p:animEffect transition="in" filter="fade">
                                      <p:cBhvr>
                                        <p:cTn id="126" dur="250"/>
                                        <p:tgtEl>
                                          <p:spTgt spid="669"/>
                                        </p:tgtEl>
                                      </p:cBhvr>
                                    </p:animEffect>
                                  </p:childTnLst>
                                </p:cTn>
                              </p:par>
                              <p:par>
                                <p:cTn id="127" presetID="10" presetClass="entr" presetSubtype="0" fill="hold" grpId="0" nodeType="withEffect">
                                  <p:stCondLst>
                                    <p:cond delay="500"/>
                                  </p:stCondLst>
                                  <p:childTnLst>
                                    <p:set>
                                      <p:cBhvr>
                                        <p:cTn id="128" dur="1" fill="hold">
                                          <p:stCondLst>
                                            <p:cond delay="0"/>
                                          </p:stCondLst>
                                        </p:cTn>
                                        <p:tgtEl>
                                          <p:spTgt spid="668"/>
                                        </p:tgtEl>
                                        <p:attrNameLst>
                                          <p:attrName>style.visibility</p:attrName>
                                        </p:attrNameLst>
                                      </p:cBhvr>
                                      <p:to>
                                        <p:strVal val="visible"/>
                                      </p:to>
                                    </p:set>
                                    <p:animEffect transition="in" filter="fade">
                                      <p:cBhvr>
                                        <p:cTn id="129" dur="250"/>
                                        <p:tgtEl>
                                          <p:spTgt spid="668"/>
                                        </p:tgtEl>
                                      </p:cBhvr>
                                    </p:animEffect>
                                  </p:childTnLst>
                                </p:cTn>
                              </p:par>
                              <p:par>
                                <p:cTn id="130" presetID="10" presetClass="entr" presetSubtype="0" fill="hold" nodeType="withEffect">
                                  <p:stCondLst>
                                    <p:cond delay="750"/>
                                  </p:stCondLst>
                                  <p:childTnLst>
                                    <p:set>
                                      <p:cBhvr>
                                        <p:cTn id="131" dur="1" fill="hold">
                                          <p:stCondLst>
                                            <p:cond delay="0"/>
                                          </p:stCondLst>
                                        </p:cTn>
                                        <p:tgtEl>
                                          <p:spTgt spid="640"/>
                                        </p:tgtEl>
                                        <p:attrNameLst>
                                          <p:attrName>style.visibility</p:attrName>
                                        </p:attrNameLst>
                                      </p:cBhvr>
                                      <p:to>
                                        <p:strVal val="visible"/>
                                      </p:to>
                                    </p:set>
                                    <p:animEffect transition="in" filter="fade">
                                      <p:cBhvr>
                                        <p:cTn id="132" dur="250"/>
                                        <p:tgtEl>
                                          <p:spTgt spid="640"/>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639"/>
                                        </p:tgtEl>
                                        <p:attrNameLst>
                                          <p:attrName>style.visibility</p:attrName>
                                        </p:attrNameLst>
                                      </p:cBhvr>
                                      <p:to>
                                        <p:strVal val="visible"/>
                                      </p:to>
                                    </p:set>
                                    <p:animEffect transition="in" filter="fade">
                                      <p:cBhvr>
                                        <p:cTn id="135" dur="250"/>
                                        <p:tgtEl>
                                          <p:spTgt spid="639"/>
                                        </p:tgtEl>
                                      </p:cBhvr>
                                    </p:animEffect>
                                  </p:childTnLst>
                                </p:cTn>
                              </p:par>
                              <p:par>
                                <p:cTn id="136" presetID="10" presetClass="entr" presetSubtype="0" fill="hold" nodeType="withEffect">
                                  <p:stCondLst>
                                    <p:cond delay="1000"/>
                                  </p:stCondLst>
                                  <p:childTnLst>
                                    <p:set>
                                      <p:cBhvr>
                                        <p:cTn id="137" dur="1" fill="hold">
                                          <p:stCondLst>
                                            <p:cond delay="0"/>
                                          </p:stCondLst>
                                        </p:cTn>
                                        <p:tgtEl>
                                          <p:spTgt spid="658"/>
                                        </p:tgtEl>
                                        <p:attrNameLst>
                                          <p:attrName>style.visibility</p:attrName>
                                        </p:attrNameLst>
                                      </p:cBhvr>
                                      <p:to>
                                        <p:strVal val="visible"/>
                                      </p:to>
                                    </p:set>
                                    <p:animEffect transition="in" filter="fade">
                                      <p:cBhvr>
                                        <p:cTn id="138" dur="250"/>
                                        <p:tgtEl>
                                          <p:spTgt spid="658"/>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657"/>
                                        </p:tgtEl>
                                        <p:attrNameLst>
                                          <p:attrName>style.visibility</p:attrName>
                                        </p:attrNameLst>
                                      </p:cBhvr>
                                      <p:to>
                                        <p:strVal val="visible"/>
                                      </p:to>
                                    </p:set>
                                    <p:animEffect transition="in" filter="fade">
                                      <p:cBhvr>
                                        <p:cTn id="141" dur="250"/>
                                        <p:tgtEl>
                                          <p:spTgt spid="657"/>
                                        </p:tgtEl>
                                      </p:cBhvr>
                                    </p:animEffect>
                                  </p:childTnLst>
                                </p:cTn>
                              </p:par>
                              <p:par>
                                <p:cTn id="142" presetID="10" presetClass="entr" presetSubtype="0" fill="hold" nodeType="withEffect">
                                  <p:stCondLst>
                                    <p:cond delay="1250"/>
                                  </p:stCondLst>
                                  <p:childTnLst>
                                    <p:set>
                                      <p:cBhvr>
                                        <p:cTn id="143" dur="1" fill="hold">
                                          <p:stCondLst>
                                            <p:cond delay="0"/>
                                          </p:stCondLst>
                                        </p:cTn>
                                        <p:tgtEl>
                                          <p:spTgt spid="652"/>
                                        </p:tgtEl>
                                        <p:attrNameLst>
                                          <p:attrName>style.visibility</p:attrName>
                                        </p:attrNameLst>
                                      </p:cBhvr>
                                      <p:to>
                                        <p:strVal val="visible"/>
                                      </p:to>
                                    </p:set>
                                    <p:animEffect transition="in" filter="fade">
                                      <p:cBhvr>
                                        <p:cTn id="144" dur="250"/>
                                        <p:tgtEl>
                                          <p:spTgt spid="652"/>
                                        </p:tgtEl>
                                      </p:cBhvr>
                                    </p:animEffect>
                                  </p:childTnLst>
                                </p:cTn>
                              </p:par>
                              <p:par>
                                <p:cTn id="145" presetID="10" presetClass="entr" presetSubtype="0" fill="hold" grpId="0" nodeType="withEffect">
                                  <p:stCondLst>
                                    <p:cond delay="1250"/>
                                  </p:stCondLst>
                                  <p:childTnLst>
                                    <p:set>
                                      <p:cBhvr>
                                        <p:cTn id="146" dur="1" fill="hold">
                                          <p:stCondLst>
                                            <p:cond delay="0"/>
                                          </p:stCondLst>
                                        </p:cTn>
                                        <p:tgtEl>
                                          <p:spTgt spid="651"/>
                                        </p:tgtEl>
                                        <p:attrNameLst>
                                          <p:attrName>style.visibility</p:attrName>
                                        </p:attrNameLst>
                                      </p:cBhvr>
                                      <p:to>
                                        <p:strVal val="visible"/>
                                      </p:to>
                                    </p:set>
                                    <p:animEffect transition="in" filter="fade">
                                      <p:cBhvr>
                                        <p:cTn id="147" dur="250"/>
                                        <p:tgtEl>
                                          <p:spTgt spid="651"/>
                                        </p:tgtEl>
                                      </p:cBhvr>
                                    </p:animEffect>
                                  </p:childTnLst>
                                </p:cTn>
                              </p:par>
                            </p:childTnLst>
                          </p:cTn>
                        </p:par>
                        <p:par>
                          <p:cTn id="148" fill="hold">
                            <p:stCondLst>
                              <p:cond delay="12300"/>
                            </p:stCondLst>
                            <p:childTnLst>
                              <p:par>
                                <p:cTn id="149" presetID="22" presetClass="entr" presetSubtype="8" fill="hold" grpId="0" nodeType="afterEffect">
                                  <p:stCondLst>
                                    <p:cond delay="0"/>
                                  </p:stCondLst>
                                  <p:childTnLst>
                                    <p:set>
                                      <p:cBhvr>
                                        <p:cTn id="150" dur="1" fill="hold">
                                          <p:stCondLst>
                                            <p:cond delay="0"/>
                                          </p:stCondLst>
                                        </p:cTn>
                                        <p:tgtEl>
                                          <p:spTgt spid="694"/>
                                        </p:tgtEl>
                                        <p:attrNameLst>
                                          <p:attrName>style.visibility</p:attrName>
                                        </p:attrNameLst>
                                      </p:cBhvr>
                                      <p:to>
                                        <p:strVal val="visible"/>
                                      </p:to>
                                    </p:set>
                                    <p:animEffect transition="in" filter="wipe(left)">
                                      <p:cBhvr>
                                        <p:cTn id="151" dur="500"/>
                                        <p:tgtEl>
                                          <p:spTgt spid="694"/>
                                        </p:tgtEl>
                                      </p:cBhvr>
                                    </p:animEffect>
                                  </p:childTnLst>
                                </p:cTn>
                              </p:par>
                              <p:par>
                                <p:cTn id="152" presetID="2" presetClass="entr" presetSubtype="2" fill="hold" grpId="0" nodeType="withEffect">
                                  <p:stCondLst>
                                    <p:cond delay="0"/>
                                  </p:stCondLst>
                                  <p:childTnLst>
                                    <p:set>
                                      <p:cBhvr>
                                        <p:cTn id="153" dur="1" fill="hold">
                                          <p:stCondLst>
                                            <p:cond delay="0"/>
                                          </p:stCondLst>
                                        </p:cTn>
                                        <p:tgtEl>
                                          <p:spTgt spid="678"/>
                                        </p:tgtEl>
                                        <p:attrNameLst>
                                          <p:attrName>style.visibility</p:attrName>
                                        </p:attrNameLst>
                                      </p:cBhvr>
                                      <p:to>
                                        <p:strVal val="visible"/>
                                      </p:to>
                                    </p:set>
                                    <p:anim calcmode="lin" valueType="num">
                                      <p:cBhvr additive="base">
                                        <p:cTn id="154" dur="500" fill="hold"/>
                                        <p:tgtEl>
                                          <p:spTgt spid="678"/>
                                        </p:tgtEl>
                                        <p:attrNameLst>
                                          <p:attrName>ppt_x</p:attrName>
                                        </p:attrNameLst>
                                      </p:cBhvr>
                                      <p:tavLst>
                                        <p:tav tm="0">
                                          <p:val>
                                            <p:strVal val="1+#ppt_w/2"/>
                                          </p:val>
                                        </p:tav>
                                        <p:tav tm="100000">
                                          <p:val>
                                            <p:strVal val="#ppt_x"/>
                                          </p:val>
                                        </p:tav>
                                      </p:tavLst>
                                    </p:anim>
                                    <p:anim calcmode="lin" valueType="num">
                                      <p:cBhvr additive="base">
                                        <p:cTn id="155" dur="500" fill="hold"/>
                                        <p:tgtEl>
                                          <p:spTgt spid="678"/>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679"/>
                                        </p:tgtEl>
                                        <p:attrNameLst>
                                          <p:attrName>style.visibility</p:attrName>
                                        </p:attrNameLst>
                                      </p:cBhvr>
                                      <p:to>
                                        <p:strVal val="visible"/>
                                      </p:to>
                                    </p:set>
                                    <p:anim calcmode="lin" valueType="num">
                                      <p:cBhvr additive="base">
                                        <p:cTn id="158" dur="500" fill="hold"/>
                                        <p:tgtEl>
                                          <p:spTgt spid="679"/>
                                        </p:tgtEl>
                                        <p:attrNameLst>
                                          <p:attrName>ppt_x</p:attrName>
                                        </p:attrNameLst>
                                      </p:cBhvr>
                                      <p:tavLst>
                                        <p:tav tm="0">
                                          <p:val>
                                            <p:strVal val="1+#ppt_w/2"/>
                                          </p:val>
                                        </p:tav>
                                        <p:tav tm="100000">
                                          <p:val>
                                            <p:strVal val="#ppt_x"/>
                                          </p:val>
                                        </p:tav>
                                      </p:tavLst>
                                    </p:anim>
                                    <p:anim calcmode="lin" valueType="num">
                                      <p:cBhvr additive="base">
                                        <p:cTn id="159" dur="500" fill="hold"/>
                                        <p:tgtEl>
                                          <p:spTgt spid="679"/>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680"/>
                                        </p:tgtEl>
                                        <p:attrNameLst>
                                          <p:attrName>style.visibility</p:attrName>
                                        </p:attrNameLst>
                                      </p:cBhvr>
                                      <p:to>
                                        <p:strVal val="visible"/>
                                      </p:to>
                                    </p:set>
                                    <p:anim calcmode="lin" valueType="num">
                                      <p:cBhvr additive="base">
                                        <p:cTn id="162" dur="500" fill="hold"/>
                                        <p:tgtEl>
                                          <p:spTgt spid="680"/>
                                        </p:tgtEl>
                                        <p:attrNameLst>
                                          <p:attrName>ppt_x</p:attrName>
                                        </p:attrNameLst>
                                      </p:cBhvr>
                                      <p:tavLst>
                                        <p:tav tm="0">
                                          <p:val>
                                            <p:strVal val="1+#ppt_w/2"/>
                                          </p:val>
                                        </p:tav>
                                        <p:tav tm="100000">
                                          <p:val>
                                            <p:strVal val="#ppt_x"/>
                                          </p:val>
                                        </p:tav>
                                      </p:tavLst>
                                    </p:anim>
                                    <p:anim calcmode="lin" valueType="num">
                                      <p:cBhvr additive="base">
                                        <p:cTn id="163" dur="500" fill="hold"/>
                                        <p:tgtEl>
                                          <p:spTgt spid="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 grpId="0" animBg="1"/>
      <p:bldP spid="638" grpId="0" animBg="1"/>
      <p:bldP spid="639" grpId="0"/>
      <p:bldP spid="645" grpId="0"/>
      <p:bldP spid="651" grpId="0"/>
      <p:bldP spid="657" grpId="0"/>
      <p:bldP spid="668" grpId="0"/>
      <p:bldP spid="677" grpId="0"/>
      <p:bldP spid="678" grpId="0"/>
      <p:bldP spid="679" grpId="0"/>
      <p:bldP spid="694" grpId="0" animBg="1"/>
      <p:bldP spid="695" grpId="0" animBg="1"/>
      <p:bldP spid="720" grpId="0" animBg="1"/>
      <p:bldP spid="733" grpId="0" animBg="1"/>
      <p:bldP spid="734" grpId="0"/>
      <p:bldP spid="735" grpId="0"/>
      <p:bldP spid="736" grpId="0"/>
      <p:bldP spid="737" grpId="0"/>
      <p:bldP spid="746" grpId="0"/>
      <p:bldP spid="820" grpId="0"/>
      <p:bldP spid="831" grpId="0"/>
      <p:bldP spid="832" grpId="0" animBg="1"/>
      <p:bldP spid="832" grpId="1" animBg="1"/>
      <p:bldP spid="833" grpId="0" animBg="1"/>
      <p:bldP spid="852" grpId="0"/>
      <p:bldP spid="8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3BB4B2-6C57-48EA-99E1-4740598EBDBE}"/>
              </a:ext>
            </a:extLst>
          </p:cNvPr>
          <p:cNvPicPr>
            <a:picLocks noChangeAspect="1"/>
          </p:cNvPicPr>
          <p:nvPr/>
        </p:nvPicPr>
        <p:blipFill>
          <a:blip r:embed="rId3"/>
          <a:stretch>
            <a:fillRect/>
          </a:stretch>
        </p:blipFill>
        <p:spPr>
          <a:xfrm>
            <a:off x="2420017" y="1088029"/>
            <a:ext cx="2319398" cy="2083198"/>
          </a:xfrm>
          <a:prstGeom prst="rect">
            <a:avLst/>
          </a:prstGeom>
        </p:spPr>
      </p:pic>
      <p:sp>
        <p:nvSpPr>
          <p:cNvPr id="137" name="Rectangle 136">
            <a:extLst>
              <a:ext uri="{FF2B5EF4-FFF2-40B4-BE49-F238E27FC236}">
                <a16:creationId xmlns:a16="http://schemas.microsoft.com/office/drawing/2014/main" id="{73119B6E-F288-4C2F-98E2-8AEFA4DE0DC1}"/>
              </a:ext>
            </a:extLst>
          </p:cNvPr>
          <p:cNvSpPr/>
          <p:nvPr/>
        </p:nvSpPr>
        <p:spPr bwMode="auto">
          <a:xfrm>
            <a:off x="662166" y="2550380"/>
            <a:ext cx="10845800" cy="3971310"/>
          </a:xfrm>
          <a:prstGeom prst="rect">
            <a:avLst/>
          </a:prstGeom>
          <a:solidFill>
            <a:schemeClr val="bg1">
              <a:lumMod val="95000"/>
            </a:scheme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Semilight"/>
              <a:ea typeface="+mn-ea"/>
              <a:cs typeface="Segoe UI" pitchFamily="34" charset="0"/>
            </a:endParaRPr>
          </a:p>
        </p:txBody>
      </p:sp>
      <p:sp>
        <p:nvSpPr>
          <p:cNvPr id="51" name="TextBox 50">
            <a:extLst>
              <a:ext uri="{FF2B5EF4-FFF2-40B4-BE49-F238E27FC236}">
                <a16:creationId xmlns:a16="http://schemas.microsoft.com/office/drawing/2014/main" id="{1B38E88C-FA71-4E7B-BF58-EAD0B0D0A962}"/>
              </a:ext>
            </a:extLst>
          </p:cNvPr>
          <p:cNvSpPr txBox="1"/>
          <p:nvPr/>
        </p:nvSpPr>
        <p:spPr>
          <a:xfrm>
            <a:off x="6253754" y="1893539"/>
            <a:ext cx="1686004"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Seems bad</a:t>
            </a:r>
          </a:p>
        </p:txBody>
      </p:sp>
      <p:sp>
        <p:nvSpPr>
          <p:cNvPr id="33" name="TextBox 32">
            <a:extLst>
              <a:ext uri="{FF2B5EF4-FFF2-40B4-BE49-F238E27FC236}">
                <a16:creationId xmlns:a16="http://schemas.microsoft.com/office/drawing/2014/main" id="{49DAE79E-F19E-41B2-8A0D-1286AA9ED095}"/>
              </a:ext>
            </a:extLst>
          </p:cNvPr>
          <p:cNvSpPr txBox="1"/>
          <p:nvPr/>
        </p:nvSpPr>
        <p:spPr>
          <a:xfrm>
            <a:off x="3633673" y="1697981"/>
            <a:ext cx="1686004"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Seems good</a:t>
            </a:r>
          </a:p>
        </p:txBody>
      </p:sp>
      <p:sp>
        <p:nvSpPr>
          <p:cNvPr id="2" name="Title 1">
            <a:extLst>
              <a:ext uri="{FF2B5EF4-FFF2-40B4-BE49-F238E27FC236}">
                <a16:creationId xmlns:a16="http://schemas.microsoft.com/office/drawing/2014/main" id="{71A489B0-A478-4D27-8B5E-1590D1448787}"/>
              </a:ext>
            </a:extLst>
          </p:cNvPr>
          <p:cNvSpPr>
            <a:spLocks noGrp="1"/>
          </p:cNvSpPr>
          <p:nvPr>
            <p:ph type="title" idx="4294967295"/>
          </p:nvPr>
        </p:nvSpPr>
        <p:spPr>
          <a:xfrm>
            <a:off x="0" y="268920"/>
            <a:ext cx="11655425" cy="900113"/>
          </a:xfrm>
        </p:spPr>
        <p:txBody>
          <a:bodyPr>
            <a:normAutofit fontScale="90000"/>
          </a:bodyPr>
          <a:lstStyle/>
          <a:p>
            <a:pPr lvl="0" defTabSz="932742">
              <a:defRPr/>
            </a:pPr>
            <a:r>
              <a:rPr lang="en-US" sz="3200" spc="0" dirty="0">
                <a:solidFill>
                  <a:srgbClr val="505050"/>
                </a:solidFill>
                <a:latin typeface="Segoe UI Semibold"/>
              </a:rPr>
              <a:t>CONDITIONAL ACCESS APP CONTROL</a:t>
            </a:r>
            <a:br>
              <a:rPr lang="en-US" sz="3672" spc="0" dirty="0">
                <a:solidFill>
                  <a:srgbClr val="505050"/>
                </a:solidFill>
                <a:latin typeface="Segoe UI"/>
              </a:rPr>
            </a:br>
            <a:endParaRPr lang="en-US" dirty="0"/>
          </a:p>
        </p:txBody>
      </p:sp>
      <p:grpSp>
        <p:nvGrpSpPr>
          <p:cNvPr id="32" name="Group 31">
            <a:extLst>
              <a:ext uri="{FF2B5EF4-FFF2-40B4-BE49-F238E27FC236}">
                <a16:creationId xmlns:a16="http://schemas.microsoft.com/office/drawing/2014/main" id="{287E1966-F3F0-40A8-A003-5C000A5E0B86}"/>
              </a:ext>
            </a:extLst>
          </p:cNvPr>
          <p:cNvGrpSpPr/>
          <p:nvPr/>
        </p:nvGrpSpPr>
        <p:grpSpPr>
          <a:xfrm>
            <a:off x="981412" y="1254183"/>
            <a:ext cx="1411004" cy="542644"/>
            <a:chOff x="284913" y="3109894"/>
            <a:chExt cx="1411004" cy="542644"/>
          </a:xfrm>
        </p:grpSpPr>
        <p:cxnSp>
          <p:nvCxnSpPr>
            <p:cNvPr id="11" name="Straight Arrow Connector 10">
              <a:extLst>
                <a:ext uri="{FF2B5EF4-FFF2-40B4-BE49-F238E27FC236}">
                  <a16:creationId xmlns:a16="http://schemas.microsoft.com/office/drawing/2014/main" id="{7FEF34E7-66EE-47B0-AC3E-8DB6AE692DD7}"/>
                </a:ext>
              </a:extLst>
            </p:cNvPr>
            <p:cNvCxnSpPr>
              <a:cxnSpLocks/>
            </p:cNvCxnSpPr>
            <p:nvPr/>
          </p:nvCxnSpPr>
          <p:spPr>
            <a:xfrm>
              <a:off x="922633" y="3378254"/>
              <a:ext cx="773284" cy="0"/>
            </a:xfrm>
            <a:prstGeom prst="straightConnector1">
              <a:avLst/>
            </a:prstGeom>
            <a:ln w="19050">
              <a:solidFill>
                <a:schemeClr val="tx1">
                  <a:lumMod val="50000"/>
                </a:schemeClr>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6A7FDD8-F984-45CA-806D-EE0A915A8DF5}"/>
                </a:ext>
              </a:extLst>
            </p:cNvPr>
            <p:cNvPicPr>
              <a:picLocks noChangeAspect="1"/>
            </p:cNvPicPr>
            <p:nvPr/>
          </p:nvPicPr>
          <p:blipFill>
            <a:blip r:embed="rId4"/>
            <a:stretch>
              <a:fillRect/>
            </a:stretch>
          </p:blipFill>
          <p:spPr>
            <a:xfrm>
              <a:off x="284913" y="3109894"/>
              <a:ext cx="542644" cy="542644"/>
            </a:xfrm>
            <a:prstGeom prst="rect">
              <a:avLst/>
            </a:prstGeom>
          </p:spPr>
        </p:pic>
      </p:grpSp>
      <p:cxnSp>
        <p:nvCxnSpPr>
          <p:cNvPr id="14" name="Straight Arrow Connector 13">
            <a:extLst>
              <a:ext uri="{FF2B5EF4-FFF2-40B4-BE49-F238E27FC236}">
                <a16:creationId xmlns:a16="http://schemas.microsoft.com/office/drawing/2014/main" id="{4C79A04B-482F-4946-A87A-65185557840A}"/>
              </a:ext>
            </a:extLst>
          </p:cNvPr>
          <p:cNvCxnSpPr>
            <a:cxnSpLocks/>
          </p:cNvCxnSpPr>
          <p:nvPr/>
        </p:nvCxnSpPr>
        <p:spPr>
          <a:xfrm flipH="1">
            <a:off x="4033753" y="1688977"/>
            <a:ext cx="961425" cy="0"/>
          </a:xfrm>
          <a:prstGeom prst="straightConnector1">
            <a:avLst/>
          </a:prstGeom>
          <a:ln w="19050">
            <a:solidFill>
              <a:srgbClr val="00B050"/>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A97F3D5-097F-4FF8-B9C1-8DD9A8257948}"/>
              </a:ext>
            </a:extLst>
          </p:cNvPr>
          <p:cNvSpPr/>
          <p:nvPr/>
        </p:nvSpPr>
        <p:spPr bwMode="auto">
          <a:xfrm>
            <a:off x="5165298" y="1117009"/>
            <a:ext cx="1839536" cy="679817"/>
          </a:xfrm>
          <a:prstGeom prst="rect">
            <a:avLst/>
          </a:prstGeom>
          <a:solidFill>
            <a:srgbClr val="FFFFFF">
              <a:lumMod val="9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Freeform: Shape 1817">
            <a:extLst>
              <a:ext uri="{FF2B5EF4-FFF2-40B4-BE49-F238E27FC236}">
                <a16:creationId xmlns:a16="http://schemas.microsoft.com/office/drawing/2014/main" id="{2423E0EE-55CF-422F-A9C7-47A7CF13F4F2}"/>
              </a:ext>
            </a:extLst>
          </p:cNvPr>
          <p:cNvSpPr>
            <a:spLocks noChangeAspect="1"/>
          </p:cNvSpPr>
          <p:nvPr/>
        </p:nvSpPr>
        <p:spPr>
          <a:xfrm flipV="1">
            <a:off x="5264873" y="1226934"/>
            <a:ext cx="484139" cy="499355"/>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34" tIns="143387" rIns="179234" bIns="143387" anchor="t" anchorCtr="1" compatLnSpc="1">
            <a:noAutofit/>
          </a:bodyPr>
          <a:lstStyle/>
          <a:p>
            <a:pPr marL="0" marR="0" lvl="0" indent="0" algn="ctr" defTabSz="913747"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sp>
        <p:nvSpPr>
          <p:cNvPr id="23" name="Rectangle 22">
            <a:extLst>
              <a:ext uri="{FF2B5EF4-FFF2-40B4-BE49-F238E27FC236}">
                <a16:creationId xmlns:a16="http://schemas.microsoft.com/office/drawing/2014/main" id="{9926C509-A3D2-431A-BAB2-54EA5A2DCA22}"/>
              </a:ext>
            </a:extLst>
          </p:cNvPr>
          <p:cNvSpPr/>
          <p:nvPr/>
        </p:nvSpPr>
        <p:spPr>
          <a:xfrm>
            <a:off x="5409948" y="1264245"/>
            <a:ext cx="1839537" cy="424732"/>
          </a:xfrm>
          <a:prstGeom prst="rect">
            <a:avLst/>
          </a:prstGeom>
        </p:spPr>
        <p:txBody>
          <a:bodyPr wrap="square" anchor="t">
            <a:spAutoFit/>
          </a:bodyPr>
          <a:lstStyle/>
          <a:p>
            <a:pPr algn="ctr" defTabSz="914016">
              <a:lnSpc>
                <a:spcPct val="90000"/>
              </a:lnSpc>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Segoe UI Semilight"/>
                <a:ea typeface="+mn-ea"/>
                <a:cs typeface="+mn-cs"/>
              </a:rPr>
              <a:t>Microsoft Azure</a:t>
            </a:r>
            <a:r>
              <a:rPr lang="en-US" sz="1200" kern="0">
                <a:solidFill>
                  <a:srgbClr val="000000"/>
                </a:solidFill>
                <a:latin typeface="Segoe UI Semilight"/>
              </a:rPr>
              <a:t> </a:t>
            </a:r>
            <a:endParaRPr lang="en-US" sz="1200" b="0" i="0" u="none" strike="noStrike" kern="0" cap="none" spc="0" baseline="0" noProof="0">
              <a:solidFill>
                <a:srgbClr val="000000"/>
              </a:solidFill>
              <a:latin typeface="Segoe UI Semilight"/>
              <a:cs typeface="Segoe UI Semilight"/>
            </a:endParaRPr>
          </a:p>
          <a:p>
            <a:pPr marL="0" marR="0" lvl="0" indent="0" algn="ctr" defTabSz="914016"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Segoe UI Semilight"/>
                <a:ea typeface="+mn-ea"/>
                <a:cs typeface="+mn-cs"/>
              </a:rPr>
              <a:t>Active Directory</a:t>
            </a:r>
            <a:endParaRPr lang="en-US" sz="1200" b="0" i="0" u="none" strike="noStrike" kern="0" cap="none" spc="0" baseline="0" noProof="0">
              <a:solidFill>
                <a:srgbClr val="000000"/>
              </a:solidFill>
              <a:latin typeface="Segoe UI Semilight"/>
              <a:cs typeface="Segoe UI Semilight"/>
            </a:endParaRPr>
          </a:p>
        </p:txBody>
      </p:sp>
      <p:grpSp>
        <p:nvGrpSpPr>
          <p:cNvPr id="34" name="Group 33">
            <a:extLst>
              <a:ext uri="{FF2B5EF4-FFF2-40B4-BE49-F238E27FC236}">
                <a16:creationId xmlns:a16="http://schemas.microsoft.com/office/drawing/2014/main" id="{449854F2-2CE1-43D7-9ABC-77C82E23916B}"/>
              </a:ext>
            </a:extLst>
          </p:cNvPr>
          <p:cNvGrpSpPr>
            <a:grpSpLocks noChangeAspect="1"/>
          </p:cNvGrpSpPr>
          <p:nvPr/>
        </p:nvGrpSpPr>
        <p:grpSpPr>
          <a:xfrm>
            <a:off x="4940760" y="1832838"/>
            <a:ext cx="251282" cy="251282"/>
            <a:chOff x="7035946" y="2603673"/>
            <a:chExt cx="365760" cy="365760"/>
          </a:xfrm>
        </p:grpSpPr>
        <p:sp>
          <p:nvSpPr>
            <p:cNvPr id="35" name="Oval 34">
              <a:extLst>
                <a:ext uri="{FF2B5EF4-FFF2-40B4-BE49-F238E27FC236}">
                  <a16:creationId xmlns:a16="http://schemas.microsoft.com/office/drawing/2014/main" id="{050AB9D5-10B8-4294-B239-57016667E810}"/>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C2773E5D-4B3F-40B9-9739-3437C9CBA0AA}"/>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0ED1ED8A-7DF2-48D2-8523-07AECFEF2437}"/>
              </a:ext>
            </a:extLst>
          </p:cNvPr>
          <p:cNvGrpSpPr>
            <a:grpSpLocks noChangeAspect="1"/>
          </p:cNvGrpSpPr>
          <p:nvPr/>
        </p:nvGrpSpPr>
        <p:grpSpPr>
          <a:xfrm>
            <a:off x="6125037" y="1967967"/>
            <a:ext cx="328385" cy="328386"/>
            <a:chOff x="7484364" y="2219607"/>
            <a:chExt cx="548639" cy="548640"/>
          </a:xfrm>
        </p:grpSpPr>
        <p:sp useBgFill="1">
          <p:nvSpPr>
            <p:cNvPr id="46" name="Oval 45">
              <a:extLst>
                <a:ext uri="{FF2B5EF4-FFF2-40B4-BE49-F238E27FC236}">
                  <a16:creationId xmlns:a16="http://schemas.microsoft.com/office/drawing/2014/main" id="{604FB366-1FA0-4CA9-8003-4A23061E72B5}"/>
                </a:ext>
              </a:extLst>
            </p:cNvPr>
            <p:cNvSpPr/>
            <p:nvPr/>
          </p:nvSpPr>
          <p:spPr bwMode="auto">
            <a:xfrm>
              <a:off x="7484364" y="2219607"/>
              <a:ext cx="548639"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C00000"/>
                </a:solidFill>
                <a:effectLst/>
                <a:uLnTx/>
                <a:uFillTx/>
                <a:latin typeface="Segoe UI"/>
                <a:ea typeface="Segoe UI" pitchFamily="34" charset="0"/>
                <a:cs typeface="Segoe UI" pitchFamily="34" charset="0"/>
              </a:endParaRPr>
            </a:p>
          </p:txBody>
        </p:sp>
        <p:sp>
          <p:nvSpPr>
            <p:cNvPr id="47" name="Freeform 40">
              <a:extLst>
                <a:ext uri="{FF2B5EF4-FFF2-40B4-BE49-F238E27FC236}">
                  <a16:creationId xmlns:a16="http://schemas.microsoft.com/office/drawing/2014/main" id="{7D2B355A-95D8-4E88-808A-C847BCC046B6}"/>
                </a:ext>
              </a:extLst>
            </p:cNvPr>
            <p:cNvSpPr>
              <a:spLocks noEditPoints="1"/>
            </p:cNvSpPr>
            <p:nvPr/>
          </p:nvSpPr>
          <p:spPr bwMode="black">
            <a:xfrm>
              <a:off x="7557915"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5" rIns="95089" bIns="47545"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48" name="Straight Arrow Connector 47">
            <a:extLst>
              <a:ext uri="{FF2B5EF4-FFF2-40B4-BE49-F238E27FC236}">
                <a16:creationId xmlns:a16="http://schemas.microsoft.com/office/drawing/2014/main" id="{B98AE893-B149-4FD4-ABCD-AF5BC1FB4A81}"/>
              </a:ext>
            </a:extLst>
          </p:cNvPr>
          <p:cNvCxnSpPr>
            <a:cxnSpLocks/>
            <a:stCxn id="21" idx="2"/>
            <a:endCxn id="137" idx="0"/>
          </p:cNvCxnSpPr>
          <p:nvPr/>
        </p:nvCxnSpPr>
        <p:spPr>
          <a:xfrm>
            <a:off x="6085066" y="1796826"/>
            <a:ext cx="0" cy="753554"/>
          </a:xfrm>
          <a:prstGeom prst="straightConnector1">
            <a:avLst/>
          </a:prstGeom>
          <a:ln w="19050">
            <a:solidFill>
              <a:srgbClr val="C00000"/>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157CE5F-D5B7-4EBF-BBDA-B526E5B06612}"/>
              </a:ext>
            </a:extLst>
          </p:cNvPr>
          <p:cNvSpPr/>
          <p:nvPr/>
        </p:nvSpPr>
        <p:spPr bwMode="auto">
          <a:xfrm>
            <a:off x="1678912" y="3624984"/>
            <a:ext cx="8845304" cy="1019195"/>
          </a:xfrm>
          <a:prstGeom prst="rect">
            <a:avLst/>
          </a:prstGeom>
          <a:solidFill>
            <a:schemeClr val="bg1"/>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effectLst/>
                <a:uLnTx/>
                <a:uFillTx/>
                <a:latin typeface="Segoe UI Semilight"/>
                <a:ea typeface="+mn-ea"/>
                <a:cs typeface="Segoe UI" pitchFamily="34" charset="0"/>
              </a:rPr>
              <a:t>  Analyze Session Risk </a:t>
            </a:r>
          </a:p>
        </p:txBody>
      </p:sp>
      <p:sp>
        <p:nvSpPr>
          <p:cNvPr id="6" name="Rectangle 5">
            <a:extLst>
              <a:ext uri="{FF2B5EF4-FFF2-40B4-BE49-F238E27FC236}">
                <a16:creationId xmlns:a16="http://schemas.microsoft.com/office/drawing/2014/main" id="{E8850AC4-2827-443F-AE05-0FF01DB5A76C}"/>
              </a:ext>
            </a:extLst>
          </p:cNvPr>
          <p:cNvSpPr/>
          <p:nvPr/>
        </p:nvSpPr>
        <p:spPr>
          <a:xfrm>
            <a:off x="1866453" y="3737549"/>
            <a:ext cx="1594900" cy="3970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Check device </a:t>
            </a:r>
          </a:p>
          <a:p>
            <a:pPr marL="0" marR="0" lvl="0" indent="0" algn="ctr" defTabSz="931946" rtl="0" eaLnBrk="1" fontAlgn="base" latinLnBrk="0" hangingPunct="1">
              <a:lnSpc>
                <a:spcPct val="90000"/>
              </a:lnSpc>
              <a:spcBef>
                <a:spcPct val="0"/>
              </a:spcBef>
              <a:spcAft>
                <a:spcPct val="0"/>
              </a:spcAft>
              <a:buClrTx/>
              <a:buSzTx/>
              <a:buFontTx/>
              <a:buNone/>
              <a:tabLst/>
              <a:defRPr/>
            </a:pPr>
            <a:r>
              <a:rPr lang="en-US" sz="1100" kern="0">
                <a:solidFill>
                  <a:sysClr val="windowText" lastClr="000000"/>
                </a:solidFill>
                <a:latin typeface="Segoe UI Semilight"/>
                <a:ea typeface="Segoe UI" pitchFamily="34" charset="0"/>
                <a:cs typeface="Segoe UI" pitchFamily="34" charset="0"/>
              </a:rPr>
              <a:t>c</a:t>
            </a:r>
            <a:r>
              <a:rPr kumimoji="0" lang="en-US" sz="1100" b="0" i="0" u="none" strike="noStrike" kern="0" cap="none" spc="0" normalizeH="0" baseline="0" noProof="0" err="1">
                <a:ln>
                  <a:noFill/>
                </a:ln>
                <a:solidFill>
                  <a:sysClr val="windowText" lastClr="000000"/>
                </a:solidFill>
                <a:effectLst/>
                <a:uLnTx/>
                <a:uFillTx/>
                <a:latin typeface="Segoe UI Semilight"/>
                <a:ea typeface="Segoe UI" pitchFamily="34" charset="0"/>
                <a:cs typeface="Segoe UI" pitchFamily="34" charset="0"/>
              </a:rPr>
              <a:t>ompliance</a:t>
            </a: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 with Intune</a:t>
            </a:r>
          </a:p>
        </p:txBody>
      </p:sp>
      <p:sp>
        <p:nvSpPr>
          <p:cNvPr id="26" name="Freeform 48">
            <a:extLst>
              <a:ext uri="{FF2B5EF4-FFF2-40B4-BE49-F238E27FC236}">
                <a16:creationId xmlns:a16="http://schemas.microsoft.com/office/drawing/2014/main" id="{CCA5CEFE-8EE4-4B3F-BCD7-53A37292861E}"/>
              </a:ext>
            </a:extLst>
          </p:cNvPr>
          <p:cNvSpPr>
            <a:spLocks noChangeAspect="1" noEditPoints="1"/>
          </p:cNvSpPr>
          <p:nvPr/>
        </p:nvSpPr>
        <p:spPr bwMode="auto">
          <a:xfrm>
            <a:off x="2471278" y="4237068"/>
            <a:ext cx="541478" cy="300491"/>
          </a:xfrm>
          <a:custGeom>
            <a:avLst/>
            <a:gdLst>
              <a:gd name="T0" fmla="*/ 2312 w 2543"/>
              <a:gd name="T1" fmla="*/ 1316 h 1410"/>
              <a:gd name="T2" fmla="*/ 2268 w 2543"/>
              <a:gd name="T3" fmla="*/ 463 h 1410"/>
              <a:gd name="T4" fmla="*/ 1595 w 2543"/>
              <a:gd name="T5" fmla="*/ 49 h 1410"/>
              <a:gd name="T6" fmla="*/ 230 w 2543"/>
              <a:gd name="T7" fmla="*/ 0 h 1410"/>
              <a:gd name="T8" fmla="*/ 185 w 2543"/>
              <a:gd name="T9" fmla="*/ 393 h 1410"/>
              <a:gd name="T10" fmla="*/ 0 w 2543"/>
              <a:gd name="T11" fmla="*/ 426 h 1410"/>
              <a:gd name="T12" fmla="*/ 31 w 2543"/>
              <a:gd name="T13" fmla="*/ 1249 h 1410"/>
              <a:gd name="T14" fmla="*/ 485 w 2543"/>
              <a:gd name="T15" fmla="*/ 1216 h 1410"/>
              <a:gd name="T16" fmla="*/ 948 w 2543"/>
              <a:gd name="T17" fmla="*/ 902 h 1410"/>
              <a:gd name="T18" fmla="*/ 957 w 2543"/>
              <a:gd name="T19" fmla="*/ 1342 h 1410"/>
              <a:gd name="T20" fmla="*/ 716 w 2543"/>
              <a:gd name="T21" fmla="*/ 1362 h 1410"/>
              <a:gd name="T22" fmla="*/ 716 w 2543"/>
              <a:gd name="T23" fmla="*/ 1370 h 1410"/>
              <a:gd name="T24" fmla="*/ 751 w 2543"/>
              <a:gd name="T25" fmla="*/ 1410 h 1410"/>
              <a:gd name="T26" fmla="*/ 2543 w 2543"/>
              <a:gd name="T27" fmla="*/ 1378 h 1410"/>
              <a:gd name="T28" fmla="*/ 2543 w 2543"/>
              <a:gd name="T29" fmla="*/ 1342 h 1410"/>
              <a:gd name="T30" fmla="*/ 312 w 2543"/>
              <a:gd name="T31" fmla="*/ 1179 h 1410"/>
              <a:gd name="T32" fmla="*/ 162 w 2543"/>
              <a:gd name="T33" fmla="*/ 1166 h 1410"/>
              <a:gd name="T34" fmla="*/ 312 w 2543"/>
              <a:gd name="T35" fmla="*/ 1156 h 1410"/>
              <a:gd name="T36" fmla="*/ 312 w 2543"/>
              <a:gd name="T37" fmla="*/ 1179 h 1410"/>
              <a:gd name="T38" fmla="*/ 439 w 2543"/>
              <a:gd name="T39" fmla="*/ 902 h 1410"/>
              <a:gd name="T40" fmla="*/ 46 w 2543"/>
              <a:gd name="T41" fmla="*/ 1110 h 1410"/>
              <a:gd name="T42" fmla="*/ 185 w 2543"/>
              <a:gd name="T43" fmla="*/ 439 h 1410"/>
              <a:gd name="T44" fmla="*/ 439 w 2543"/>
              <a:gd name="T45" fmla="*/ 439 h 1410"/>
              <a:gd name="T46" fmla="*/ 948 w 2543"/>
              <a:gd name="T47" fmla="*/ 809 h 1410"/>
              <a:gd name="T48" fmla="*/ 485 w 2543"/>
              <a:gd name="T49" fmla="*/ 426 h 1410"/>
              <a:gd name="T50" fmla="*/ 254 w 2543"/>
              <a:gd name="T51" fmla="*/ 393 h 1410"/>
              <a:gd name="T52" fmla="*/ 1526 w 2543"/>
              <a:gd name="T53" fmla="*/ 62 h 1410"/>
              <a:gd name="T54" fmla="*/ 1526 w 2543"/>
              <a:gd name="T55" fmla="*/ 532 h 1410"/>
              <a:gd name="T56" fmla="*/ 1017 w 2543"/>
              <a:gd name="T57" fmla="*/ 809 h 1410"/>
              <a:gd name="T58" fmla="*/ 2229 w 2543"/>
              <a:gd name="T59" fmla="*/ 1295 h 1410"/>
              <a:gd name="T60" fmla="*/ 1035 w 2543"/>
              <a:gd name="T61" fmla="*/ 902 h 1410"/>
              <a:gd name="T62" fmla="*/ 1588 w 2543"/>
              <a:gd name="T63" fmla="*/ 853 h 1410"/>
              <a:gd name="T64" fmla="*/ 2229 w 2543"/>
              <a:gd name="T65" fmla="*/ 53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3" h="1410">
                <a:moveTo>
                  <a:pt x="2305" y="1342"/>
                </a:moveTo>
                <a:cubicBezTo>
                  <a:pt x="2309" y="1335"/>
                  <a:pt x="2312" y="1326"/>
                  <a:pt x="2312" y="1316"/>
                </a:cubicBezTo>
                <a:cubicBezTo>
                  <a:pt x="2312" y="511"/>
                  <a:pt x="2312" y="511"/>
                  <a:pt x="2312" y="511"/>
                </a:cubicBezTo>
                <a:cubicBezTo>
                  <a:pt x="2312" y="482"/>
                  <a:pt x="2296" y="463"/>
                  <a:pt x="2268" y="463"/>
                </a:cubicBezTo>
                <a:cubicBezTo>
                  <a:pt x="1985" y="463"/>
                  <a:pt x="1766" y="463"/>
                  <a:pt x="1595" y="463"/>
                </a:cubicBezTo>
                <a:cubicBezTo>
                  <a:pt x="1595" y="49"/>
                  <a:pt x="1595" y="49"/>
                  <a:pt x="1595" y="49"/>
                </a:cubicBezTo>
                <a:cubicBezTo>
                  <a:pt x="1595" y="20"/>
                  <a:pt x="1579" y="0"/>
                  <a:pt x="1549" y="0"/>
                </a:cubicBezTo>
                <a:cubicBezTo>
                  <a:pt x="230" y="0"/>
                  <a:pt x="230" y="0"/>
                  <a:pt x="230" y="0"/>
                </a:cubicBezTo>
                <a:cubicBezTo>
                  <a:pt x="208" y="0"/>
                  <a:pt x="185" y="20"/>
                  <a:pt x="185" y="49"/>
                </a:cubicBezTo>
                <a:cubicBezTo>
                  <a:pt x="185" y="186"/>
                  <a:pt x="185" y="299"/>
                  <a:pt x="185" y="393"/>
                </a:cubicBezTo>
                <a:cubicBezTo>
                  <a:pt x="32" y="393"/>
                  <a:pt x="31" y="393"/>
                  <a:pt x="31" y="393"/>
                </a:cubicBezTo>
                <a:cubicBezTo>
                  <a:pt x="16" y="393"/>
                  <a:pt x="0" y="407"/>
                  <a:pt x="0" y="426"/>
                </a:cubicBezTo>
                <a:cubicBezTo>
                  <a:pt x="0" y="1216"/>
                  <a:pt x="0" y="1216"/>
                  <a:pt x="0" y="1216"/>
                </a:cubicBezTo>
                <a:cubicBezTo>
                  <a:pt x="0" y="1232"/>
                  <a:pt x="16" y="1249"/>
                  <a:pt x="31" y="1249"/>
                </a:cubicBezTo>
                <a:cubicBezTo>
                  <a:pt x="454" y="1249"/>
                  <a:pt x="454" y="1249"/>
                  <a:pt x="454" y="1249"/>
                </a:cubicBezTo>
                <a:cubicBezTo>
                  <a:pt x="469" y="1249"/>
                  <a:pt x="485" y="1232"/>
                  <a:pt x="485" y="1216"/>
                </a:cubicBezTo>
                <a:cubicBezTo>
                  <a:pt x="485" y="1093"/>
                  <a:pt x="485" y="989"/>
                  <a:pt x="485" y="902"/>
                </a:cubicBezTo>
                <a:cubicBezTo>
                  <a:pt x="669" y="902"/>
                  <a:pt x="822" y="902"/>
                  <a:pt x="948" y="902"/>
                </a:cubicBezTo>
                <a:cubicBezTo>
                  <a:pt x="948" y="1315"/>
                  <a:pt x="948" y="1316"/>
                  <a:pt x="948" y="1316"/>
                </a:cubicBezTo>
                <a:cubicBezTo>
                  <a:pt x="948" y="1326"/>
                  <a:pt x="952" y="1335"/>
                  <a:pt x="957" y="1342"/>
                </a:cubicBezTo>
                <a:cubicBezTo>
                  <a:pt x="716" y="1342"/>
                  <a:pt x="716" y="1342"/>
                  <a:pt x="716" y="1342"/>
                </a:cubicBezTo>
                <a:cubicBezTo>
                  <a:pt x="716" y="1352"/>
                  <a:pt x="716" y="1358"/>
                  <a:pt x="716" y="1362"/>
                </a:cubicBezTo>
                <a:cubicBezTo>
                  <a:pt x="716" y="1364"/>
                  <a:pt x="716" y="1365"/>
                  <a:pt x="716" y="1366"/>
                </a:cubicBezTo>
                <a:cubicBezTo>
                  <a:pt x="716" y="1370"/>
                  <a:pt x="716" y="1371"/>
                  <a:pt x="716" y="1370"/>
                </a:cubicBezTo>
                <a:cubicBezTo>
                  <a:pt x="716" y="1374"/>
                  <a:pt x="716" y="1374"/>
                  <a:pt x="716" y="1374"/>
                </a:cubicBezTo>
                <a:cubicBezTo>
                  <a:pt x="716" y="1394"/>
                  <a:pt x="735" y="1410"/>
                  <a:pt x="751" y="1410"/>
                </a:cubicBezTo>
                <a:cubicBezTo>
                  <a:pt x="2505" y="1410"/>
                  <a:pt x="2505" y="1410"/>
                  <a:pt x="2505" y="1410"/>
                </a:cubicBezTo>
                <a:cubicBezTo>
                  <a:pt x="2524" y="1410"/>
                  <a:pt x="2537" y="1398"/>
                  <a:pt x="2543" y="1378"/>
                </a:cubicBezTo>
                <a:cubicBezTo>
                  <a:pt x="2543" y="1374"/>
                  <a:pt x="2543" y="1374"/>
                  <a:pt x="2543" y="1374"/>
                </a:cubicBezTo>
                <a:cubicBezTo>
                  <a:pt x="2543" y="1356"/>
                  <a:pt x="2543" y="1347"/>
                  <a:pt x="2543" y="1342"/>
                </a:cubicBezTo>
                <a:lnTo>
                  <a:pt x="2305" y="1342"/>
                </a:lnTo>
                <a:close/>
                <a:moveTo>
                  <a:pt x="312" y="1179"/>
                </a:moveTo>
                <a:cubicBezTo>
                  <a:pt x="173" y="1179"/>
                  <a:pt x="173" y="1179"/>
                  <a:pt x="173" y="1179"/>
                </a:cubicBezTo>
                <a:cubicBezTo>
                  <a:pt x="167" y="1179"/>
                  <a:pt x="162" y="1173"/>
                  <a:pt x="162" y="1166"/>
                </a:cubicBezTo>
                <a:cubicBezTo>
                  <a:pt x="162" y="1159"/>
                  <a:pt x="167" y="1156"/>
                  <a:pt x="173" y="1156"/>
                </a:cubicBezTo>
                <a:cubicBezTo>
                  <a:pt x="312" y="1156"/>
                  <a:pt x="312" y="1156"/>
                  <a:pt x="312" y="1156"/>
                </a:cubicBezTo>
                <a:cubicBezTo>
                  <a:pt x="318" y="1156"/>
                  <a:pt x="323" y="1159"/>
                  <a:pt x="323" y="1166"/>
                </a:cubicBezTo>
                <a:cubicBezTo>
                  <a:pt x="323" y="1173"/>
                  <a:pt x="318" y="1179"/>
                  <a:pt x="312" y="1179"/>
                </a:cubicBezTo>
                <a:close/>
                <a:moveTo>
                  <a:pt x="439" y="809"/>
                </a:moveTo>
                <a:cubicBezTo>
                  <a:pt x="439" y="902"/>
                  <a:pt x="439" y="902"/>
                  <a:pt x="439" y="902"/>
                </a:cubicBezTo>
                <a:cubicBezTo>
                  <a:pt x="439" y="1110"/>
                  <a:pt x="439" y="1110"/>
                  <a:pt x="439" y="1110"/>
                </a:cubicBezTo>
                <a:cubicBezTo>
                  <a:pt x="46" y="1110"/>
                  <a:pt x="46" y="1110"/>
                  <a:pt x="46" y="1110"/>
                </a:cubicBezTo>
                <a:cubicBezTo>
                  <a:pt x="46" y="439"/>
                  <a:pt x="46" y="439"/>
                  <a:pt x="46" y="439"/>
                </a:cubicBezTo>
                <a:cubicBezTo>
                  <a:pt x="185" y="439"/>
                  <a:pt x="185" y="439"/>
                  <a:pt x="185" y="439"/>
                </a:cubicBezTo>
                <a:cubicBezTo>
                  <a:pt x="254" y="439"/>
                  <a:pt x="254" y="439"/>
                  <a:pt x="254" y="439"/>
                </a:cubicBezTo>
                <a:cubicBezTo>
                  <a:pt x="439" y="439"/>
                  <a:pt x="439" y="439"/>
                  <a:pt x="439" y="439"/>
                </a:cubicBezTo>
                <a:lnTo>
                  <a:pt x="439" y="809"/>
                </a:lnTo>
                <a:close/>
                <a:moveTo>
                  <a:pt x="948" y="809"/>
                </a:moveTo>
                <a:cubicBezTo>
                  <a:pt x="735" y="809"/>
                  <a:pt x="587" y="809"/>
                  <a:pt x="485" y="809"/>
                </a:cubicBezTo>
                <a:cubicBezTo>
                  <a:pt x="485" y="426"/>
                  <a:pt x="485" y="426"/>
                  <a:pt x="485" y="426"/>
                </a:cubicBezTo>
                <a:cubicBezTo>
                  <a:pt x="485" y="407"/>
                  <a:pt x="469" y="393"/>
                  <a:pt x="454" y="393"/>
                </a:cubicBezTo>
                <a:cubicBezTo>
                  <a:pt x="372" y="393"/>
                  <a:pt x="307" y="393"/>
                  <a:pt x="254" y="393"/>
                </a:cubicBezTo>
                <a:cubicBezTo>
                  <a:pt x="254" y="100"/>
                  <a:pt x="254" y="65"/>
                  <a:pt x="254" y="62"/>
                </a:cubicBezTo>
                <a:cubicBezTo>
                  <a:pt x="1526" y="62"/>
                  <a:pt x="1526" y="62"/>
                  <a:pt x="1526" y="62"/>
                </a:cubicBezTo>
                <a:cubicBezTo>
                  <a:pt x="1526" y="223"/>
                  <a:pt x="1526" y="356"/>
                  <a:pt x="1526" y="463"/>
                </a:cubicBezTo>
                <a:cubicBezTo>
                  <a:pt x="1526" y="487"/>
                  <a:pt x="1526" y="510"/>
                  <a:pt x="1526" y="532"/>
                </a:cubicBezTo>
                <a:cubicBezTo>
                  <a:pt x="1526" y="722"/>
                  <a:pt x="1526" y="809"/>
                  <a:pt x="1526" y="809"/>
                </a:cubicBezTo>
                <a:cubicBezTo>
                  <a:pt x="1327" y="809"/>
                  <a:pt x="1159" y="809"/>
                  <a:pt x="1017" y="809"/>
                </a:cubicBezTo>
                <a:cubicBezTo>
                  <a:pt x="993" y="809"/>
                  <a:pt x="970" y="809"/>
                  <a:pt x="948" y="809"/>
                </a:cubicBezTo>
                <a:close/>
                <a:moveTo>
                  <a:pt x="2229" y="1295"/>
                </a:moveTo>
                <a:cubicBezTo>
                  <a:pt x="1035" y="1295"/>
                  <a:pt x="1035" y="1295"/>
                  <a:pt x="1035" y="1295"/>
                </a:cubicBezTo>
                <a:cubicBezTo>
                  <a:pt x="1035" y="1131"/>
                  <a:pt x="1035" y="1003"/>
                  <a:pt x="1035" y="902"/>
                </a:cubicBezTo>
                <a:cubicBezTo>
                  <a:pt x="1544" y="902"/>
                  <a:pt x="1544" y="902"/>
                  <a:pt x="1544" y="902"/>
                </a:cubicBezTo>
                <a:cubicBezTo>
                  <a:pt x="1572" y="902"/>
                  <a:pt x="1588" y="882"/>
                  <a:pt x="1588" y="853"/>
                </a:cubicBezTo>
                <a:cubicBezTo>
                  <a:pt x="1588" y="727"/>
                  <a:pt x="1588" y="621"/>
                  <a:pt x="1588" y="532"/>
                </a:cubicBezTo>
                <a:cubicBezTo>
                  <a:pt x="2229" y="532"/>
                  <a:pt x="2229" y="532"/>
                  <a:pt x="2229" y="532"/>
                </a:cubicBezTo>
                <a:cubicBezTo>
                  <a:pt x="2229" y="1295"/>
                  <a:pt x="2229" y="1295"/>
                  <a:pt x="2229" y="1295"/>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67" name="Straight Arrow Connector 66">
            <a:extLst>
              <a:ext uri="{FF2B5EF4-FFF2-40B4-BE49-F238E27FC236}">
                <a16:creationId xmlns:a16="http://schemas.microsoft.com/office/drawing/2014/main" id="{BD748AB8-D4CC-41BC-AA4A-66C8711F9847}"/>
              </a:ext>
            </a:extLst>
          </p:cNvPr>
          <p:cNvCxnSpPr>
            <a:cxnSpLocks/>
          </p:cNvCxnSpPr>
          <p:nvPr/>
        </p:nvCxnSpPr>
        <p:spPr>
          <a:xfrm>
            <a:off x="4033753" y="1456917"/>
            <a:ext cx="1002702" cy="0"/>
          </a:xfrm>
          <a:prstGeom prst="straightConnector1">
            <a:avLst/>
          </a:prstGeom>
          <a:ln w="19050">
            <a:solidFill>
              <a:schemeClr val="tx1">
                <a:lumMod val="50000"/>
              </a:schemeClr>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050" name="Picture 2" descr="Image result for map icon">
            <a:extLst>
              <a:ext uri="{FF2B5EF4-FFF2-40B4-BE49-F238E27FC236}">
                <a16:creationId xmlns:a16="http://schemas.microsoft.com/office/drawing/2014/main" id="{D373DB6C-7457-4824-8189-9811F4F5FE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902" y="4218589"/>
            <a:ext cx="318970" cy="318970"/>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B1E481D5-DC71-4E71-9447-4C5FB3A6B19A}"/>
              </a:ext>
            </a:extLst>
          </p:cNvPr>
          <p:cNvSpPr/>
          <p:nvPr/>
        </p:nvSpPr>
        <p:spPr>
          <a:xfrm>
            <a:off x="9257222" y="3695818"/>
            <a:ext cx="791728" cy="3970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Check location</a:t>
            </a:r>
          </a:p>
        </p:txBody>
      </p:sp>
      <p:pic>
        <p:nvPicPr>
          <p:cNvPr id="2052" name="Picture 4" descr="Image result for behavior icon">
            <a:extLst>
              <a:ext uri="{FF2B5EF4-FFF2-40B4-BE49-F238E27FC236}">
                <a16:creationId xmlns:a16="http://schemas.microsoft.com/office/drawing/2014/main" id="{B2498DA8-75EC-47C4-8625-D5F52E823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327" y="4182888"/>
            <a:ext cx="382837" cy="38283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2B3D0337-A92C-4FFD-A2C3-80FEAB58DF6B}"/>
              </a:ext>
            </a:extLst>
          </p:cNvPr>
          <p:cNvSpPr/>
          <p:nvPr/>
        </p:nvSpPr>
        <p:spPr>
          <a:xfrm>
            <a:off x="3648894" y="3737549"/>
            <a:ext cx="934722" cy="3970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Check user behavior</a:t>
            </a:r>
          </a:p>
        </p:txBody>
      </p:sp>
      <p:pic>
        <p:nvPicPr>
          <p:cNvPr id="2054" name="Picture 6" descr="Image result for partner icon">
            <a:extLst>
              <a:ext uri="{FF2B5EF4-FFF2-40B4-BE49-F238E27FC236}">
                <a16:creationId xmlns:a16="http://schemas.microsoft.com/office/drawing/2014/main" id="{A0212B9A-4212-4F69-9303-E25293FCEE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5745" y="4205889"/>
            <a:ext cx="382837" cy="382837"/>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19B4AD01-C1D8-4287-BAEF-99B224539684}"/>
              </a:ext>
            </a:extLst>
          </p:cNvPr>
          <p:cNvSpPr/>
          <p:nvPr/>
        </p:nvSpPr>
        <p:spPr>
          <a:xfrm>
            <a:off x="7752372" y="3695818"/>
            <a:ext cx="1029585" cy="3970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Check user organization</a:t>
            </a:r>
          </a:p>
        </p:txBody>
      </p:sp>
      <p:cxnSp>
        <p:nvCxnSpPr>
          <p:cNvPr id="107" name="Straight Arrow Connector 106">
            <a:extLst>
              <a:ext uri="{FF2B5EF4-FFF2-40B4-BE49-F238E27FC236}">
                <a16:creationId xmlns:a16="http://schemas.microsoft.com/office/drawing/2014/main" id="{B47929A2-C49C-40F9-992C-0E7067DCA9FB}"/>
              </a:ext>
            </a:extLst>
          </p:cNvPr>
          <p:cNvCxnSpPr>
            <a:cxnSpLocks/>
            <a:stCxn id="61" idx="2"/>
            <a:endCxn id="104" idx="0"/>
          </p:cNvCxnSpPr>
          <p:nvPr/>
        </p:nvCxnSpPr>
        <p:spPr>
          <a:xfrm>
            <a:off x="6101564" y="4644179"/>
            <a:ext cx="4138" cy="431666"/>
          </a:xfrm>
          <a:prstGeom prst="straightConnector1">
            <a:avLst/>
          </a:prstGeom>
          <a:ln w="19050">
            <a:solidFill>
              <a:schemeClr val="tx1">
                <a:lumMod val="50000"/>
              </a:schemeClr>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2074" name="Group 2073">
            <a:extLst>
              <a:ext uri="{FF2B5EF4-FFF2-40B4-BE49-F238E27FC236}">
                <a16:creationId xmlns:a16="http://schemas.microsoft.com/office/drawing/2014/main" id="{40CC41D2-0869-4AFA-84B8-C7361E62272F}"/>
              </a:ext>
            </a:extLst>
          </p:cNvPr>
          <p:cNvGrpSpPr/>
          <p:nvPr/>
        </p:nvGrpSpPr>
        <p:grpSpPr>
          <a:xfrm>
            <a:off x="1082852" y="5075845"/>
            <a:ext cx="10045700" cy="1322100"/>
            <a:chOff x="1080145" y="5252328"/>
            <a:chExt cx="10045700" cy="1322100"/>
          </a:xfrm>
        </p:grpSpPr>
        <p:sp>
          <p:nvSpPr>
            <p:cNvPr id="104" name="Rectangle 103">
              <a:extLst>
                <a:ext uri="{FF2B5EF4-FFF2-40B4-BE49-F238E27FC236}">
                  <a16:creationId xmlns:a16="http://schemas.microsoft.com/office/drawing/2014/main" id="{4A1A4BA3-BE6E-48D1-8861-90582707D3EA}"/>
                </a:ext>
              </a:extLst>
            </p:cNvPr>
            <p:cNvSpPr/>
            <p:nvPr/>
          </p:nvSpPr>
          <p:spPr bwMode="auto">
            <a:xfrm>
              <a:off x="1080145" y="5252328"/>
              <a:ext cx="10045700" cy="1322100"/>
            </a:xfrm>
            <a:prstGeom prst="rect">
              <a:avLst/>
            </a:prstGeom>
            <a:solidFill>
              <a:schemeClr val="bg1"/>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effectLst/>
                  <a:uLnTx/>
                  <a:uFillTx/>
                  <a:latin typeface="Segoe UI Semilight"/>
                  <a:ea typeface="+mn-ea"/>
                  <a:cs typeface="Segoe UI" pitchFamily="34" charset="0"/>
                </a:rPr>
                <a:t>Enforce Relevant Policies with Conditional Access App Control</a:t>
              </a:r>
            </a:p>
          </p:txBody>
        </p:sp>
        <p:sp>
          <p:nvSpPr>
            <p:cNvPr id="103" name="Rectangle 102">
              <a:extLst>
                <a:ext uri="{FF2B5EF4-FFF2-40B4-BE49-F238E27FC236}">
                  <a16:creationId xmlns:a16="http://schemas.microsoft.com/office/drawing/2014/main" id="{546C9503-A5AF-41B2-9A1F-B6FD89733223}"/>
                </a:ext>
              </a:extLst>
            </p:cNvPr>
            <p:cNvSpPr/>
            <p:nvPr/>
          </p:nvSpPr>
          <p:spPr>
            <a:xfrm>
              <a:off x="1593838" y="5875621"/>
              <a:ext cx="1411327" cy="54938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lang="en-US" sz="1100" kern="0">
                  <a:solidFill>
                    <a:sysClr val="windowText" lastClr="000000"/>
                  </a:solidFill>
                  <a:latin typeface="Segoe UI Semilight"/>
                  <a:ea typeface="Segoe UI" pitchFamily="34" charset="0"/>
                  <a:cs typeface="Segoe UI" pitchFamily="34" charset="0"/>
                </a:rPr>
                <a:t>Protect </a:t>
              </a: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downloads from unmanaged devices with AIP</a:t>
              </a:r>
            </a:p>
          </p:txBody>
        </p:sp>
        <p:sp>
          <p:nvSpPr>
            <p:cNvPr id="118" name="Rectangle 117">
              <a:extLst>
                <a:ext uri="{FF2B5EF4-FFF2-40B4-BE49-F238E27FC236}">
                  <a16:creationId xmlns:a16="http://schemas.microsoft.com/office/drawing/2014/main" id="{86CA1733-3A74-412F-ABAA-2E84C06B6A10}"/>
                </a:ext>
              </a:extLst>
            </p:cNvPr>
            <p:cNvSpPr/>
            <p:nvPr/>
          </p:nvSpPr>
          <p:spPr>
            <a:xfrm>
              <a:off x="3357616" y="5871014"/>
              <a:ext cx="1588847" cy="54938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Monitor and alert on actions when user activity is suspicious</a:t>
              </a:r>
            </a:p>
          </p:txBody>
        </p:sp>
        <p:sp>
          <p:nvSpPr>
            <p:cNvPr id="119" name="Rectangle 118">
              <a:extLst>
                <a:ext uri="{FF2B5EF4-FFF2-40B4-BE49-F238E27FC236}">
                  <a16:creationId xmlns:a16="http://schemas.microsoft.com/office/drawing/2014/main" id="{D8B5B7F0-D751-453B-AFB3-4CDF09A20D76}"/>
                </a:ext>
              </a:extLst>
            </p:cNvPr>
            <p:cNvSpPr/>
            <p:nvPr/>
          </p:nvSpPr>
          <p:spPr>
            <a:xfrm>
              <a:off x="7358500" y="5820299"/>
              <a:ext cx="1588847" cy="54938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rPr>
                <a:t>Enforce read-only mode in applications for partner (B2B) users</a:t>
              </a:r>
            </a:p>
          </p:txBody>
        </p:sp>
        <p:sp>
          <p:nvSpPr>
            <p:cNvPr id="120" name="Rectangle 119">
              <a:extLst>
                <a:ext uri="{FF2B5EF4-FFF2-40B4-BE49-F238E27FC236}">
                  <a16:creationId xmlns:a16="http://schemas.microsoft.com/office/drawing/2014/main" id="{24FB071A-6D7D-4FD0-9B62-5DFB0962FCCF}"/>
                </a:ext>
              </a:extLst>
            </p:cNvPr>
            <p:cNvSpPr/>
            <p:nvPr/>
          </p:nvSpPr>
          <p:spPr>
            <a:xfrm>
              <a:off x="9359234" y="5820298"/>
              <a:ext cx="1588847" cy="54938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lIns="45700" rIns="45700" anchor="ctr">
              <a:sp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lang="en-US" sz="1100" kern="0">
                  <a:solidFill>
                    <a:sysClr val="windowText" lastClr="000000"/>
                  </a:solidFill>
                  <a:latin typeface="Segoe UI Semilight"/>
                  <a:ea typeface="Segoe UI" pitchFamily="34" charset="0"/>
                  <a:cs typeface="Segoe UI" pitchFamily="34" charset="0"/>
                </a:rPr>
                <a:t>Require MFA and define session timeouts for unfamiliar locations</a:t>
              </a:r>
              <a:endParaRPr kumimoji="0" lang="en-US" sz="1100" b="0" i="0" u="none" strike="noStrike" kern="0" cap="none" spc="0" normalizeH="0" baseline="0" noProof="0">
                <a:ln>
                  <a:noFill/>
                </a:ln>
                <a:solidFill>
                  <a:sysClr val="windowText" lastClr="000000"/>
                </a:solidFill>
                <a:effectLst/>
                <a:uLnTx/>
                <a:uFillTx/>
                <a:latin typeface="Segoe UI Semilight"/>
                <a:ea typeface="Segoe UI" pitchFamily="34" charset="0"/>
                <a:cs typeface="Segoe UI" pitchFamily="34" charset="0"/>
              </a:endParaRPr>
            </a:p>
          </p:txBody>
        </p:sp>
        <p:pic>
          <p:nvPicPr>
            <p:cNvPr id="121" name="Picture 120">
              <a:extLst>
                <a:ext uri="{FF2B5EF4-FFF2-40B4-BE49-F238E27FC236}">
                  <a16:creationId xmlns:a16="http://schemas.microsoft.com/office/drawing/2014/main" id="{61C473C5-CB7E-4073-AECE-4D4730B67230}"/>
                </a:ext>
              </a:extLst>
            </p:cNvPr>
            <p:cNvPicPr>
              <a:picLocks noChangeAspect="1"/>
            </p:cNvPicPr>
            <p:nvPr/>
          </p:nvPicPr>
          <p:blipFill>
            <a:blip r:embed="rId8"/>
            <a:stretch>
              <a:fillRect/>
            </a:stretch>
          </p:blipFill>
          <p:spPr>
            <a:xfrm>
              <a:off x="5492916" y="5737107"/>
              <a:ext cx="1233606" cy="636429"/>
            </a:xfrm>
            <a:prstGeom prst="rect">
              <a:avLst/>
            </a:prstGeom>
          </p:spPr>
        </p:pic>
        <p:sp>
          <p:nvSpPr>
            <p:cNvPr id="122" name="Rectangle 120">
              <a:extLst>
                <a:ext uri="{FF2B5EF4-FFF2-40B4-BE49-F238E27FC236}">
                  <a16:creationId xmlns:a16="http://schemas.microsoft.com/office/drawing/2014/main" id="{F88D75D0-5990-4FF8-8303-C9A824F03C6F}"/>
                </a:ext>
              </a:extLst>
            </p:cNvPr>
            <p:cNvSpPr>
              <a:spLocks noChangeArrowheads="1"/>
            </p:cNvSpPr>
            <p:nvPr/>
          </p:nvSpPr>
          <p:spPr bwMode="auto">
            <a:xfrm>
              <a:off x="5109861" y="6388837"/>
              <a:ext cx="199971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11"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noProof="0">
                  <a:ln>
                    <a:noFill/>
                  </a:ln>
                  <a:solidFill>
                    <a:srgbClr val="0078D7"/>
                  </a:solidFill>
                  <a:effectLst/>
                  <a:uLnTx/>
                  <a:uFillTx/>
                  <a:latin typeface="Calibri" panose="020F0502020204030204" pitchFamily="34" charset="0"/>
                  <a:ea typeface="+mn-ea"/>
                  <a:cs typeface="+mn-cs"/>
                </a:rPr>
                <a:t>BOX.US.CAS.MS</a:t>
              </a:r>
            </a:p>
          </p:txBody>
        </p:sp>
      </p:grpSp>
      <p:sp>
        <p:nvSpPr>
          <p:cNvPr id="128" name="Rectangle 127">
            <a:extLst>
              <a:ext uri="{FF2B5EF4-FFF2-40B4-BE49-F238E27FC236}">
                <a16:creationId xmlns:a16="http://schemas.microsoft.com/office/drawing/2014/main" id="{565A71CB-D4A6-4C9C-B82D-62FBFF7CDE45}"/>
              </a:ext>
            </a:extLst>
          </p:cNvPr>
          <p:cNvSpPr/>
          <p:nvPr/>
        </p:nvSpPr>
        <p:spPr>
          <a:xfrm>
            <a:off x="7779540" y="305708"/>
            <a:ext cx="422988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a:ln w="3175">
                  <a:noFill/>
                </a:ln>
                <a:gradFill>
                  <a:gsLst>
                    <a:gs pos="1250">
                      <a:srgbClr val="0078D7"/>
                    </a:gs>
                    <a:gs pos="100000">
                      <a:srgbClr val="0078D7"/>
                    </a:gs>
                  </a:gsLst>
                  <a:lin ang="5400000" scaled="0"/>
                </a:gradFill>
                <a:latin typeface="Segoe UI"/>
                <a:cs typeface="Segoe UI" pitchFamily="34" charset="0"/>
              </a:rPr>
              <a:t>Microsoft is better together!</a:t>
            </a:r>
          </a:p>
          <a:p>
            <a:r>
              <a:rPr lang="en-US">
                <a:ln w="3175">
                  <a:noFill/>
                </a:ln>
                <a:latin typeface="Segoe UI"/>
                <a:cs typeface="Segoe UI" pitchFamily="34" charset="0"/>
              </a:rPr>
              <a:t>Cloud App Security integrates with:</a:t>
            </a:r>
          </a:p>
          <a:p>
            <a:pPr marL="285750" indent="-285750">
              <a:buFont typeface="Arial" panose="020B0604020202020204" pitchFamily="34" charset="0"/>
              <a:buChar char="•"/>
            </a:pPr>
            <a:r>
              <a:rPr lang="en-US">
                <a:ln w="3175">
                  <a:noFill/>
                </a:ln>
                <a:latin typeface="Segoe UI"/>
                <a:cs typeface="Segoe UI" pitchFamily="34" charset="0"/>
              </a:rPr>
              <a:t>Azure Active Directory</a:t>
            </a:r>
          </a:p>
          <a:p>
            <a:pPr marL="285750" indent="-285750">
              <a:buFont typeface="Arial" panose="020B0604020202020204" pitchFamily="34" charset="0"/>
              <a:buChar char="•"/>
            </a:pPr>
            <a:r>
              <a:rPr lang="en-US">
                <a:ln w="3175">
                  <a:noFill/>
                </a:ln>
                <a:latin typeface="Segoe UI"/>
                <a:cs typeface="Segoe UI" pitchFamily="34" charset="0"/>
              </a:rPr>
              <a:t>Azure Information Protection </a:t>
            </a:r>
          </a:p>
          <a:p>
            <a:pPr marL="285750" indent="-285750">
              <a:buFont typeface="Arial" panose="020B0604020202020204" pitchFamily="34" charset="0"/>
              <a:buChar char="•"/>
            </a:pPr>
            <a:r>
              <a:rPr lang="en-US">
                <a:ln w="3175">
                  <a:noFill/>
                </a:ln>
                <a:latin typeface="Segoe UI"/>
                <a:cs typeface="Segoe UI" pitchFamily="34" charset="0"/>
              </a:rPr>
              <a:t>Microsoft Intune</a:t>
            </a:r>
          </a:p>
          <a:p>
            <a:r>
              <a:rPr lang="en-US"/>
              <a:t>to protect any app in your organization.</a:t>
            </a:r>
          </a:p>
        </p:txBody>
      </p:sp>
      <p:sp>
        <p:nvSpPr>
          <p:cNvPr id="3" name="TextBox 2">
            <a:extLst>
              <a:ext uri="{FF2B5EF4-FFF2-40B4-BE49-F238E27FC236}">
                <a16:creationId xmlns:a16="http://schemas.microsoft.com/office/drawing/2014/main" id="{EC9D69A6-EC89-477F-913F-5B5D01BC01D9}"/>
              </a:ext>
            </a:extLst>
          </p:cNvPr>
          <p:cNvSpPr txBox="1"/>
          <p:nvPr/>
        </p:nvSpPr>
        <p:spPr>
          <a:xfrm>
            <a:off x="3963328" y="2813061"/>
            <a:ext cx="4242970" cy="369332"/>
          </a:xfrm>
          <a:prstGeom prst="rect">
            <a:avLst/>
          </a:prstGeom>
          <a:noFill/>
        </p:spPr>
        <p:txBody>
          <a:bodyPr wrap="square" lIns="0" tIns="0" rIns="0" bIns="0" rtlCol="0">
            <a:spAutoFit/>
          </a:bodyPr>
          <a:lstStyle/>
          <a:p>
            <a:pPr algn="ctr"/>
            <a:r>
              <a:rPr lang="en-US" sz="2400" dirty="0">
                <a:solidFill>
                  <a:srgbClr val="0078D4"/>
                </a:solidFill>
              </a:rPr>
              <a:t>Microsoft Cloud App Security</a:t>
            </a:r>
          </a:p>
        </p:txBody>
      </p:sp>
    </p:spTree>
    <p:extLst>
      <p:ext uri="{BB962C8B-B14F-4D97-AF65-F5344CB8AC3E}">
        <p14:creationId xmlns:p14="http://schemas.microsoft.com/office/powerpoint/2010/main" val="323155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66D4851-A6D7-4A22-9DB1-D4765868C267}"/>
              </a:ext>
            </a:extLst>
          </p:cNvPr>
          <p:cNvGrpSpPr/>
          <p:nvPr/>
        </p:nvGrpSpPr>
        <p:grpSpPr>
          <a:xfrm>
            <a:off x="1637425" y="2299656"/>
            <a:ext cx="583925" cy="773541"/>
            <a:chOff x="7063209" y="2163774"/>
            <a:chExt cx="658103" cy="834116"/>
          </a:xfrm>
        </p:grpSpPr>
        <p:sp>
          <p:nvSpPr>
            <p:cNvPr id="60" name="Freeform 29">
              <a:extLst>
                <a:ext uri="{FF2B5EF4-FFF2-40B4-BE49-F238E27FC236}">
                  <a16:creationId xmlns:a16="http://schemas.microsoft.com/office/drawing/2014/main" id="{43FA3885-63C1-4A87-AAB0-460C928357BA}"/>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30">
              <a:extLst>
                <a:ext uri="{FF2B5EF4-FFF2-40B4-BE49-F238E27FC236}">
                  <a16:creationId xmlns:a16="http://schemas.microsoft.com/office/drawing/2014/main" id="{6F31B57B-9079-4418-A60F-FFE273BE37FD}"/>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31">
              <a:extLst>
                <a:ext uri="{FF2B5EF4-FFF2-40B4-BE49-F238E27FC236}">
                  <a16:creationId xmlns:a16="http://schemas.microsoft.com/office/drawing/2014/main" id="{28BFCB09-6E45-47F6-B4E7-7D359464DDF4}"/>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32">
              <a:extLst>
                <a:ext uri="{FF2B5EF4-FFF2-40B4-BE49-F238E27FC236}">
                  <a16:creationId xmlns:a16="http://schemas.microsoft.com/office/drawing/2014/main" id="{36149AF5-FAB8-4E1F-87BB-D97D2C9C75B9}"/>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Rectangle 33">
              <a:extLst>
                <a:ext uri="{FF2B5EF4-FFF2-40B4-BE49-F238E27FC236}">
                  <a16:creationId xmlns:a16="http://schemas.microsoft.com/office/drawing/2014/main" id="{2AFEE8EF-0E21-413C-B929-4F2E4CA4B151}"/>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4">
              <a:extLst>
                <a:ext uri="{FF2B5EF4-FFF2-40B4-BE49-F238E27FC236}">
                  <a16:creationId xmlns:a16="http://schemas.microsoft.com/office/drawing/2014/main" id="{C1565D20-EBD1-4B88-9509-E3B09F4AF0F1}"/>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Line 35">
              <a:extLst>
                <a:ext uri="{FF2B5EF4-FFF2-40B4-BE49-F238E27FC236}">
                  <a16:creationId xmlns:a16="http://schemas.microsoft.com/office/drawing/2014/main" id="{B5979305-E3F8-4C0E-A292-F5CEDEEC48EB}"/>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Line 36">
              <a:extLst>
                <a:ext uri="{FF2B5EF4-FFF2-40B4-BE49-F238E27FC236}">
                  <a16:creationId xmlns:a16="http://schemas.microsoft.com/office/drawing/2014/main" id="{4DF88D06-DD17-4A2A-AAD7-F7E33ED02A67}"/>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37">
              <a:extLst>
                <a:ext uri="{FF2B5EF4-FFF2-40B4-BE49-F238E27FC236}">
                  <a16:creationId xmlns:a16="http://schemas.microsoft.com/office/drawing/2014/main" id="{70B6685F-F017-4BEC-AAED-3E0481FA9700}"/>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38">
              <a:extLst>
                <a:ext uri="{FF2B5EF4-FFF2-40B4-BE49-F238E27FC236}">
                  <a16:creationId xmlns:a16="http://schemas.microsoft.com/office/drawing/2014/main" id="{2736F753-DA0C-493E-90A6-34F825A99B41}"/>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Line 39">
              <a:extLst>
                <a:ext uri="{FF2B5EF4-FFF2-40B4-BE49-F238E27FC236}">
                  <a16:creationId xmlns:a16="http://schemas.microsoft.com/office/drawing/2014/main" id="{1597E518-434A-4A55-AED6-A5415AF93762}"/>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Line 40">
              <a:extLst>
                <a:ext uri="{FF2B5EF4-FFF2-40B4-BE49-F238E27FC236}">
                  <a16:creationId xmlns:a16="http://schemas.microsoft.com/office/drawing/2014/main" id="{DD07AB5A-8661-47CA-A24E-822EF2CC4AD3}"/>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7" name="Oval 76">
            <a:extLst>
              <a:ext uri="{FF2B5EF4-FFF2-40B4-BE49-F238E27FC236}">
                <a16:creationId xmlns:a16="http://schemas.microsoft.com/office/drawing/2014/main" id="{B8F25A64-D887-4548-825C-64F33664396F}"/>
              </a:ext>
            </a:extLst>
          </p:cNvPr>
          <p:cNvSpPr/>
          <p:nvPr/>
        </p:nvSpPr>
        <p:spPr bwMode="auto">
          <a:xfrm>
            <a:off x="2036549" y="2668071"/>
            <a:ext cx="574798" cy="631835"/>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4340870-F50A-4250-84E8-7A6C6A512F54}"/>
              </a:ext>
            </a:extLst>
          </p:cNvPr>
          <p:cNvSpPr>
            <a:spLocks noGrp="1"/>
          </p:cNvSpPr>
          <p:nvPr>
            <p:ph type="title"/>
          </p:nvPr>
        </p:nvSpPr>
        <p:spPr>
          <a:xfrm>
            <a:off x="321873" y="116120"/>
            <a:ext cx="11655840" cy="899537"/>
          </a:xfrm>
        </p:spPr>
        <p:txBody>
          <a:bodyPr>
            <a:normAutofit fontScale="90000"/>
          </a:bodyPr>
          <a:lstStyle/>
          <a:p>
            <a:br>
              <a:rPr lang="en-US" dirty="0"/>
            </a:br>
            <a:r>
              <a:rPr lang="en-US" sz="1961" spc="98"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Protect your sensitive data – wherever it lives or travels</a:t>
            </a:r>
          </a:p>
        </p:txBody>
      </p:sp>
      <p:sp>
        <p:nvSpPr>
          <p:cNvPr id="30" name="TextBox 10">
            <a:extLst>
              <a:ext uri="{FF2B5EF4-FFF2-40B4-BE49-F238E27FC236}">
                <a16:creationId xmlns:a16="http://schemas.microsoft.com/office/drawing/2014/main" id="{3EE70F82-C658-4163-85D7-839B4B95015B}"/>
              </a:ext>
            </a:extLst>
          </p:cNvPr>
          <p:cNvSpPr txBox="1"/>
          <p:nvPr/>
        </p:nvSpPr>
        <p:spPr>
          <a:xfrm>
            <a:off x="6122753" y="3430275"/>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118" normalizeH="0" baseline="0" noProof="0">
                <a:ln>
                  <a:noFill/>
                </a:ln>
                <a:gradFill>
                  <a:gsLst>
                    <a:gs pos="0">
                      <a:srgbClr val="505050"/>
                    </a:gs>
                    <a:gs pos="100000">
                      <a:srgbClr val="505050"/>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rPr>
              <a:t>Protect</a:t>
            </a:r>
          </a:p>
        </p:txBody>
      </p:sp>
      <p:grpSp>
        <p:nvGrpSpPr>
          <p:cNvPr id="7" name="Group 6">
            <a:extLst>
              <a:ext uri="{FF2B5EF4-FFF2-40B4-BE49-F238E27FC236}">
                <a16:creationId xmlns:a16="http://schemas.microsoft.com/office/drawing/2014/main" id="{8FBE566C-2C54-4D72-B45D-2A98D46038DA}"/>
              </a:ext>
            </a:extLst>
          </p:cNvPr>
          <p:cNvGrpSpPr/>
          <p:nvPr/>
        </p:nvGrpSpPr>
        <p:grpSpPr>
          <a:xfrm>
            <a:off x="6937648" y="2406571"/>
            <a:ext cx="898127" cy="810051"/>
            <a:chOff x="5783414" y="2980252"/>
            <a:chExt cx="1187480" cy="1071030"/>
          </a:xfrm>
        </p:grpSpPr>
        <p:sp>
          <p:nvSpPr>
            <p:cNvPr id="47" name="shield_3" title="Icon of a shield with an exclamation point inside">
              <a:extLst>
                <a:ext uri="{FF2B5EF4-FFF2-40B4-BE49-F238E27FC236}">
                  <a16:creationId xmlns:a16="http://schemas.microsoft.com/office/drawing/2014/main" id="{7A4FE0AF-0FE6-4F34-B664-EAD7317B4C28}"/>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50">
              <a:extLst>
                <a:ext uri="{FF2B5EF4-FFF2-40B4-BE49-F238E27FC236}">
                  <a16:creationId xmlns:a16="http://schemas.microsoft.com/office/drawing/2014/main" id="{12E25B1E-7E8D-43C3-90A4-82B7A3EC5256}"/>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ock" title="Icon of a padlock">
              <a:extLst>
                <a:ext uri="{FF2B5EF4-FFF2-40B4-BE49-F238E27FC236}">
                  <a16:creationId xmlns:a16="http://schemas.microsoft.com/office/drawing/2014/main" id="{1DA1AB05-79FE-40AB-8E2E-91B89A3F3308}"/>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 name="TextBox 10">
            <a:extLst>
              <a:ext uri="{FF2B5EF4-FFF2-40B4-BE49-F238E27FC236}">
                <a16:creationId xmlns:a16="http://schemas.microsoft.com/office/drawing/2014/main" id="{06999485-DAD8-4C6B-B6AF-1800F1679068}"/>
              </a:ext>
            </a:extLst>
          </p:cNvPr>
          <p:cNvSpPr txBox="1"/>
          <p:nvPr/>
        </p:nvSpPr>
        <p:spPr>
          <a:xfrm>
            <a:off x="3578084" y="3430275"/>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118" normalizeH="0" baseline="0" noProof="0">
                <a:ln>
                  <a:noFill/>
                </a:ln>
                <a:gradFill>
                  <a:gsLst>
                    <a:gs pos="0">
                      <a:srgbClr val="505050"/>
                    </a:gs>
                    <a:gs pos="100000">
                      <a:srgbClr val="505050"/>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rPr>
              <a:t>Classify</a:t>
            </a:r>
          </a:p>
        </p:txBody>
      </p:sp>
      <p:sp>
        <p:nvSpPr>
          <p:cNvPr id="46" name="TagLegacy_E1CB" title="Icon of a shopping tag">
            <a:extLst>
              <a:ext uri="{FF2B5EF4-FFF2-40B4-BE49-F238E27FC236}">
                <a16:creationId xmlns:a16="http://schemas.microsoft.com/office/drawing/2014/main" id="{1F8D888F-52A0-483C-A918-85F59CC901CC}"/>
              </a:ext>
            </a:extLst>
          </p:cNvPr>
          <p:cNvSpPr>
            <a:spLocks noChangeAspect="1" noEditPoints="1"/>
          </p:cNvSpPr>
          <p:nvPr/>
        </p:nvSpPr>
        <p:spPr bwMode="auto">
          <a:xfrm>
            <a:off x="4331035" y="2319208"/>
            <a:ext cx="820485" cy="654916"/>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00ED083D-1D1E-4617-9D2A-8D118E8B5AA4}"/>
              </a:ext>
            </a:extLst>
          </p:cNvPr>
          <p:cNvGrpSpPr/>
          <p:nvPr/>
        </p:nvGrpSpPr>
        <p:grpSpPr>
          <a:xfrm>
            <a:off x="4923828" y="2591977"/>
            <a:ext cx="499218" cy="499216"/>
            <a:chOff x="2453105" y="3257535"/>
            <a:chExt cx="660055" cy="660054"/>
          </a:xfrm>
        </p:grpSpPr>
        <p:sp>
          <p:nvSpPr>
            <p:cNvPr id="74" name="Oval 73">
              <a:extLst>
                <a:ext uri="{FF2B5EF4-FFF2-40B4-BE49-F238E27FC236}">
                  <a16:creationId xmlns:a16="http://schemas.microsoft.com/office/drawing/2014/main" id="{71CF4F26-F494-4C6B-B876-78309C24667F}"/>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check 3" title="Icon of a checkmark with a circle around it">
              <a:extLst>
                <a:ext uri="{FF2B5EF4-FFF2-40B4-BE49-F238E27FC236}">
                  <a16:creationId xmlns:a16="http://schemas.microsoft.com/office/drawing/2014/main" id="{115C860B-37B5-4E51-90C1-1A9B69E70330}"/>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 name="TextBox 10">
            <a:extLst>
              <a:ext uri="{FF2B5EF4-FFF2-40B4-BE49-F238E27FC236}">
                <a16:creationId xmlns:a16="http://schemas.microsoft.com/office/drawing/2014/main" id="{5EF2978E-6F4F-4E68-8A4A-50C1E203717E}"/>
              </a:ext>
            </a:extLst>
          </p:cNvPr>
          <p:cNvSpPr txBox="1"/>
          <p:nvPr/>
        </p:nvSpPr>
        <p:spPr>
          <a:xfrm>
            <a:off x="8731727" y="3430275"/>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118" normalizeH="0" baseline="0" noProof="0">
                <a:ln>
                  <a:noFill/>
                </a:ln>
                <a:gradFill>
                  <a:gsLst>
                    <a:gs pos="0">
                      <a:srgbClr val="505050"/>
                    </a:gs>
                    <a:gs pos="100000">
                      <a:srgbClr val="505050"/>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rPr>
              <a:t>Monitor </a:t>
            </a:r>
          </a:p>
        </p:txBody>
      </p:sp>
      <p:grpSp>
        <p:nvGrpSpPr>
          <p:cNvPr id="9" name="Group 8">
            <a:extLst>
              <a:ext uri="{FF2B5EF4-FFF2-40B4-BE49-F238E27FC236}">
                <a16:creationId xmlns:a16="http://schemas.microsoft.com/office/drawing/2014/main" id="{3CCA22AF-68E2-460E-9094-30BDB0B6E548}"/>
              </a:ext>
            </a:extLst>
          </p:cNvPr>
          <p:cNvGrpSpPr/>
          <p:nvPr/>
        </p:nvGrpSpPr>
        <p:grpSpPr>
          <a:xfrm>
            <a:off x="9580469" y="2357169"/>
            <a:ext cx="1045692" cy="778866"/>
            <a:chOff x="9538692" y="2934569"/>
            <a:chExt cx="1382588" cy="1029800"/>
          </a:xfrm>
        </p:grpSpPr>
        <p:sp>
          <p:nvSpPr>
            <p:cNvPr id="49" name="graph_9" title="Icon of a line chart with connected circles at varying points">
              <a:extLst>
                <a:ext uri="{FF2B5EF4-FFF2-40B4-BE49-F238E27FC236}">
                  <a16:creationId xmlns:a16="http://schemas.microsoft.com/office/drawing/2014/main" id="{3F673682-56CF-40C8-9A13-3A839C67C5C0}"/>
                </a:ext>
              </a:extLst>
            </p:cNvPr>
            <p:cNvSpPr>
              <a:spLocks noChangeAspect="1" noEditPoints="1"/>
            </p:cNvSpPr>
            <p:nvPr/>
          </p:nvSpPr>
          <p:spPr bwMode="auto">
            <a:xfrm>
              <a:off x="9538692" y="2934569"/>
              <a:ext cx="979991" cy="8842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Oval 77">
              <a:extLst>
                <a:ext uri="{FF2B5EF4-FFF2-40B4-BE49-F238E27FC236}">
                  <a16:creationId xmlns:a16="http://schemas.microsoft.com/office/drawing/2014/main" id="{ADD2F524-EED1-42B8-AF99-0BF9859874FD}"/>
                </a:ext>
              </a:extLst>
            </p:cNvPr>
            <p:cNvSpPr/>
            <p:nvPr/>
          </p:nvSpPr>
          <p:spPr bwMode="auto">
            <a:xfrm>
              <a:off x="10261225" y="330431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graph_4" title="Icon of a pie chart">
              <a:extLst>
                <a:ext uri="{FF2B5EF4-FFF2-40B4-BE49-F238E27FC236}">
                  <a16:creationId xmlns:a16="http://schemas.microsoft.com/office/drawing/2014/main" id="{3DE50512-41CB-4937-AB53-3A0D14AE9CFE}"/>
                </a:ext>
              </a:extLst>
            </p:cNvPr>
            <p:cNvSpPr>
              <a:spLocks noChangeAspect="1" noEditPoints="1"/>
            </p:cNvSpPr>
            <p:nvPr/>
          </p:nvSpPr>
          <p:spPr bwMode="auto">
            <a:xfrm>
              <a:off x="10355066" y="3478141"/>
              <a:ext cx="472372" cy="470421"/>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 name="Left Bracket 18">
            <a:extLst>
              <a:ext uri="{FF2B5EF4-FFF2-40B4-BE49-F238E27FC236}">
                <a16:creationId xmlns:a16="http://schemas.microsoft.com/office/drawing/2014/main" id="{15C47975-2E55-4BEC-A724-3589D05CEEE1}"/>
              </a:ext>
            </a:extLst>
          </p:cNvPr>
          <p:cNvSpPr/>
          <p:nvPr/>
        </p:nvSpPr>
        <p:spPr>
          <a:xfrm rot="16200000">
            <a:off x="6053595" y="-497799"/>
            <a:ext cx="84812" cy="9920916"/>
          </a:xfrm>
          <a:prstGeom prst="leftBracket">
            <a:avLst>
              <a:gd name="adj" fmla="val 107"/>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F62BC1F-0C96-4445-8F4D-33B5DA9FB7DF}"/>
              </a:ext>
            </a:extLst>
          </p:cNvPr>
          <p:cNvSpPr/>
          <p:nvPr/>
        </p:nvSpPr>
        <p:spPr>
          <a:xfrm>
            <a:off x="4803279" y="4279941"/>
            <a:ext cx="2849005" cy="416383"/>
          </a:xfrm>
          <a:prstGeom prst="rect">
            <a:avLst/>
          </a:prstGeom>
          <a:solidFill>
            <a:srgbClr val="F8F8F8"/>
          </a:solid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118" normalizeH="0" baseline="0" noProof="0">
                <a:ln>
                  <a:noFill/>
                </a:ln>
                <a:gradFill>
                  <a:gsLst>
                    <a:gs pos="0">
                      <a:srgbClr val="0078D7"/>
                    </a:gs>
                    <a:gs pos="100000">
                      <a:srgbClr val="0078D7"/>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rPr>
              <a:t>Across</a:t>
            </a:r>
          </a:p>
        </p:txBody>
      </p:sp>
      <p:grpSp>
        <p:nvGrpSpPr>
          <p:cNvPr id="12" name="Group 11">
            <a:extLst>
              <a:ext uri="{FF2B5EF4-FFF2-40B4-BE49-F238E27FC236}">
                <a16:creationId xmlns:a16="http://schemas.microsoft.com/office/drawing/2014/main" id="{CF09A734-ED66-4759-BB79-D48D5DD4B8DD}"/>
              </a:ext>
            </a:extLst>
          </p:cNvPr>
          <p:cNvGrpSpPr/>
          <p:nvPr/>
        </p:nvGrpSpPr>
        <p:grpSpPr>
          <a:xfrm>
            <a:off x="1278316" y="4918089"/>
            <a:ext cx="9635369" cy="1010614"/>
            <a:chOff x="1158312" y="5016210"/>
            <a:chExt cx="9828578" cy="1030879"/>
          </a:xfrm>
        </p:grpSpPr>
        <p:grpSp>
          <p:nvGrpSpPr>
            <p:cNvPr id="6" name="Group 5">
              <a:extLst>
                <a:ext uri="{FF2B5EF4-FFF2-40B4-BE49-F238E27FC236}">
                  <a16:creationId xmlns:a16="http://schemas.microsoft.com/office/drawing/2014/main" id="{5A5963F2-EF0D-4C56-98DE-4AB43EBF8107}"/>
                </a:ext>
              </a:extLst>
            </p:cNvPr>
            <p:cNvGrpSpPr/>
            <p:nvPr/>
          </p:nvGrpSpPr>
          <p:grpSpPr>
            <a:xfrm>
              <a:off x="1158312" y="5032414"/>
              <a:ext cx="1926218" cy="1014675"/>
              <a:chOff x="1158312" y="5032414"/>
              <a:chExt cx="1926218" cy="1014675"/>
            </a:xfrm>
          </p:grpSpPr>
          <p:sp>
            <p:nvSpPr>
              <p:cNvPr id="22" name="Data Text">
                <a:extLst>
                  <a:ext uri="{FF2B5EF4-FFF2-40B4-BE49-F238E27FC236}">
                    <a16:creationId xmlns:a16="http://schemas.microsoft.com/office/drawing/2014/main" id="{56341616-097C-4A09-9086-B9B711D32737}"/>
                  </a:ext>
                </a:extLst>
              </p:cNvPr>
              <p:cNvSpPr/>
              <p:nvPr/>
            </p:nvSpPr>
            <p:spPr>
              <a:xfrm>
                <a:off x="1158312" y="5760857"/>
                <a:ext cx="1926218" cy="286232"/>
              </a:xfrm>
              <a:prstGeom prst="rect">
                <a:avLst/>
              </a:prstGeom>
              <a:no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118"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Devices</a:t>
                </a:r>
              </a:p>
            </p:txBody>
          </p:sp>
          <p:grpSp>
            <p:nvGrpSpPr>
              <p:cNvPr id="24" name="Group 23">
                <a:extLst>
                  <a:ext uri="{FF2B5EF4-FFF2-40B4-BE49-F238E27FC236}">
                    <a16:creationId xmlns:a16="http://schemas.microsoft.com/office/drawing/2014/main" id="{9B8A8FCE-BC62-4ED5-A3BF-CB9D63F6E467}"/>
                  </a:ext>
                </a:extLst>
              </p:cNvPr>
              <p:cNvGrpSpPr/>
              <p:nvPr/>
            </p:nvGrpSpPr>
            <p:grpSpPr>
              <a:xfrm>
                <a:off x="1638332" y="5032414"/>
                <a:ext cx="966179" cy="581864"/>
                <a:chOff x="9574313" y="2874560"/>
                <a:chExt cx="700769" cy="422025"/>
              </a:xfrm>
            </p:grpSpPr>
            <p:sp>
              <p:nvSpPr>
                <p:cNvPr id="38" name="monitor" title="Icon of a monitor">
                  <a:extLst>
                    <a:ext uri="{FF2B5EF4-FFF2-40B4-BE49-F238E27FC236}">
                      <a16:creationId xmlns:a16="http://schemas.microsoft.com/office/drawing/2014/main" id="{D8CC7AD2-D80C-4493-947D-14D00021644A}"/>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C2A37332-A632-4DA2-90F4-EF4150978C2D}"/>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UniversalApp_E8CC" title="Icon of a cellphone in front of a tablet">
                  <a:extLst>
                    <a:ext uri="{FF2B5EF4-FFF2-40B4-BE49-F238E27FC236}">
                      <a16:creationId xmlns:a16="http://schemas.microsoft.com/office/drawing/2014/main" id="{8CFEE95D-DB2F-4607-9C18-6768EF62BC7B}"/>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E00140F5-DDA4-4D95-85AF-CED17140AA11}"/>
                </a:ext>
              </a:extLst>
            </p:cNvPr>
            <p:cNvGrpSpPr/>
            <p:nvPr/>
          </p:nvGrpSpPr>
          <p:grpSpPr>
            <a:xfrm>
              <a:off x="3789266" y="5070776"/>
              <a:ext cx="1929384" cy="976313"/>
              <a:chOff x="3577633" y="5070776"/>
              <a:chExt cx="1929384" cy="976313"/>
            </a:xfrm>
          </p:grpSpPr>
          <p:sp>
            <p:nvSpPr>
              <p:cNvPr id="25" name="Data Text">
                <a:extLst>
                  <a:ext uri="{FF2B5EF4-FFF2-40B4-BE49-F238E27FC236}">
                    <a16:creationId xmlns:a16="http://schemas.microsoft.com/office/drawing/2014/main" id="{68B2E5E2-D856-4603-86C0-7A0904FD6771}"/>
                  </a:ext>
                </a:extLst>
              </p:cNvPr>
              <p:cNvSpPr/>
              <p:nvPr/>
            </p:nvSpPr>
            <p:spPr>
              <a:xfrm>
                <a:off x="3577633" y="5760857"/>
                <a:ext cx="1929384" cy="286232"/>
              </a:xfrm>
              <a:prstGeom prst="rect">
                <a:avLst/>
              </a:prstGeom>
              <a:no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118"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Apps</a:t>
                </a:r>
              </a:p>
            </p:txBody>
          </p:sp>
          <p:sp>
            <p:nvSpPr>
              <p:cNvPr id="28" name="GenericApp_EB3B" title="Icon of an app window">
                <a:extLst>
                  <a:ext uri="{FF2B5EF4-FFF2-40B4-BE49-F238E27FC236}">
                    <a16:creationId xmlns:a16="http://schemas.microsoft.com/office/drawing/2014/main" id="{0E453E67-3471-4DC7-A47A-077C9B3E66D5}"/>
                  </a:ext>
                </a:extLst>
              </p:cNvPr>
              <p:cNvSpPr>
                <a:spLocks noChangeAspect="1" noEditPoints="1"/>
              </p:cNvSpPr>
              <p:nvPr/>
            </p:nvSpPr>
            <p:spPr bwMode="auto">
              <a:xfrm>
                <a:off x="4240503" y="5070776"/>
                <a:ext cx="603644" cy="48310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218184B0-B61B-4465-A0FB-79DB30F23A3F}"/>
                </a:ext>
              </a:extLst>
            </p:cNvPr>
            <p:cNvGrpSpPr/>
            <p:nvPr/>
          </p:nvGrpSpPr>
          <p:grpSpPr>
            <a:xfrm>
              <a:off x="6423386" y="5083739"/>
              <a:ext cx="1929384" cy="963350"/>
              <a:chOff x="5724086" y="5083739"/>
              <a:chExt cx="1929384" cy="963350"/>
            </a:xfrm>
          </p:grpSpPr>
          <p:sp>
            <p:nvSpPr>
              <p:cNvPr id="41" name="Data Text">
                <a:extLst>
                  <a:ext uri="{FF2B5EF4-FFF2-40B4-BE49-F238E27FC236}">
                    <a16:creationId xmlns:a16="http://schemas.microsoft.com/office/drawing/2014/main" id="{587AA2D3-1E58-4B46-B7DC-57899C0D2CE5}"/>
                  </a:ext>
                </a:extLst>
              </p:cNvPr>
              <p:cNvSpPr/>
              <p:nvPr/>
            </p:nvSpPr>
            <p:spPr>
              <a:xfrm>
                <a:off x="5724086" y="5760857"/>
                <a:ext cx="1929384" cy="286232"/>
              </a:xfrm>
              <a:prstGeom prst="rect">
                <a:avLst/>
              </a:prstGeom>
              <a:no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118"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Cloud services</a:t>
                </a:r>
              </a:p>
            </p:txBody>
          </p:sp>
          <p:sp>
            <p:nvSpPr>
              <p:cNvPr id="43" name="cloud" title="Icon of a cloud">
                <a:extLst>
                  <a:ext uri="{FF2B5EF4-FFF2-40B4-BE49-F238E27FC236}">
                    <a16:creationId xmlns:a16="http://schemas.microsoft.com/office/drawing/2014/main" id="{1D287780-01CF-46BF-B34A-487ECBCDD8D2}"/>
                  </a:ext>
                </a:extLst>
              </p:cNvPr>
              <p:cNvSpPr>
                <a:spLocks noChangeAspect="1"/>
              </p:cNvSpPr>
              <p:nvPr/>
            </p:nvSpPr>
            <p:spPr bwMode="auto">
              <a:xfrm>
                <a:off x="6333829" y="5083739"/>
                <a:ext cx="709898" cy="452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93BABB39-86F7-40B7-8BBC-AB3D49AE8049}"/>
                </a:ext>
              </a:extLst>
            </p:cNvPr>
            <p:cNvGrpSpPr/>
            <p:nvPr/>
          </p:nvGrpSpPr>
          <p:grpSpPr>
            <a:xfrm>
              <a:off x="9057506" y="5016210"/>
              <a:ext cx="1929384" cy="1030879"/>
              <a:chOff x="9057506" y="5016210"/>
              <a:chExt cx="1929384" cy="1030879"/>
            </a:xfrm>
          </p:grpSpPr>
          <p:sp>
            <p:nvSpPr>
              <p:cNvPr id="26" name="Data Text">
                <a:extLst>
                  <a:ext uri="{FF2B5EF4-FFF2-40B4-BE49-F238E27FC236}">
                    <a16:creationId xmlns:a16="http://schemas.microsoft.com/office/drawing/2014/main" id="{193E4025-2ACD-4C8C-BD9C-B5DBB9166B81}"/>
                  </a:ext>
                </a:extLst>
              </p:cNvPr>
              <p:cNvSpPr/>
              <p:nvPr/>
            </p:nvSpPr>
            <p:spPr>
              <a:xfrm>
                <a:off x="9057506" y="5760857"/>
                <a:ext cx="1929384" cy="286232"/>
              </a:xfrm>
              <a:prstGeom prst="rect">
                <a:avLst/>
              </a:prstGeom>
              <a:no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118"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On-premises</a:t>
                </a:r>
              </a:p>
            </p:txBody>
          </p:sp>
          <p:sp>
            <p:nvSpPr>
              <p:cNvPr id="48" name="building_5" title="Icon of tall buildings">
                <a:extLst>
                  <a:ext uri="{FF2B5EF4-FFF2-40B4-BE49-F238E27FC236}">
                    <a16:creationId xmlns:a16="http://schemas.microsoft.com/office/drawing/2014/main" id="{AE71E26B-CF3D-45EA-97EF-5CA88AA055BD}"/>
                  </a:ext>
                </a:extLst>
              </p:cNvPr>
              <p:cNvSpPr>
                <a:spLocks noChangeAspect="1" noEditPoints="1"/>
              </p:cNvSpPr>
              <p:nvPr/>
            </p:nvSpPr>
            <p:spPr bwMode="auto">
              <a:xfrm>
                <a:off x="9777004" y="5016210"/>
                <a:ext cx="490388" cy="53259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5" name="Title 1">
            <a:extLst>
              <a:ext uri="{FF2B5EF4-FFF2-40B4-BE49-F238E27FC236}">
                <a16:creationId xmlns:a16="http://schemas.microsoft.com/office/drawing/2014/main" id="{8D2F070C-32CC-4870-B145-48BA3455B609}"/>
              </a:ext>
            </a:extLst>
          </p:cNvPr>
          <p:cNvSpPr txBox="1">
            <a:spLocks/>
          </p:cNvSpPr>
          <p:nvPr/>
        </p:nvSpPr>
        <p:spPr>
          <a:xfrm>
            <a:off x="386219" y="206694"/>
            <a:ext cx="11295575" cy="550955"/>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Segoe UI Black" pitchFamily="34"/>
                <a:cs typeface="Segoe UI" pitchFamily="34" charset="0"/>
              </a:rPr>
              <a:t>Microsoft Information Protection</a:t>
            </a:r>
          </a:p>
        </p:txBody>
      </p:sp>
      <p:sp>
        <p:nvSpPr>
          <p:cNvPr id="42" name="TextBox 10">
            <a:extLst>
              <a:ext uri="{FF2B5EF4-FFF2-40B4-BE49-F238E27FC236}">
                <a16:creationId xmlns:a16="http://schemas.microsoft.com/office/drawing/2014/main" id="{ECCD36FF-9B14-4727-A997-73BB6E18D9EF}"/>
              </a:ext>
            </a:extLst>
          </p:cNvPr>
          <p:cNvSpPr txBox="1"/>
          <p:nvPr/>
        </p:nvSpPr>
        <p:spPr>
          <a:xfrm>
            <a:off x="812029" y="3430275"/>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118" normalizeH="0" baseline="0" noProof="0">
                <a:ln>
                  <a:noFill/>
                </a:ln>
                <a:gradFill>
                  <a:gsLst>
                    <a:gs pos="0">
                      <a:srgbClr val="505050"/>
                    </a:gs>
                    <a:gs pos="100000">
                      <a:srgbClr val="505050"/>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rPr>
              <a:t>Discover</a:t>
            </a:r>
          </a:p>
        </p:txBody>
      </p:sp>
      <p:sp>
        <p:nvSpPr>
          <p:cNvPr id="80" name="magnify" title="Icon of a magnifying glass">
            <a:extLst>
              <a:ext uri="{FF2B5EF4-FFF2-40B4-BE49-F238E27FC236}">
                <a16:creationId xmlns:a16="http://schemas.microsoft.com/office/drawing/2014/main" id="{B908EF85-7271-42BF-9662-1B4F9D8A89F5}"/>
              </a:ext>
            </a:extLst>
          </p:cNvPr>
          <p:cNvSpPr>
            <a:spLocks noChangeAspect="1" noEditPoints="1"/>
          </p:cNvSpPr>
          <p:nvPr/>
        </p:nvSpPr>
        <p:spPr bwMode="auto">
          <a:xfrm flipH="1">
            <a:off x="2097556" y="2782058"/>
            <a:ext cx="332430"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67345510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B237-2B3F-4D03-B86F-B8CACE351589}"/>
              </a:ext>
            </a:extLst>
          </p:cNvPr>
          <p:cNvSpPr>
            <a:spLocks noGrp="1"/>
          </p:cNvSpPr>
          <p:nvPr>
            <p:ph type="title"/>
          </p:nvPr>
        </p:nvSpPr>
        <p:spPr>
          <a:xfrm>
            <a:off x="161672" y="231597"/>
            <a:ext cx="12146857" cy="896391"/>
          </a:xfrm>
        </p:spPr>
        <p:txBody>
          <a:bodyPr/>
          <a:lstStyle/>
          <a:p>
            <a:r>
              <a:rPr lang="en-US" sz="3921"/>
              <a:t>Converging and simplifying</a:t>
            </a:r>
            <a:br>
              <a:rPr lang="en-US" sz="3921"/>
            </a:br>
            <a:r>
              <a:rPr lang="en-US" sz="2745"/>
              <a:t>with Microsoft Information Protection</a:t>
            </a:r>
          </a:p>
        </p:txBody>
      </p:sp>
      <p:sp>
        <p:nvSpPr>
          <p:cNvPr id="3" name="Content Placeholder 2">
            <a:extLst>
              <a:ext uri="{FF2B5EF4-FFF2-40B4-BE49-F238E27FC236}">
                <a16:creationId xmlns:a16="http://schemas.microsoft.com/office/drawing/2014/main" id="{54DC0CE1-F050-458E-9BB5-30E5158089B1}"/>
              </a:ext>
            </a:extLst>
          </p:cNvPr>
          <p:cNvSpPr>
            <a:spLocks noGrp="1"/>
          </p:cNvSpPr>
          <p:nvPr>
            <p:ph sz="quarter" idx="10"/>
          </p:nvPr>
        </p:nvSpPr>
        <p:spPr>
          <a:xfrm>
            <a:off x="269240" y="1394926"/>
            <a:ext cx="11806736" cy="3107782"/>
          </a:xfrm>
        </p:spPr>
        <p:txBody>
          <a:bodyPr numCol="4"/>
          <a:lstStyle/>
          <a:p>
            <a:pPr marL="0" indent="0">
              <a:buNone/>
            </a:pPr>
            <a:r>
              <a:rPr lang="en-US" sz="1961" b="1"/>
              <a:t>Content Discovery</a:t>
            </a:r>
          </a:p>
          <a:p>
            <a:pPr marL="0" indent="0">
              <a:buNone/>
            </a:pPr>
            <a:r>
              <a:rPr lang="en-US" sz="1961"/>
              <a:t>Transport rules</a:t>
            </a:r>
          </a:p>
          <a:p>
            <a:pPr marL="0" indent="0">
              <a:buNone/>
            </a:pPr>
            <a:r>
              <a:rPr lang="en-US" sz="1961"/>
              <a:t>SharePoint DLP</a:t>
            </a:r>
          </a:p>
          <a:p>
            <a:pPr marL="0" indent="0">
              <a:buNone/>
            </a:pPr>
            <a:r>
              <a:rPr lang="en-US" sz="1961"/>
              <a:t>FCI</a:t>
            </a:r>
          </a:p>
          <a:p>
            <a:pPr marL="0" indent="0">
              <a:buNone/>
            </a:pPr>
            <a:r>
              <a:rPr lang="en-US" sz="1961"/>
              <a:t>AIP</a:t>
            </a:r>
          </a:p>
          <a:p>
            <a:pPr marL="0" indent="0">
              <a:buNone/>
            </a:pPr>
            <a:r>
              <a:rPr lang="en-US" sz="1961"/>
              <a:t>MCAS</a:t>
            </a:r>
          </a:p>
          <a:p>
            <a:pPr marL="0" indent="0">
              <a:buNone/>
            </a:pPr>
            <a:endParaRPr lang="en-US" sz="1961"/>
          </a:p>
          <a:p>
            <a:pPr marL="0" indent="0">
              <a:buNone/>
            </a:pPr>
            <a:endParaRPr lang="en-US" sz="1961"/>
          </a:p>
          <a:p>
            <a:pPr marL="0" indent="0">
              <a:buNone/>
            </a:pPr>
            <a:endParaRPr lang="en-US" sz="1961"/>
          </a:p>
          <a:p>
            <a:pPr marL="0" indent="0">
              <a:buNone/>
            </a:pPr>
            <a:r>
              <a:rPr lang="en-US" sz="1961" b="1"/>
              <a:t>Labeling and classification</a:t>
            </a:r>
          </a:p>
          <a:p>
            <a:pPr marL="0" indent="0">
              <a:buNone/>
            </a:pPr>
            <a:r>
              <a:rPr lang="en-US" sz="1961"/>
              <a:t>FCI</a:t>
            </a:r>
          </a:p>
          <a:p>
            <a:pPr marL="0" indent="0">
              <a:buNone/>
            </a:pPr>
            <a:r>
              <a:rPr lang="en-US" sz="1961"/>
              <a:t>Exchange classification</a:t>
            </a:r>
          </a:p>
          <a:p>
            <a:pPr marL="0" indent="0">
              <a:buNone/>
            </a:pPr>
            <a:r>
              <a:rPr lang="en-US" sz="1961"/>
              <a:t>SharePoint tagging</a:t>
            </a:r>
          </a:p>
          <a:p>
            <a:pPr marL="0" indent="0">
              <a:buNone/>
            </a:pPr>
            <a:r>
              <a:rPr lang="en-US" sz="1961"/>
              <a:t>AIP</a:t>
            </a:r>
          </a:p>
          <a:p>
            <a:pPr marL="0" indent="0">
              <a:buNone/>
            </a:pPr>
            <a:endParaRPr lang="en-US" sz="1961"/>
          </a:p>
          <a:p>
            <a:pPr marL="0" indent="0">
              <a:buNone/>
            </a:pPr>
            <a:endParaRPr lang="en-US" sz="1961"/>
          </a:p>
          <a:p>
            <a:pPr marL="0" indent="0">
              <a:buNone/>
            </a:pPr>
            <a:endParaRPr lang="en-US" sz="1961"/>
          </a:p>
          <a:p>
            <a:pPr marL="0" indent="0">
              <a:buNone/>
            </a:pPr>
            <a:endParaRPr lang="en-US" sz="1961"/>
          </a:p>
          <a:p>
            <a:pPr marL="0" indent="0">
              <a:buNone/>
            </a:pPr>
            <a:r>
              <a:rPr lang="en-US" sz="1961" b="1"/>
              <a:t>Encryption and protection </a:t>
            </a:r>
          </a:p>
          <a:p>
            <a:pPr marL="0" indent="0">
              <a:buNone/>
            </a:pPr>
            <a:r>
              <a:rPr lang="en-US" sz="1961"/>
              <a:t>Rights Management Services</a:t>
            </a:r>
          </a:p>
          <a:p>
            <a:pPr marL="0" indent="0">
              <a:buNone/>
            </a:pPr>
            <a:r>
              <a:rPr lang="en-US" sz="1961"/>
              <a:t>EFS</a:t>
            </a:r>
          </a:p>
          <a:p>
            <a:pPr marL="0" indent="0">
              <a:buNone/>
            </a:pPr>
            <a:r>
              <a:rPr lang="en-US" sz="1961"/>
              <a:t>Office 365 Message Encryption</a:t>
            </a:r>
          </a:p>
          <a:p>
            <a:pPr marL="0" indent="0">
              <a:buNone/>
            </a:pPr>
            <a:r>
              <a:rPr lang="en-US" sz="1961"/>
              <a:t>WIP</a:t>
            </a:r>
          </a:p>
          <a:p>
            <a:pPr marL="0" indent="0">
              <a:buNone/>
            </a:pPr>
            <a:endParaRPr lang="en-US" sz="1961"/>
          </a:p>
          <a:p>
            <a:pPr marL="0" indent="0">
              <a:buNone/>
            </a:pPr>
            <a:endParaRPr lang="en-US" sz="1961"/>
          </a:p>
          <a:p>
            <a:pPr marL="0" indent="0">
              <a:buNone/>
            </a:pPr>
            <a:r>
              <a:rPr lang="en-US" sz="1961" b="1"/>
              <a:t>Tracking and monitoring</a:t>
            </a:r>
          </a:p>
          <a:p>
            <a:pPr marL="0" indent="0">
              <a:buNone/>
            </a:pPr>
            <a:r>
              <a:rPr lang="en-US" sz="1961"/>
              <a:t>RMS logs</a:t>
            </a:r>
          </a:p>
          <a:p>
            <a:pPr marL="0" indent="0">
              <a:buNone/>
            </a:pPr>
            <a:r>
              <a:rPr lang="en-US" sz="1961"/>
              <a:t>Classification logs</a:t>
            </a:r>
          </a:p>
          <a:p>
            <a:pPr marL="0" indent="0">
              <a:buNone/>
            </a:pPr>
            <a:r>
              <a:rPr lang="en-US" sz="1961"/>
              <a:t>Office 365 Compliance Center</a:t>
            </a:r>
          </a:p>
          <a:p>
            <a:pPr marL="0" indent="0">
              <a:buNone/>
            </a:pPr>
            <a:r>
              <a:rPr lang="en-US" sz="1961"/>
              <a:t>MCAS alerts</a:t>
            </a:r>
          </a:p>
          <a:p>
            <a:pPr marL="0" indent="0">
              <a:buNone/>
            </a:pPr>
            <a:r>
              <a:rPr lang="en-US" sz="1961"/>
              <a:t>WDATP</a:t>
            </a:r>
          </a:p>
        </p:txBody>
      </p:sp>
      <p:sp>
        <p:nvSpPr>
          <p:cNvPr id="4" name="Content Placeholder 2">
            <a:extLst>
              <a:ext uri="{FF2B5EF4-FFF2-40B4-BE49-F238E27FC236}">
                <a16:creationId xmlns:a16="http://schemas.microsoft.com/office/drawing/2014/main" id="{0D0BBA6C-1913-490C-8BC4-9DC3D2772533}"/>
              </a:ext>
            </a:extLst>
          </p:cNvPr>
          <p:cNvSpPr txBox="1">
            <a:spLocks/>
          </p:cNvSpPr>
          <p:nvPr/>
        </p:nvSpPr>
        <p:spPr>
          <a:xfrm>
            <a:off x="268928" y="4769397"/>
            <a:ext cx="11806736" cy="3107782"/>
          </a:xfrm>
          <a:prstGeom prst="rect">
            <a:avLst/>
          </a:prstGeom>
        </p:spPr>
        <p:txBody>
          <a:bodyPr vert="horz" wrap="square" lIns="143428" tIns="89642" rIns="143428" bIns="89642" numCol="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gradFill>
                  <a:gsLst>
                    <a:gs pos="1250">
                      <a:srgbClr val="505050"/>
                    </a:gs>
                    <a:gs pos="100000">
                      <a:srgbClr val="505050"/>
                    </a:gs>
                  </a:gsLst>
                  <a:lin ang="5400000" scaled="0"/>
                </a:gradFill>
                <a:latin typeface="Segoe UI Light"/>
              </a:rPr>
              <a:t>Content detection</a:t>
            </a:r>
          </a:p>
          <a:p>
            <a:pPr marL="0" indent="0" defTabSz="914367">
              <a:buNone/>
              <a:defRPr/>
            </a:pPr>
            <a:r>
              <a:rPr lang="en-US" sz="1961">
                <a:gradFill>
                  <a:gsLst>
                    <a:gs pos="1250">
                      <a:srgbClr val="505050"/>
                    </a:gs>
                    <a:gs pos="100000">
                      <a:srgbClr val="505050"/>
                    </a:gs>
                  </a:gsLst>
                  <a:lin ang="5400000" scaled="0"/>
                </a:gradFill>
                <a:latin typeface="Segoe UI Light"/>
              </a:rPr>
              <a:t>Microsoft Information Protection </a:t>
            </a: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r>
              <a:rPr lang="en-US" sz="1961" b="1">
                <a:gradFill>
                  <a:gsLst>
                    <a:gs pos="1250">
                      <a:srgbClr val="505050"/>
                    </a:gs>
                    <a:gs pos="100000">
                      <a:srgbClr val="505050"/>
                    </a:gs>
                  </a:gsLst>
                  <a:lin ang="5400000" scaled="0"/>
                </a:gradFill>
                <a:latin typeface="Segoe UI Light"/>
              </a:rPr>
              <a:t>Labeling and classification</a:t>
            </a:r>
          </a:p>
          <a:p>
            <a:pPr marL="0" indent="0" defTabSz="914367">
              <a:buNone/>
              <a:defRPr/>
            </a:pPr>
            <a:r>
              <a:rPr lang="en-US" sz="1961">
                <a:gradFill>
                  <a:gsLst>
                    <a:gs pos="1250">
                      <a:srgbClr val="505050"/>
                    </a:gs>
                    <a:gs pos="100000">
                      <a:srgbClr val="505050"/>
                    </a:gs>
                  </a:gsLst>
                  <a:lin ang="5400000" scaled="0"/>
                </a:gradFill>
                <a:latin typeface="Segoe UI Light"/>
              </a:rPr>
              <a:t>Microsoft Information Protection </a:t>
            </a: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r>
              <a:rPr lang="en-US" sz="1961" b="1">
                <a:gradFill>
                  <a:gsLst>
                    <a:gs pos="1250">
                      <a:srgbClr val="505050"/>
                    </a:gs>
                    <a:gs pos="100000">
                      <a:srgbClr val="505050"/>
                    </a:gs>
                  </a:gsLst>
                  <a:lin ang="5400000" scaled="0"/>
                </a:gradFill>
                <a:latin typeface="Segoe UI Light"/>
              </a:rPr>
              <a:t>Encryption and protection </a:t>
            </a:r>
          </a:p>
          <a:p>
            <a:pPr marL="0" indent="0" defTabSz="914367">
              <a:buNone/>
              <a:defRPr/>
            </a:pPr>
            <a:r>
              <a:rPr lang="en-US" sz="1961">
                <a:gradFill>
                  <a:gsLst>
                    <a:gs pos="1250">
                      <a:srgbClr val="505050"/>
                    </a:gs>
                    <a:gs pos="100000">
                      <a:srgbClr val="505050"/>
                    </a:gs>
                  </a:gsLst>
                  <a:lin ang="5400000" scaled="0"/>
                </a:gradFill>
                <a:latin typeface="Segoe UI Light"/>
              </a:rPr>
              <a:t>Microsoft Information Protection </a:t>
            </a: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endParaRPr lang="en-US" sz="1961">
              <a:gradFill>
                <a:gsLst>
                  <a:gs pos="1250">
                    <a:srgbClr val="505050"/>
                  </a:gs>
                  <a:gs pos="100000">
                    <a:srgbClr val="505050"/>
                  </a:gs>
                </a:gsLst>
                <a:lin ang="5400000" scaled="0"/>
              </a:gradFill>
              <a:latin typeface="Segoe UI Light"/>
            </a:endParaRPr>
          </a:p>
          <a:p>
            <a:pPr marL="0" indent="0" defTabSz="914367">
              <a:buNone/>
              <a:defRPr/>
            </a:pPr>
            <a:r>
              <a:rPr lang="en-US" sz="1961" b="1">
                <a:gradFill>
                  <a:gsLst>
                    <a:gs pos="1250">
                      <a:srgbClr val="505050"/>
                    </a:gs>
                    <a:gs pos="100000">
                      <a:srgbClr val="505050"/>
                    </a:gs>
                  </a:gsLst>
                  <a:lin ang="5400000" scaled="0"/>
                </a:gradFill>
                <a:latin typeface="Segoe UI Light"/>
              </a:rPr>
              <a:t>Tracking and monitoring</a:t>
            </a:r>
          </a:p>
          <a:p>
            <a:pPr marL="0" indent="0" defTabSz="914367">
              <a:buNone/>
              <a:defRPr/>
            </a:pPr>
            <a:r>
              <a:rPr lang="en-US" sz="1961">
                <a:gradFill>
                  <a:gsLst>
                    <a:gs pos="1250">
                      <a:srgbClr val="505050"/>
                    </a:gs>
                    <a:gs pos="100000">
                      <a:srgbClr val="505050"/>
                    </a:gs>
                  </a:gsLst>
                  <a:lin ang="5400000" scaled="0"/>
                </a:gradFill>
                <a:latin typeface="Segoe UI Light"/>
              </a:rPr>
              <a:t>Microsoft Information Protection </a:t>
            </a:r>
          </a:p>
          <a:p>
            <a:pPr marL="0" indent="0" defTabSz="914367">
              <a:buNone/>
              <a:defRPr/>
            </a:pPr>
            <a:endParaRPr lang="en-US" sz="1961">
              <a:gradFill>
                <a:gsLst>
                  <a:gs pos="1250">
                    <a:srgbClr val="505050"/>
                  </a:gs>
                  <a:gs pos="100000">
                    <a:srgbClr val="505050"/>
                  </a:gs>
                </a:gsLst>
                <a:lin ang="5400000" scaled="0"/>
              </a:gradFill>
              <a:latin typeface="Segoe UI Light"/>
            </a:endParaRPr>
          </a:p>
        </p:txBody>
      </p:sp>
      <p:sp>
        <p:nvSpPr>
          <p:cNvPr id="5" name="Arrow: Down 4">
            <a:extLst>
              <a:ext uri="{FF2B5EF4-FFF2-40B4-BE49-F238E27FC236}">
                <a16:creationId xmlns:a16="http://schemas.microsoft.com/office/drawing/2014/main" id="{FD9047A4-E37A-4158-B65D-0FDB9B357DFD}"/>
              </a:ext>
            </a:extLst>
          </p:cNvPr>
          <p:cNvSpPr/>
          <p:nvPr/>
        </p:nvSpPr>
        <p:spPr bwMode="auto">
          <a:xfrm>
            <a:off x="5182778" y="3766501"/>
            <a:ext cx="1184930" cy="9324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39194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B416021E-0132-485A-9CE5-D2154215B090}"/>
              </a:ext>
            </a:extLst>
          </p:cNvPr>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kern="0" cap="all" spc="118">
                <a:ln>
                  <a:noFill/>
                </a:ln>
                <a:solidFill>
                  <a:srgbClr val="505050"/>
                </a:solidFill>
                <a:latin typeface="Segoe UI"/>
                <a:ea typeface="Segoe UI Black" pitchFamily="34"/>
                <a:cs typeface="Segoe UI Black" pitchFamily="34"/>
              </a:rPr>
              <a:t>Microsoft’s information protection solutions</a:t>
            </a:r>
            <a:endParaRPr lang="en-US" sz="2745" b="1" kern="0" cap="all" spc="118">
              <a:ln>
                <a:noFill/>
              </a:ln>
              <a:solidFill>
                <a:srgbClr val="505050"/>
              </a:solidFill>
              <a:latin typeface="Segoe UI"/>
              <a:ea typeface="Segoe UI Black" pitchFamily="34"/>
              <a:cs typeface="Segoe UI Black" pitchFamily="34"/>
            </a:endParaRPr>
          </a:p>
        </p:txBody>
      </p:sp>
      <p:sp>
        <p:nvSpPr>
          <p:cNvPr id="44" name="Oval 43">
            <a:extLst>
              <a:ext uri="{FF2B5EF4-FFF2-40B4-BE49-F238E27FC236}">
                <a16:creationId xmlns:a16="http://schemas.microsoft.com/office/drawing/2014/main" id="{0C5117FF-5BDF-495B-BF38-38725D60C325}"/>
              </a:ext>
            </a:extLst>
          </p:cNvPr>
          <p:cNvSpPr/>
          <p:nvPr/>
        </p:nvSpPr>
        <p:spPr bwMode="auto">
          <a:xfrm>
            <a:off x="3608710" y="1652962"/>
            <a:ext cx="4657965" cy="4657965"/>
          </a:xfrm>
          <a:prstGeom prst="ellipse">
            <a:avLst/>
          </a:prstGeom>
          <a:noFill/>
          <a:ln w="9525" cap="rnd" cmpd="sng" algn="ctr">
            <a:solidFill>
              <a:srgbClr val="E6E6E6">
                <a:lumMod val="50000"/>
              </a:srgbClr>
            </a:solidFill>
            <a:prstDash val="sysDot"/>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14599CB5-6C4E-4614-B1BE-DD8997E1F6E9}"/>
              </a:ext>
            </a:extLst>
          </p:cNvPr>
          <p:cNvSpPr/>
          <p:nvPr/>
        </p:nvSpPr>
        <p:spPr bwMode="auto">
          <a:xfrm>
            <a:off x="4679847" y="2705818"/>
            <a:ext cx="2590534" cy="2590534"/>
          </a:xfrm>
          <a:prstGeom prst="ellipse">
            <a:avLst/>
          </a:prstGeom>
          <a:solidFill>
            <a:srgbClr val="E6E6E6">
              <a:lumMod val="90000"/>
            </a:srgbClr>
          </a:solidFill>
          <a:ln w="9525" cap="flat" cmpd="sng" algn="ctr">
            <a:noFill/>
            <a:prstDash val="sys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solidFill>
                <a:srgbClr val="505050"/>
              </a:soli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549C3F47-31F0-4992-A7F6-AB1B7AC868D4}"/>
              </a:ext>
            </a:extLst>
          </p:cNvPr>
          <p:cNvGrpSpPr/>
          <p:nvPr/>
        </p:nvGrpSpPr>
        <p:grpSpPr>
          <a:xfrm>
            <a:off x="5526902" y="2306656"/>
            <a:ext cx="896425" cy="896425"/>
            <a:chOff x="5637727" y="2352413"/>
            <a:chExt cx="914400" cy="914400"/>
          </a:xfrm>
          <a:solidFill>
            <a:srgbClr val="0078D7"/>
          </a:solidFill>
        </p:grpSpPr>
        <p:sp>
          <p:nvSpPr>
            <p:cNvPr id="47" name="object 287">
              <a:extLst>
                <a:ext uri="{FF2B5EF4-FFF2-40B4-BE49-F238E27FC236}">
                  <a16:creationId xmlns:a16="http://schemas.microsoft.com/office/drawing/2014/main" id="{532920CF-E611-4017-94BE-E051E1021423}"/>
                </a:ext>
              </a:extLst>
            </p:cNvPr>
            <p:cNvSpPr/>
            <p:nvPr/>
          </p:nvSpPr>
          <p:spPr>
            <a:xfrm>
              <a:off x="5637727" y="2352413"/>
              <a:ext cx="914400" cy="914400"/>
            </a:xfrm>
            <a:custGeom>
              <a:avLst/>
              <a:gdLst/>
              <a:ahLst/>
              <a:cxnLst/>
              <a:rect l="l" t="t" r="r" b="b"/>
              <a:pathLst>
                <a:path w="904239" h="904239">
                  <a:moveTo>
                    <a:pt x="452081" y="0"/>
                  </a:moveTo>
                  <a:lnTo>
                    <a:pt x="402821" y="2653"/>
                  </a:lnTo>
                  <a:lnTo>
                    <a:pt x="355098" y="10428"/>
                  </a:lnTo>
                  <a:lnTo>
                    <a:pt x="309187" y="23049"/>
                  </a:lnTo>
                  <a:lnTo>
                    <a:pt x="265364" y="40241"/>
                  </a:lnTo>
                  <a:lnTo>
                    <a:pt x="223905" y="61728"/>
                  </a:lnTo>
                  <a:lnTo>
                    <a:pt x="185086" y="87233"/>
                  </a:lnTo>
                  <a:lnTo>
                    <a:pt x="149182" y="116481"/>
                  </a:lnTo>
                  <a:lnTo>
                    <a:pt x="116470" y="149196"/>
                  </a:lnTo>
                  <a:lnTo>
                    <a:pt x="87224" y="185102"/>
                  </a:lnTo>
                  <a:lnTo>
                    <a:pt x="61721" y="223924"/>
                  </a:lnTo>
                  <a:lnTo>
                    <a:pt x="40237" y="265385"/>
                  </a:lnTo>
                  <a:lnTo>
                    <a:pt x="23047" y="309210"/>
                  </a:lnTo>
                  <a:lnTo>
                    <a:pt x="10426" y="355122"/>
                  </a:lnTo>
                  <a:lnTo>
                    <a:pt x="2652" y="402846"/>
                  </a:lnTo>
                  <a:lnTo>
                    <a:pt x="0" y="452107"/>
                  </a:lnTo>
                  <a:lnTo>
                    <a:pt x="2652" y="501367"/>
                  </a:lnTo>
                  <a:lnTo>
                    <a:pt x="10426" y="549091"/>
                  </a:lnTo>
                  <a:lnTo>
                    <a:pt x="23047" y="595003"/>
                  </a:lnTo>
                  <a:lnTo>
                    <a:pt x="40237" y="638826"/>
                  </a:lnTo>
                  <a:lnTo>
                    <a:pt x="61721" y="680286"/>
                  </a:lnTo>
                  <a:lnTo>
                    <a:pt x="87224" y="719107"/>
                  </a:lnTo>
                  <a:lnTo>
                    <a:pt x="116470" y="755012"/>
                  </a:lnTo>
                  <a:lnTo>
                    <a:pt x="149182" y="787726"/>
                  </a:lnTo>
                  <a:lnTo>
                    <a:pt x="185086" y="816973"/>
                  </a:lnTo>
                  <a:lnTo>
                    <a:pt x="223905" y="842477"/>
                  </a:lnTo>
                  <a:lnTo>
                    <a:pt x="265364" y="863962"/>
                  </a:lnTo>
                  <a:lnTo>
                    <a:pt x="309187" y="881153"/>
                  </a:lnTo>
                  <a:lnTo>
                    <a:pt x="355098" y="893774"/>
                  </a:lnTo>
                  <a:lnTo>
                    <a:pt x="402821" y="901549"/>
                  </a:lnTo>
                  <a:lnTo>
                    <a:pt x="452081" y="904201"/>
                  </a:lnTo>
                  <a:lnTo>
                    <a:pt x="501344" y="901549"/>
                  </a:lnTo>
                  <a:lnTo>
                    <a:pt x="549070" y="893774"/>
                  </a:lnTo>
                  <a:lnTo>
                    <a:pt x="594983" y="881153"/>
                  </a:lnTo>
                  <a:lnTo>
                    <a:pt x="638809" y="863962"/>
                  </a:lnTo>
                  <a:lnTo>
                    <a:pt x="680270" y="842477"/>
                  </a:lnTo>
                  <a:lnTo>
                    <a:pt x="719091" y="816973"/>
                  </a:lnTo>
                  <a:lnTo>
                    <a:pt x="754997" y="787726"/>
                  </a:lnTo>
                  <a:lnTo>
                    <a:pt x="787712" y="755012"/>
                  </a:lnTo>
                  <a:lnTo>
                    <a:pt x="816959" y="719107"/>
                  </a:lnTo>
                  <a:lnTo>
                    <a:pt x="842463" y="680286"/>
                  </a:lnTo>
                  <a:lnTo>
                    <a:pt x="863949" y="638826"/>
                  </a:lnTo>
                  <a:lnTo>
                    <a:pt x="881140" y="595003"/>
                  </a:lnTo>
                  <a:lnTo>
                    <a:pt x="893761" y="549091"/>
                  </a:lnTo>
                  <a:lnTo>
                    <a:pt x="901536" y="501367"/>
                  </a:lnTo>
                  <a:lnTo>
                    <a:pt x="904189" y="452107"/>
                  </a:lnTo>
                  <a:lnTo>
                    <a:pt x="901536" y="402846"/>
                  </a:lnTo>
                  <a:lnTo>
                    <a:pt x="893761" y="355122"/>
                  </a:lnTo>
                  <a:lnTo>
                    <a:pt x="881140" y="309210"/>
                  </a:lnTo>
                  <a:lnTo>
                    <a:pt x="863949" y="265385"/>
                  </a:lnTo>
                  <a:lnTo>
                    <a:pt x="842463" y="223924"/>
                  </a:lnTo>
                  <a:lnTo>
                    <a:pt x="816959" y="185102"/>
                  </a:lnTo>
                  <a:lnTo>
                    <a:pt x="787712" y="149196"/>
                  </a:lnTo>
                  <a:lnTo>
                    <a:pt x="754997" y="116481"/>
                  </a:lnTo>
                  <a:lnTo>
                    <a:pt x="719091" y="87233"/>
                  </a:lnTo>
                  <a:lnTo>
                    <a:pt x="680270" y="61728"/>
                  </a:lnTo>
                  <a:lnTo>
                    <a:pt x="638809" y="40241"/>
                  </a:lnTo>
                  <a:lnTo>
                    <a:pt x="594983" y="23049"/>
                  </a:lnTo>
                  <a:lnTo>
                    <a:pt x="549070" y="10428"/>
                  </a:lnTo>
                  <a:lnTo>
                    <a:pt x="501344" y="2653"/>
                  </a:lnTo>
                  <a:lnTo>
                    <a:pt x="452081" y="0"/>
                  </a:lnTo>
                  <a:close/>
                </a:path>
              </a:pathLst>
            </a:custGeom>
            <a:grpFill/>
            <a:ln w="19050">
              <a:solidFill>
                <a:srgbClr val="0078D7"/>
              </a:solidFill>
            </a:ln>
          </p:spPr>
          <p:txBody>
            <a:bodyPr wrap="square" lIns="0" tIns="0" rIns="0" bIns="0" rtlCol="0"/>
            <a:lstStyle/>
            <a:p>
              <a:pPr defTabSz="613993">
                <a:defRPr/>
              </a:pPr>
              <a:endParaRPr sz="1209">
                <a:solidFill>
                  <a:prstClr val="black"/>
                </a:solidFill>
                <a:latin typeface="Calibri"/>
              </a:endParaRPr>
            </a:p>
          </p:txBody>
        </p:sp>
        <p:sp>
          <p:nvSpPr>
            <p:cNvPr id="48" name="object 304">
              <a:extLst>
                <a:ext uri="{FF2B5EF4-FFF2-40B4-BE49-F238E27FC236}">
                  <a16:creationId xmlns:a16="http://schemas.microsoft.com/office/drawing/2014/main" id="{9FC95EEA-D5BF-43B0-844E-B8CFA77E7591}"/>
                </a:ext>
              </a:extLst>
            </p:cNvPr>
            <p:cNvSpPr txBox="1"/>
            <p:nvPr/>
          </p:nvSpPr>
          <p:spPr>
            <a:xfrm>
              <a:off x="5807654" y="2708308"/>
              <a:ext cx="556283" cy="183557"/>
            </a:xfrm>
            <a:prstGeom prst="rect">
              <a:avLst/>
            </a:prstGeom>
            <a:grpFill/>
            <a:ln>
              <a:solidFill>
                <a:srgbClr val="0078D7"/>
              </a:solidFill>
            </a:ln>
          </p:spPr>
          <p:txBody>
            <a:bodyPr vert="horz" wrap="square" lIns="0" tIns="9382" rIns="0" bIns="0" rtlCol="0">
              <a:spAutoFit/>
            </a:bodyPr>
            <a:lstStyle/>
            <a:p>
              <a:pPr marL="8528" algn="ctr" defTabSz="613993">
                <a:spcBef>
                  <a:spcPts val="74"/>
                </a:spcBef>
                <a:defRPr/>
              </a:pPr>
              <a:r>
                <a:rPr lang="en-US" sz="1108" spc="-20">
                  <a:solidFill>
                    <a:srgbClr val="FFFFFF"/>
                  </a:solidFill>
                  <a:latin typeface="Segoe UI"/>
                  <a:ea typeface="Segoe UI" charset="0"/>
                  <a:cs typeface="Segoe UI" charset="0"/>
                </a:rPr>
                <a:t>DETECT</a:t>
              </a:r>
              <a:endParaRPr sz="1108">
                <a:solidFill>
                  <a:srgbClr val="FFFFFF"/>
                </a:solidFill>
                <a:latin typeface="Segoe UI"/>
                <a:ea typeface="Segoe UI" charset="0"/>
                <a:cs typeface="Segoe UI" charset="0"/>
              </a:endParaRPr>
            </a:p>
          </p:txBody>
        </p:sp>
      </p:grpSp>
      <p:grpSp>
        <p:nvGrpSpPr>
          <p:cNvPr id="49" name="Group 48">
            <a:extLst>
              <a:ext uri="{FF2B5EF4-FFF2-40B4-BE49-F238E27FC236}">
                <a16:creationId xmlns:a16="http://schemas.microsoft.com/office/drawing/2014/main" id="{6CE607C4-C985-441E-B0F3-869912B63BF9}"/>
              </a:ext>
            </a:extLst>
          </p:cNvPr>
          <p:cNvGrpSpPr/>
          <p:nvPr/>
        </p:nvGrpSpPr>
        <p:grpSpPr>
          <a:xfrm>
            <a:off x="5538344" y="4761955"/>
            <a:ext cx="896425" cy="896425"/>
            <a:chOff x="5649399" y="4856946"/>
            <a:chExt cx="914400" cy="914400"/>
          </a:xfrm>
          <a:solidFill>
            <a:srgbClr val="0078D7"/>
          </a:solidFill>
        </p:grpSpPr>
        <p:sp>
          <p:nvSpPr>
            <p:cNvPr id="50" name="object 287">
              <a:extLst>
                <a:ext uri="{FF2B5EF4-FFF2-40B4-BE49-F238E27FC236}">
                  <a16:creationId xmlns:a16="http://schemas.microsoft.com/office/drawing/2014/main" id="{CAC52D6C-A3F2-4E44-BB92-FF36869C19D8}"/>
                </a:ext>
              </a:extLst>
            </p:cNvPr>
            <p:cNvSpPr/>
            <p:nvPr/>
          </p:nvSpPr>
          <p:spPr>
            <a:xfrm>
              <a:off x="5649399" y="4856946"/>
              <a:ext cx="914400" cy="914400"/>
            </a:xfrm>
            <a:custGeom>
              <a:avLst/>
              <a:gdLst/>
              <a:ahLst/>
              <a:cxnLst/>
              <a:rect l="l" t="t" r="r" b="b"/>
              <a:pathLst>
                <a:path w="904239" h="904239">
                  <a:moveTo>
                    <a:pt x="452081" y="0"/>
                  </a:moveTo>
                  <a:lnTo>
                    <a:pt x="402821" y="2653"/>
                  </a:lnTo>
                  <a:lnTo>
                    <a:pt x="355098" y="10428"/>
                  </a:lnTo>
                  <a:lnTo>
                    <a:pt x="309187" y="23049"/>
                  </a:lnTo>
                  <a:lnTo>
                    <a:pt x="265364" y="40241"/>
                  </a:lnTo>
                  <a:lnTo>
                    <a:pt x="223905" y="61728"/>
                  </a:lnTo>
                  <a:lnTo>
                    <a:pt x="185086" y="87233"/>
                  </a:lnTo>
                  <a:lnTo>
                    <a:pt x="149182" y="116481"/>
                  </a:lnTo>
                  <a:lnTo>
                    <a:pt x="116470" y="149196"/>
                  </a:lnTo>
                  <a:lnTo>
                    <a:pt x="87224" y="185102"/>
                  </a:lnTo>
                  <a:lnTo>
                    <a:pt x="61721" y="223924"/>
                  </a:lnTo>
                  <a:lnTo>
                    <a:pt x="40237" y="265385"/>
                  </a:lnTo>
                  <a:lnTo>
                    <a:pt x="23047" y="309210"/>
                  </a:lnTo>
                  <a:lnTo>
                    <a:pt x="10426" y="355122"/>
                  </a:lnTo>
                  <a:lnTo>
                    <a:pt x="2652" y="402846"/>
                  </a:lnTo>
                  <a:lnTo>
                    <a:pt x="0" y="452107"/>
                  </a:lnTo>
                  <a:lnTo>
                    <a:pt x="2652" y="501367"/>
                  </a:lnTo>
                  <a:lnTo>
                    <a:pt x="10426" y="549091"/>
                  </a:lnTo>
                  <a:lnTo>
                    <a:pt x="23047" y="595003"/>
                  </a:lnTo>
                  <a:lnTo>
                    <a:pt x="40237" y="638826"/>
                  </a:lnTo>
                  <a:lnTo>
                    <a:pt x="61721" y="680286"/>
                  </a:lnTo>
                  <a:lnTo>
                    <a:pt x="87224" y="719107"/>
                  </a:lnTo>
                  <a:lnTo>
                    <a:pt x="116470" y="755012"/>
                  </a:lnTo>
                  <a:lnTo>
                    <a:pt x="149182" y="787726"/>
                  </a:lnTo>
                  <a:lnTo>
                    <a:pt x="185086" y="816973"/>
                  </a:lnTo>
                  <a:lnTo>
                    <a:pt x="223905" y="842477"/>
                  </a:lnTo>
                  <a:lnTo>
                    <a:pt x="265364" y="863962"/>
                  </a:lnTo>
                  <a:lnTo>
                    <a:pt x="309187" y="881153"/>
                  </a:lnTo>
                  <a:lnTo>
                    <a:pt x="355098" y="893774"/>
                  </a:lnTo>
                  <a:lnTo>
                    <a:pt x="402821" y="901549"/>
                  </a:lnTo>
                  <a:lnTo>
                    <a:pt x="452081" y="904201"/>
                  </a:lnTo>
                  <a:lnTo>
                    <a:pt x="501344" y="901549"/>
                  </a:lnTo>
                  <a:lnTo>
                    <a:pt x="549070" y="893774"/>
                  </a:lnTo>
                  <a:lnTo>
                    <a:pt x="594983" y="881153"/>
                  </a:lnTo>
                  <a:lnTo>
                    <a:pt x="638809" y="863962"/>
                  </a:lnTo>
                  <a:lnTo>
                    <a:pt x="680270" y="842477"/>
                  </a:lnTo>
                  <a:lnTo>
                    <a:pt x="719091" y="816973"/>
                  </a:lnTo>
                  <a:lnTo>
                    <a:pt x="754997" y="787726"/>
                  </a:lnTo>
                  <a:lnTo>
                    <a:pt x="787712" y="755012"/>
                  </a:lnTo>
                  <a:lnTo>
                    <a:pt x="816959" y="719107"/>
                  </a:lnTo>
                  <a:lnTo>
                    <a:pt x="842463" y="680286"/>
                  </a:lnTo>
                  <a:lnTo>
                    <a:pt x="863949" y="638826"/>
                  </a:lnTo>
                  <a:lnTo>
                    <a:pt x="881140" y="595003"/>
                  </a:lnTo>
                  <a:lnTo>
                    <a:pt x="893761" y="549091"/>
                  </a:lnTo>
                  <a:lnTo>
                    <a:pt x="901536" y="501367"/>
                  </a:lnTo>
                  <a:lnTo>
                    <a:pt x="904189" y="452107"/>
                  </a:lnTo>
                  <a:lnTo>
                    <a:pt x="901536" y="402846"/>
                  </a:lnTo>
                  <a:lnTo>
                    <a:pt x="893761" y="355122"/>
                  </a:lnTo>
                  <a:lnTo>
                    <a:pt x="881140" y="309210"/>
                  </a:lnTo>
                  <a:lnTo>
                    <a:pt x="863949" y="265385"/>
                  </a:lnTo>
                  <a:lnTo>
                    <a:pt x="842463" y="223924"/>
                  </a:lnTo>
                  <a:lnTo>
                    <a:pt x="816959" y="185102"/>
                  </a:lnTo>
                  <a:lnTo>
                    <a:pt x="787712" y="149196"/>
                  </a:lnTo>
                  <a:lnTo>
                    <a:pt x="754997" y="116481"/>
                  </a:lnTo>
                  <a:lnTo>
                    <a:pt x="719091" y="87233"/>
                  </a:lnTo>
                  <a:lnTo>
                    <a:pt x="680270" y="61728"/>
                  </a:lnTo>
                  <a:lnTo>
                    <a:pt x="638809" y="40241"/>
                  </a:lnTo>
                  <a:lnTo>
                    <a:pt x="594983" y="23049"/>
                  </a:lnTo>
                  <a:lnTo>
                    <a:pt x="549070" y="10428"/>
                  </a:lnTo>
                  <a:lnTo>
                    <a:pt x="501344" y="2653"/>
                  </a:lnTo>
                  <a:lnTo>
                    <a:pt x="452081" y="0"/>
                  </a:lnTo>
                  <a:close/>
                </a:path>
              </a:pathLst>
            </a:custGeom>
            <a:grpFill/>
            <a:ln w="19050">
              <a:solidFill>
                <a:srgbClr val="0078D7"/>
              </a:solidFill>
            </a:ln>
          </p:spPr>
          <p:txBody>
            <a:bodyPr wrap="square" lIns="0" tIns="0" rIns="0" bIns="0" rtlCol="0"/>
            <a:lstStyle/>
            <a:p>
              <a:pPr defTabSz="613993">
                <a:defRPr/>
              </a:pPr>
              <a:endParaRPr sz="1209">
                <a:solidFill>
                  <a:prstClr val="black"/>
                </a:solidFill>
                <a:latin typeface="Calibri"/>
              </a:endParaRPr>
            </a:p>
          </p:txBody>
        </p:sp>
        <p:sp>
          <p:nvSpPr>
            <p:cNvPr id="51" name="object 304">
              <a:extLst>
                <a:ext uri="{FF2B5EF4-FFF2-40B4-BE49-F238E27FC236}">
                  <a16:creationId xmlns:a16="http://schemas.microsoft.com/office/drawing/2014/main" id="{E3044978-A189-48EC-99A3-73CD1814B480}"/>
                </a:ext>
              </a:extLst>
            </p:cNvPr>
            <p:cNvSpPr txBox="1"/>
            <p:nvPr/>
          </p:nvSpPr>
          <p:spPr>
            <a:xfrm>
              <a:off x="5734139" y="5242441"/>
              <a:ext cx="756798" cy="183557"/>
            </a:xfrm>
            <a:prstGeom prst="rect">
              <a:avLst/>
            </a:prstGeom>
            <a:grpFill/>
            <a:ln>
              <a:solidFill>
                <a:srgbClr val="0078D7"/>
              </a:solidFill>
            </a:ln>
          </p:spPr>
          <p:txBody>
            <a:bodyPr vert="horz" wrap="square" lIns="0" tIns="9382" rIns="0" bIns="0" rtlCol="0">
              <a:spAutoFit/>
            </a:bodyPr>
            <a:lstStyle/>
            <a:p>
              <a:pPr marL="8528" algn="ctr" defTabSz="613993">
                <a:spcBef>
                  <a:spcPts val="74"/>
                </a:spcBef>
                <a:defRPr/>
              </a:pPr>
              <a:r>
                <a:rPr lang="en-US" sz="1108" spc="-20">
                  <a:solidFill>
                    <a:srgbClr val="FFFFFF"/>
                  </a:solidFill>
                  <a:latin typeface="Segoe UI"/>
                  <a:ea typeface="Segoe UI" charset="0"/>
                  <a:cs typeface="Segoe UI" charset="0"/>
                </a:rPr>
                <a:t>PROTECT</a:t>
              </a:r>
              <a:endParaRPr sz="1108">
                <a:solidFill>
                  <a:srgbClr val="FFFFFF"/>
                </a:solidFill>
                <a:latin typeface="Segoe UI"/>
                <a:ea typeface="Segoe UI" charset="0"/>
                <a:cs typeface="Segoe UI" charset="0"/>
              </a:endParaRPr>
            </a:p>
          </p:txBody>
        </p:sp>
      </p:grpSp>
      <p:grpSp>
        <p:nvGrpSpPr>
          <p:cNvPr id="52" name="Group 51">
            <a:extLst>
              <a:ext uri="{FF2B5EF4-FFF2-40B4-BE49-F238E27FC236}">
                <a16:creationId xmlns:a16="http://schemas.microsoft.com/office/drawing/2014/main" id="{5390A219-47CB-400F-9F87-19AF8ED3F46A}"/>
              </a:ext>
            </a:extLst>
          </p:cNvPr>
          <p:cNvGrpSpPr/>
          <p:nvPr/>
        </p:nvGrpSpPr>
        <p:grpSpPr>
          <a:xfrm>
            <a:off x="6752123" y="3576715"/>
            <a:ext cx="896425" cy="896425"/>
            <a:chOff x="6887517" y="3647939"/>
            <a:chExt cx="914400" cy="914400"/>
          </a:xfrm>
          <a:solidFill>
            <a:srgbClr val="0078D7"/>
          </a:solidFill>
        </p:grpSpPr>
        <p:sp>
          <p:nvSpPr>
            <p:cNvPr id="53" name="object 287">
              <a:extLst>
                <a:ext uri="{FF2B5EF4-FFF2-40B4-BE49-F238E27FC236}">
                  <a16:creationId xmlns:a16="http://schemas.microsoft.com/office/drawing/2014/main" id="{73E3F649-119E-4069-A0B9-6C2D53E04496}"/>
                </a:ext>
              </a:extLst>
            </p:cNvPr>
            <p:cNvSpPr/>
            <p:nvPr/>
          </p:nvSpPr>
          <p:spPr>
            <a:xfrm>
              <a:off x="6887517" y="3647939"/>
              <a:ext cx="914400" cy="914400"/>
            </a:xfrm>
            <a:custGeom>
              <a:avLst/>
              <a:gdLst/>
              <a:ahLst/>
              <a:cxnLst/>
              <a:rect l="l" t="t" r="r" b="b"/>
              <a:pathLst>
                <a:path w="904239" h="904239">
                  <a:moveTo>
                    <a:pt x="452081" y="0"/>
                  </a:moveTo>
                  <a:lnTo>
                    <a:pt x="402821" y="2653"/>
                  </a:lnTo>
                  <a:lnTo>
                    <a:pt x="355098" y="10428"/>
                  </a:lnTo>
                  <a:lnTo>
                    <a:pt x="309187" y="23049"/>
                  </a:lnTo>
                  <a:lnTo>
                    <a:pt x="265364" y="40241"/>
                  </a:lnTo>
                  <a:lnTo>
                    <a:pt x="223905" y="61728"/>
                  </a:lnTo>
                  <a:lnTo>
                    <a:pt x="185086" y="87233"/>
                  </a:lnTo>
                  <a:lnTo>
                    <a:pt x="149182" y="116481"/>
                  </a:lnTo>
                  <a:lnTo>
                    <a:pt x="116470" y="149196"/>
                  </a:lnTo>
                  <a:lnTo>
                    <a:pt x="87224" y="185102"/>
                  </a:lnTo>
                  <a:lnTo>
                    <a:pt x="61721" y="223924"/>
                  </a:lnTo>
                  <a:lnTo>
                    <a:pt x="40237" y="265385"/>
                  </a:lnTo>
                  <a:lnTo>
                    <a:pt x="23047" y="309210"/>
                  </a:lnTo>
                  <a:lnTo>
                    <a:pt x="10426" y="355122"/>
                  </a:lnTo>
                  <a:lnTo>
                    <a:pt x="2652" y="402846"/>
                  </a:lnTo>
                  <a:lnTo>
                    <a:pt x="0" y="452107"/>
                  </a:lnTo>
                  <a:lnTo>
                    <a:pt x="2652" y="501367"/>
                  </a:lnTo>
                  <a:lnTo>
                    <a:pt x="10426" y="549091"/>
                  </a:lnTo>
                  <a:lnTo>
                    <a:pt x="23047" y="595003"/>
                  </a:lnTo>
                  <a:lnTo>
                    <a:pt x="40237" y="638826"/>
                  </a:lnTo>
                  <a:lnTo>
                    <a:pt x="61721" y="680286"/>
                  </a:lnTo>
                  <a:lnTo>
                    <a:pt x="87224" y="719107"/>
                  </a:lnTo>
                  <a:lnTo>
                    <a:pt x="116470" y="755012"/>
                  </a:lnTo>
                  <a:lnTo>
                    <a:pt x="149182" y="787726"/>
                  </a:lnTo>
                  <a:lnTo>
                    <a:pt x="185086" y="816973"/>
                  </a:lnTo>
                  <a:lnTo>
                    <a:pt x="223905" y="842477"/>
                  </a:lnTo>
                  <a:lnTo>
                    <a:pt x="265364" y="863962"/>
                  </a:lnTo>
                  <a:lnTo>
                    <a:pt x="309187" y="881153"/>
                  </a:lnTo>
                  <a:lnTo>
                    <a:pt x="355098" y="893774"/>
                  </a:lnTo>
                  <a:lnTo>
                    <a:pt x="402821" y="901549"/>
                  </a:lnTo>
                  <a:lnTo>
                    <a:pt x="452081" y="904201"/>
                  </a:lnTo>
                  <a:lnTo>
                    <a:pt x="501344" y="901549"/>
                  </a:lnTo>
                  <a:lnTo>
                    <a:pt x="549070" y="893774"/>
                  </a:lnTo>
                  <a:lnTo>
                    <a:pt x="594983" y="881153"/>
                  </a:lnTo>
                  <a:lnTo>
                    <a:pt x="638809" y="863962"/>
                  </a:lnTo>
                  <a:lnTo>
                    <a:pt x="680270" y="842477"/>
                  </a:lnTo>
                  <a:lnTo>
                    <a:pt x="719091" y="816973"/>
                  </a:lnTo>
                  <a:lnTo>
                    <a:pt x="754997" y="787726"/>
                  </a:lnTo>
                  <a:lnTo>
                    <a:pt x="787712" y="755012"/>
                  </a:lnTo>
                  <a:lnTo>
                    <a:pt x="816959" y="719107"/>
                  </a:lnTo>
                  <a:lnTo>
                    <a:pt x="842463" y="680286"/>
                  </a:lnTo>
                  <a:lnTo>
                    <a:pt x="863949" y="638826"/>
                  </a:lnTo>
                  <a:lnTo>
                    <a:pt x="881140" y="595003"/>
                  </a:lnTo>
                  <a:lnTo>
                    <a:pt x="893761" y="549091"/>
                  </a:lnTo>
                  <a:lnTo>
                    <a:pt x="901536" y="501367"/>
                  </a:lnTo>
                  <a:lnTo>
                    <a:pt x="904189" y="452107"/>
                  </a:lnTo>
                  <a:lnTo>
                    <a:pt x="901536" y="402846"/>
                  </a:lnTo>
                  <a:lnTo>
                    <a:pt x="893761" y="355122"/>
                  </a:lnTo>
                  <a:lnTo>
                    <a:pt x="881140" y="309210"/>
                  </a:lnTo>
                  <a:lnTo>
                    <a:pt x="863949" y="265385"/>
                  </a:lnTo>
                  <a:lnTo>
                    <a:pt x="842463" y="223924"/>
                  </a:lnTo>
                  <a:lnTo>
                    <a:pt x="816959" y="185102"/>
                  </a:lnTo>
                  <a:lnTo>
                    <a:pt x="787712" y="149196"/>
                  </a:lnTo>
                  <a:lnTo>
                    <a:pt x="754997" y="116481"/>
                  </a:lnTo>
                  <a:lnTo>
                    <a:pt x="719091" y="87233"/>
                  </a:lnTo>
                  <a:lnTo>
                    <a:pt x="680270" y="61728"/>
                  </a:lnTo>
                  <a:lnTo>
                    <a:pt x="638809" y="40241"/>
                  </a:lnTo>
                  <a:lnTo>
                    <a:pt x="594983" y="23049"/>
                  </a:lnTo>
                  <a:lnTo>
                    <a:pt x="549070" y="10428"/>
                  </a:lnTo>
                  <a:lnTo>
                    <a:pt x="501344" y="2653"/>
                  </a:lnTo>
                  <a:lnTo>
                    <a:pt x="452081" y="0"/>
                  </a:lnTo>
                  <a:close/>
                </a:path>
              </a:pathLst>
            </a:custGeom>
            <a:grpFill/>
            <a:ln w="19050">
              <a:solidFill>
                <a:srgbClr val="0078D7"/>
              </a:solidFill>
            </a:ln>
          </p:spPr>
          <p:txBody>
            <a:bodyPr wrap="square" lIns="0" tIns="0" rIns="0" bIns="0" rtlCol="0"/>
            <a:lstStyle/>
            <a:p>
              <a:pPr defTabSz="613993">
                <a:defRPr/>
              </a:pPr>
              <a:endParaRPr sz="1209">
                <a:solidFill>
                  <a:prstClr val="black"/>
                </a:solidFill>
                <a:latin typeface="Calibri"/>
              </a:endParaRPr>
            </a:p>
          </p:txBody>
        </p:sp>
        <p:sp>
          <p:nvSpPr>
            <p:cNvPr id="54" name="object 304">
              <a:extLst>
                <a:ext uri="{FF2B5EF4-FFF2-40B4-BE49-F238E27FC236}">
                  <a16:creationId xmlns:a16="http://schemas.microsoft.com/office/drawing/2014/main" id="{8336B8D6-8A09-47A2-AEBF-0507AE018E04}"/>
                </a:ext>
              </a:extLst>
            </p:cNvPr>
            <p:cNvSpPr txBox="1"/>
            <p:nvPr/>
          </p:nvSpPr>
          <p:spPr>
            <a:xfrm>
              <a:off x="6998814" y="3989039"/>
              <a:ext cx="745256" cy="183557"/>
            </a:xfrm>
            <a:prstGeom prst="rect">
              <a:avLst/>
            </a:prstGeom>
            <a:grpFill/>
            <a:ln>
              <a:solidFill>
                <a:srgbClr val="0078D7"/>
              </a:solidFill>
            </a:ln>
          </p:spPr>
          <p:txBody>
            <a:bodyPr vert="horz" wrap="square" lIns="0" tIns="9382" rIns="0" bIns="0" rtlCol="0">
              <a:spAutoFit/>
            </a:bodyPr>
            <a:lstStyle/>
            <a:p>
              <a:pPr marL="8528" algn="ctr" defTabSz="613993">
                <a:spcBef>
                  <a:spcPts val="74"/>
                </a:spcBef>
                <a:defRPr/>
              </a:pPr>
              <a:r>
                <a:rPr lang="en-US" sz="1108" spc="-20">
                  <a:solidFill>
                    <a:srgbClr val="FFFFFF"/>
                  </a:solidFill>
                  <a:latin typeface="Segoe UI"/>
                  <a:ea typeface="Segoe UI" charset="0"/>
                  <a:cs typeface="Segoe UI" charset="0"/>
                </a:rPr>
                <a:t>CLASSIFY</a:t>
              </a:r>
              <a:endParaRPr sz="1108">
                <a:solidFill>
                  <a:srgbClr val="FFFFFF"/>
                </a:solidFill>
                <a:latin typeface="Segoe UI"/>
                <a:ea typeface="Segoe UI" charset="0"/>
                <a:cs typeface="Segoe UI" charset="0"/>
              </a:endParaRPr>
            </a:p>
          </p:txBody>
        </p:sp>
      </p:grpSp>
      <p:grpSp>
        <p:nvGrpSpPr>
          <p:cNvPr id="55" name="Group 54">
            <a:extLst>
              <a:ext uri="{FF2B5EF4-FFF2-40B4-BE49-F238E27FC236}">
                <a16:creationId xmlns:a16="http://schemas.microsoft.com/office/drawing/2014/main" id="{C94AFDE3-BCFF-4053-B29F-8388ED7F822A}"/>
              </a:ext>
            </a:extLst>
          </p:cNvPr>
          <p:cNvGrpSpPr/>
          <p:nvPr/>
        </p:nvGrpSpPr>
        <p:grpSpPr>
          <a:xfrm>
            <a:off x="4261104" y="3576715"/>
            <a:ext cx="896425" cy="896425"/>
            <a:chOff x="4346548" y="3647939"/>
            <a:chExt cx="914400" cy="914400"/>
          </a:xfrm>
          <a:solidFill>
            <a:srgbClr val="0078D7"/>
          </a:solidFill>
        </p:grpSpPr>
        <p:sp>
          <p:nvSpPr>
            <p:cNvPr id="56" name="object 287">
              <a:extLst>
                <a:ext uri="{FF2B5EF4-FFF2-40B4-BE49-F238E27FC236}">
                  <a16:creationId xmlns:a16="http://schemas.microsoft.com/office/drawing/2014/main" id="{E1D18A5B-70BE-4CA3-B8F0-99BA0138D055}"/>
                </a:ext>
              </a:extLst>
            </p:cNvPr>
            <p:cNvSpPr/>
            <p:nvPr/>
          </p:nvSpPr>
          <p:spPr>
            <a:xfrm>
              <a:off x="4346548" y="3647939"/>
              <a:ext cx="914400" cy="914400"/>
            </a:xfrm>
            <a:custGeom>
              <a:avLst/>
              <a:gdLst/>
              <a:ahLst/>
              <a:cxnLst/>
              <a:rect l="l" t="t" r="r" b="b"/>
              <a:pathLst>
                <a:path w="904239" h="904239">
                  <a:moveTo>
                    <a:pt x="452081" y="0"/>
                  </a:moveTo>
                  <a:lnTo>
                    <a:pt x="402821" y="2653"/>
                  </a:lnTo>
                  <a:lnTo>
                    <a:pt x="355098" y="10428"/>
                  </a:lnTo>
                  <a:lnTo>
                    <a:pt x="309187" y="23049"/>
                  </a:lnTo>
                  <a:lnTo>
                    <a:pt x="265364" y="40241"/>
                  </a:lnTo>
                  <a:lnTo>
                    <a:pt x="223905" y="61728"/>
                  </a:lnTo>
                  <a:lnTo>
                    <a:pt x="185086" y="87233"/>
                  </a:lnTo>
                  <a:lnTo>
                    <a:pt x="149182" y="116481"/>
                  </a:lnTo>
                  <a:lnTo>
                    <a:pt x="116470" y="149196"/>
                  </a:lnTo>
                  <a:lnTo>
                    <a:pt x="87224" y="185102"/>
                  </a:lnTo>
                  <a:lnTo>
                    <a:pt x="61721" y="223924"/>
                  </a:lnTo>
                  <a:lnTo>
                    <a:pt x="40237" y="265385"/>
                  </a:lnTo>
                  <a:lnTo>
                    <a:pt x="23047" y="309210"/>
                  </a:lnTo>
                  <a:lnTo>
                    <a:pt x="10426" y="355122"/>
                  </a:lnTo>
                  <a:lnTo>
                    <a:pt x="2652" y="402846"/>
                  </a:lnTo>
                  <a:lnTo>
                    <a:pt x="0" y="452107"/>
                  </a:lnTo>
                  <a:lnTo>
                    <a:pt x="2652" y="501367"/>
                  </a:lnTo>
                  <a:lnTo>
                    <a:pt x="10426" y="549091"/>
                  </a:lnTo>
                  <a:lnTo>
                    <a:pt x="23047" y="595003"/>
                  </a:lnTo>
                  <a:lnTo>
                    <a:pt x="40237" y="638826"/>
                  </a:lnTo>
                  <a:lnTo>
                    <a:pt x="61721" y="680286"/>
                  </a:lnTo>
                  <a:lnTo>
                    <a:pt x="87224" y="719107"/>
                  </a:lnTo>
                  <a:lnTo>
                    <a:pt x="116470" y="755012"/>
                  </a:lnTo>
                  <a:lnTo>
                    <a:pt x="149182" y="787726"/>
                  </a:lnTo>
                  <a:lnTo>
                    <a:pt x="185086" y="816973"/>
                  </a:lnTo>
                  <a:lnTo>
                    <a:pt x="223905" y="842477"/>
                  </a:lnTo>
                  <a:lnTo>
                    <a:pt x="265364" y="863962"/>
                  </a:lnTo>
                  <a:lnTo>
                    <a:pt x="309187" y="881153"/>
                  </a:lnTo>
                  <a:lnTo>
                    <a:pt x="355098" y="893774"/>
                  </a:lnTo>
                  <a:lnTo>
                    <a:pt x="402821" y="901549"/>
                  </a:lnTo>
                  <a:lnTo>
                    <a:pt x="452081" y="904201"/>
                  </a:lnTo>
                  <a:lnTo>
                    <a:pt x="501344" y="901549"/>
                  </a:lnTo>
                  <a:lnTo>
                    <a:pt x="549070" y="893774"/>
                  </a:lnTo>
                  <a:lnTo>
                    <a:pt x="594983" y="881153"/>
                  </a:lnTo>
                  <a:lnTo>
                    <a:pt x="638809" y="863962"/>
                  </a:lnTo>
                  <a:lnTo>
                    <a:pt x="680270" y="842477"/>
                  </a:lnTo>
                  <a:lnTo>
                    <a:pt x="719091" y="816973"/>
                  </a:lnTo>
                  <a:lnTo>
                    <a:pt x="754997" y="787726"/>
                  </a:lnTo>
                  <a:lnTo>
                    <a:pt x="787712" y="755012"/>
                  </a:lnTo>
                  <a:lnTo>
                    <a:pt x="816959" y="719107"/>
                  </a:lnTo>
                  <a:lnTo>
                    <a:pt x="842463" y="680286"/>
                  </a:lnTo>
                  <a:lnTo>
                    <a:pt x="863949" y="638826"/>
                  </a:lnTo>
                  <a:lnTo>
                    <a:pt x="881140" y="595003"/>
                  </a:lnTo>
                  <a:lnTo>
                    <a:pt x="893761" y="549091"/>
                  </a:lnTo>
                  <a:lnTo>
                    <a:pt x="901536" y="501367"/>
                  </a:lnTo>
                  <a:lnTo>
                    <a:pt x="904189" y="452107"/>
                  </a:lnTo>
                  <a:lnTo>
                    <a:pt x="901536" y="402846"/>
                  </a:lnTo>
                  <a:lnTo>
                    <a:pt x="893761" y="355122"/>
                  </a:lnTo>
                  <a:lnTo>
                    <a:pt x="881140" y="309210"/>
                  </a:lnTo>
                  <a:lnTo>
                    <a:pt x="863949" y="265385"/>
                  </a:lnTo>
                  <a:lnTo>
                    <a:pt x="842463" y="223924"/>
                  </a:lnTo>
                  <a:lnTo>
                    <a:pt x="816959" y="185102"/>
                  </a:lnTo>
                  <a:lnTo>
                    <a:pt x="787712" y="149196"/>
                  </a:lnTo>
                  <a:lnTo>
                    <a:pt x="754997" y="116481"/>
                  </a:lnTo>
                  <a:lnTo>
                    <a:pt x="719091" y="87233"/>
                  </a:lnTo>
                  <a:lnTo>
                    <a:pt x="680270" y="61728"/>
                  </a:lnTo>
                  <a:lnTo>
                    <a:pt x="638809" y="40241"/>
                  </a:lnTo>
                  <a:lnTo>
                    <a:pt x="594983" y="23049"/>
                  </a:lnTo>
                  <a:lnTo>
                    <a:pt x="549070" y="10428"/>
                  </a:lnTo>
                  <a:lnTo>
                    <a:pt x="501344" y="2653"/>
                  </a:lnTo>
                  <a:lnTo>
                    <a:pt x="452081" y="0"/>
                  </a:lnTo>
                  <a:close/>
                </a:path>
              </a:pathLst>
            </a:custGeom>
            <a:grpFill/>
            <a:ln w="19050">
              <a:solidFill>
                <a:srgbClr val="0078D7"/>
              </a:solidFill>
            </a:ln>
          </p:spPr>
          <p:txBody>
            <a:bodyPr wrap="square" lIns="0" tIns="0" rIns="0" bIns="0" rtlCol="0"/>
            <a:lstStyle/>
            <a:p>
              <a:pPr defTabSz="613993">
                <a:defRPr/>
              </a:pPr>
              <a:endParaRPr sz="1209">
                <a:solidFill>
                  <a:prstClr val="black"/>
                </a:solidFill>
                <a:latin typeface="Calibri"/>
              </a:endParaRPr>
            </a:p>
          </p:txBody>
        </p:sp>
        <p:sp>
          <p:nvSpPr>
            <p:cNvPr id="57" name="object 304">
              <a:extLst>
                <a:ext uri="{FF2B5EF4-FFF2-40B4-BE49-F238E27FC236}">
                  <a16:creationId xmlns:a16="http://schemas.microsoft.com/office/drawing/2014/main" id="{6D7AC968-F943-41E6-B30F-3C6F2EA91F29}"/>
                </a:ext>
              </a:extLst>
            </p:cNvPr>
            <p:cNvSpPr txBox="1"/>
            <p:nvPr/>
          </p:nvSpPr>
          <p:spPr>
            <a:xfrm>
              <a:off x="4395144" y="3989039"/>
              <a:ext cx="763913" cy="183557"/>
            </a:xfrm>
            <a:prstGeom prst="rect">
              <a:avLst/>
            </a:prstGeom>
            <a:grpFill/>
            <a:ln>
              <a:solidFill>
                <a:srgbClr val="0078D7"/>
              </a:solidFill>
            </a:ln>
          </p:spPr>
          <p:txBody>
            <a:bodyPr vert="horz" wrap="square" lIns="0" tIns="9382" rIns="0" bIns="0" rtlCol="0">
              <a:spAutoFit/>
            </a:bodyPr>
            <a:lstStyle/>
            <a:p>
              <a:pPr marL="8528" algn="ctr" defTabSz="613993">
                <a:spcBef>
                  <a:spcPts val="74"/>
                </a:spcBef>
                <a:defRPr/>
              </a:pPr>
              <a:r>
                <a:rPr lang="en-US" sz="1108" spc="-20">
                  <a:solidFill>
                    <a:srgbClr val="FFFFFF"/>
                  </a:solidFill>
                  <a:latin typeface="Segoe UI"/>
                  <a:ea typeface="Segoe UI" charset="0"/>
                  <a:cs typeface="Segoe UI" charset="0"/>
                </a:rPr>
                <a:t>MONITOR</a:t>
              </a:r>
              <a:endParaRPr sz="1108">
                <a:solidFill>
                  <a:srgbClr val="FFFFFF"/>
                </a:solidFill>
                <a:latin typeface="Segoe UI"/>
                <a:ea typeface="Segoe UI" charset="0"/>
                <a:cs typeface="Segoe UI" charset="0"/>
              </a:endParaRPr>
            </a:p>
          </p:txBody>
        </p:sp>
      </p:grpSp>
      <p:sp>
        <p:nvSpPr>
          <p:cNvPr id="58" name="object 304">
            <a:extLst>
              <a:ext uri="{FF2B5EF4-FFF2-40B4-BE49-F238E27FC236}">
                <a16:creationId xmlns:a16="http://schemas.microsoft.com/office/drawing/2014/main" id="{F1728A83-B7AC-483F-B681-5563C0D75C92}"/>
              </a:ext>
            </a:extLst>
          </p:cNvPr>
          <p:cNvSpPr txBox="1"/>
          <p:nvPr/>
        </p:nvSpPr>
        <p:spPr>
          <a:xfrm>
            <a:off x="5291946" y="3455209"/>
            <a:ext cx="1389221" cy="1095688"/>
          </a:xfrm>
          <a:prstGeom prst="rect">
            <a:avLst/>
          </a:prstGeom>
        </p:spPr>
        <p:txBody>
          <a:bodyPr vert="horz" wrap="square" lIns="0" tIns="9382" rIns="0" bIns="0" rtlCol="0">
            <a:spAutoFit/>
          </a:bodyPr>
          <a:lstStyle/>
          <a:p>
            <a:pPr marL="8528" algn="ctr" defTabSz="613993">
              <a:spcBef>
                <a:spcPts val="74"/>
              </a:spcBef>
              <a:defRPr/>
            </a:pPr>
            <a:r>
              <a:rPr lang="en-US" sz="1765" b="1" spc="-20">
                <a:solidFill>
                  <a:srgbClr val="737373"/>
                </a:solidFill>
                <a:latin typeface="Segoe UI Semilight"/>
                <a:cs typeface="Segoe UI"/>
              </a:rPr>
              <a:t>Microsoft’s Information Protection Technologies</a:t>
            </a:r>
            <a:endParaRPr sz="1765" b="1">
              <a:solidFill>
                <a:srgbClr val="737373"/>
              </a:solidFill>
              <a:latin typeface="Segoe UI Semilight"/>
              <a:cs typeface="Segoe UI"/>
            </a:endParaRPr>
          </a:p>
        </p:txBody>
      </p:sp>
      <p:sp>
        <p:nvSpPr>
          <p:cNvPr id="59" name="object 43">
            <a:extLst>
              <a:ext uri="{FF2B5EF4-FFF2-40B4-BE49-F238E27FC236}">
                <a16:creationId xmlns:a16="http://schemas.microsoft.com/office/drawing/2014/main" id="{CC198683-87FE-4C93-B68C-EC0364D32B6F}"/>
              </a:ext>
            </a:extLst>
          </p:cNvPr>
          <p:cNvSpPr txBox="1"/>
          <p:nvPr/>
        </p:nvSpPr>
        <p:spPr>
          <a:xfrm>
            <a:off x="444667" y="3775322"/>
            <a:ext cx="3106555" cy="549965"/>
          </a:xfrm>
          <a:prstGeom prst="rect">
            <a:avLst/>
          </a:prstGeom>
          <a:noFill/>
        </p:spPr>
        <p:txBody>
          <a:bodyPr vert="horz" wrap="square" lIns="0" tIns="19616" rIns="0" bIns="0" rtlCol="0">
            <a:spAutoFit/>
          </a:bodyPr>
          <a:lstStyle/>
          <a:p>
            <a:pPr marL="8528" marR="3411" defTabSz="613993">
              <a:lnSpc>
                <a:spcPts val="1182"/>
              </a:lnSpc>
              <a:spcBef>
                <a:spcPts val="154"/>
              </a:spcBef>
              <a:defRPr/>
            </a:pPr>
            <a:r>
              <a:rPr lang="en-US" sz="1007" b="1" spc="17">
                <a:solidFill>
                  <a:srgbClr val="505050"/>
                </a:solidFill>
                <a:latin typeface="Segoe UI Semilight"/>
                <a:cs typeface="Segoe UI"/>
              </a:rPr>
              <a:t>WINDOWS INFORMATION PROTECTION/WD ATP</a:t>
            </a:r>
            <a:endParaRPr lang="en-US" sz="1007">
              <a:solidFill>
                <a:srgbClr val="505050"/>
              </a:solidFill>
              <a:latin typeface="Segoe UI Semilight"/>
              <a:cs typeface="Segoe UI"/>
            </a:endParaRPr>
          </a:p>
          <a:p>
            <a:pPr marL="21745" marR="26436" defTabSz="613993">
              <a:lnSpc>
                <a:spcPct val="104700"/>
              </a:lnSpc>
              <a:spcBef>
                <a:spcPts val="600"/>
              </a:spcBef>
              <a:defRPr/>
            </a:pPr>
            <a:r>
              <a:rPr lang="en-US" sz="940" spc="-10">
                <a:solidFill>
                  <a:srgbClr val="505050"/>
                </a:solidFill>
                <a:latin typeface="Segoe UI Semilight"/>
                <a:cs typeface="Segoe UI"/>
              </a:rPr>
              <a:t>Separate personal vs. work data on Windows 10 devices and prevent work data from traveling to non-work locations</a:t>
            </a:r>
            <a:endParaRPr sz="940">
              <a:solidFill>
                <a:srgbClr val="505050"/>
              </a:solidFill>
              <a:latin typeface="Segoe UI Semilight"/>
              <a:cs typeface="Segoe UI"/>
            </a:endParaRPr>
          </a:p>
        </p:txBody>
      </p:sp>
      <p:cxnSp>
        <p:nvCxnSpPr>
          <p:cNvPr id="60" name="Straight Connector 59">
            <a:extLst>
              <a:ext uri="{FF2B5EF4-FFF2-40B4-BE49-F238E27FC236}">
                <a16:creationId xmlns:a16="http://schemas.microsoft.com/office/drawing/2014/main" id="{7ACD1276-6275-4CD4-8358-E55D45087988}"/>
              </a:ext>
            </a:extLst>
          </p:cNvPr>
          <p:cNvCxnSpPr>
            <a:endCxn id="44" idx="2"/>
          </p:cNvCxnSpPr>
          <p:nvPr/>
        </p:nvCxnSpPr>
        <p:spPr>
          <a:xfrm>
            <a:off x="455107" y="3981340"/>
            <a:ext cx="3153603" cy="604"/>
          </a:xfrm>
          <a:prstGeom prst="line">
            <a:avLst/>
          </a:prstGeom>
          <a:noFill/>
          <a:ln w="6350" cap="flat" cmpd="sng" algn="ctr">
            <a:solidFill>
              <a:srgbClr val="353535"/>
            </a:solidFill>
            <a:prstDash val="solid"/>
            <a:headEnd type="none"/>
            <a:tailEnd type="none"/>
          </a:ln>
          <a:effectLst/>
        </p:spPr>
      </p:cxnSp>
      <p:sp>
        <p:nvSpPr>
          <p:cNvPr id="61" name="object 43">
            <a:extLst>
              <a:ext uri="{FF2B5EF4-FFF2-40B4-BE49-F238E27FC236}">
                <a16:creationId xmlns:a16="http://schemas.microsoft.com/office/drawing/2014/main" id="{CD4727D1-D799-44FA-A4DA-EC6406A15B4F}"/>
              </a:ext>
            </a:extLst>
          </p:cNvPr>
          <p:cNvSpPr txBox="1"/>
          <p:nvPr/>
        </p:nvSpPr>
        <p:spPr>
          <a:xfrm>
            <a:off x="444668" y="2817694"/>
            <a:ext cx="2954852" cy="549965"/>
          </a:xfrm>
          <a:prstGeom prst="rect">
            <a:avLst/>
          </a:prstGeom>
          <a:noFill/>
        </p:spPr>
        <p:txBody>
          <a:bodyPr vert="horz" wrap="square" lIns="0" tIns="19616" rIns="0" bIns="0" rtlCol="0">
            <a:spAutoFit/>
          </a:bodyPr>
          <a:lstStyle/>
          <a:p>
            <a:pPr marL="8528" marR="3411" defTabSz="613993">
              <a:lnSpc>
                <a:spcPts val="1182"/>
              </a:lnSpc>
              <a:spcBef>
                <a:spcPts val="154"/>
              </a:spcBef>
              <a:defRPr/>
            </a:pPr>
            <a:r>
              <a:rPr lang="en-US" sz="1007" b="1" spc="17">
                <a:solidFill>
                  <a:srgbClr val="505050"/>
                </a:solidFill>
                <a:latin typeface="Segoe UI Semilight"/>
                <a:cs typeface="Segoe UI"/>
              </a:rPr>
              <a:t>OFFICE 365 ADVANCED SECURITY MANAGEMENT</a:t>
            </a:r>
            <a:endParaRPr lang="en-US" sz="1007">
              <a:solidFill>
                <a:srgbClr val="505050"/>
              </a:solidFill>
              <a:latin typeface="Segoe UI Semilight"/>
              <a:cs typeface="Segoe UI"/>
            </a:endParaRPr>
          </a:p>
          <a:p>
            <a:pPr marL="21745" marR="26436" defTabSz="613993">
              <a:lnSpc>
                <a:spcPct val="104700"/>
              </a:lnSpc>
              <a:spcBef>
                <a:spcPts val="600"/>
              </a:spcBef>
              <a:defRPr/>
            </a:pPr>
            <a:r>
              <a:rPr lang="en-US" sz="940" spc="-10">
                <a:solidFill>
                  <a:srgbClr val="505050"/>
                </a:solidFill>
                <a:latin typeface="Segoe UI Semilight"/>
                <a:cs typeface="Segoe UI"/>
              </a:rPr>
              <a:t>Visibility into Office 365 app usage and potential </a:t>
            </a:r>
            <a:br>
              <a:rPr lang="en-US" sz="940" spc="-10">
                <a:solidFill>
                  <a:srgbClr val="505050"/>
                </a:solidFill>
                <a:latin typeface="Segoe UI Semilight"/>
                <a:cs typeface="Segoe UI"/>
              </a:rPr>
            </a:br>
            <a:r>
              <a:rPr lang="en-US" sz="940" spc="-10">
                <a:solidFill>
                  <a:srgbClr val="505050"/>
                </a:solidFill>
                <a:latin typeface="Segoe UI Semilight"/>
                <a:cs typeface="Segoe UI"/>
              </a:rPr>
              <a:t>data abuse</a:t>
            </a:r>
            <a:endParaRPr sz="940">
              <a:solidFill>
                <a:srgbClr val="505050"/>
              </a:solidFill>
              <a:latin typeface="Segoe UI Semilight"/>
              <a:cs typeface="Segoe UI"/>
            </a:endParaRPr>
          </a:p>
        </p:txBody>
      </p:sp>
      <p:sp>
        <p:nvSpPr>
          <p:cNvPr id="62" name="object 49">
            <a:extLst>
              <a:ext uri="{FF2B5EF4-FFF2-40B4-BE49-F238E27FC236}">
                <a16:creationId xmlns:a16="http://schemas.microsoft.com/office/drawing/2014/main" id="{D96D82F9-AB73-406D-8992-DBD2DD4C3090}"/>
              </a:ext>
            </a:extLst>
          </p:cNvPr>
          <p:cNvSpPr/>
          <p:nvPr/>
        </p:nvSpPr>
        <p:spPr>
          <a:xfrm flipH="1" flipV="1">
            <a:off x="455104" y="3015956"/>
            <a:ext cx="3268507" cy="255139"/>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63" name="object 43">
            <a:extLst>
              <a:ext uri="{FF2B5EF4-FFF2-40B4-BE49-F238E27FC236}">
                <a16:creationId xmlns:a16="http://schemas.microsoft.com/office/drawing/2014/main" id="{61570976-52DB-4146-8F97-B446D2CEC9B4}"/>
              </a:ext>
            </a:extLst>
          </p:cNvPr>
          <p:cNvSpPr txBox="1"/>
          <p:nvPr/>
        </p:nvSpPr>
        <p:spPr>
          <a:xfrm>
            <a:off x="444667" y="1784215"/>
            <a:ext cx="3545885" cy="549965"/>
          </a:xfrm>
          <a:prstGeom prst="rect">
            <a:avLst/>
          </a:prstGeom>
          <a:noFill/>
        </p:spPr>
        <p:txBody>
          <a:bodyPr vert="horz" wrap="square" lIns="0" tIns="19616" rIns="0" bIns="0" rtlCol="0">
            <a:spAutoFit/>
          </a:bodyPr>
          <a:lstStyle/>
          <a:p>
            <a:pPr marL="8528" marR="3411" defTabSz="613993">
              <a:lnSpc>
                <a:spcPts val="1182"/>
              </a:lnSpc>
              <a:spcBef>
                <a:spcPts val="154"/>
              </a:spcBef>
              <a:defRPr/>
            </a:pPr>
            <a:r>
              <a:rPr lang="en-US" sz="1007" b="1" spc="17">
                <a:solidFill>
                  <a:srgbClr val="505050"/>
                </a:solidFill>
                <a:latin typeface="Segoe UI Semilight"/>
                <a:cs typeface="Segoe UI"/>
              </a:rPr>
              <a:t>MICROSOFT CLOUD APP SECURITY</a:t>
            </a:r>
            <a:endParaRPr lang="en-US" sz="1007">
              <a:solidFill>
                <a:srgbClr val="505050"/>
              </a:solidFill>
              <a:latin typeface="Segoe UI Semilight"/>
              <a:cs typeface="Segoe UI"/>
            </a:endParaRPr>
          </a:p>
          <a:p>
            <a:pPr marL="21745" marR="26436" defTabSz="613993">
              <a:lnSpc>
                <a:spcPct val="104700"/>
              </a:lnSpc>
              <a:spcBef>
                <a:spcPts val="600"/>
              </a:spcBef>
              <a:defRPr/>
            </a:pPr>
            <a:r>
              <a:rPr lang="en-US" sz="940" spc="-10">
                <a:solidFill>
                  <a:srgbClr val="505050"/>
                </a:solidFill>
                <a:latin typeface="Segoe UI Semilight"/>
                <a:cs typeface="Segoe UI"/>
              </a:rPr>
              <a:t>Visibility into 15k+ cloud apps, data access &amp; usage, </a:t>
            </a:r>
            <a:br>
              <a:rPr lang="en-US" sz="940" spc="-10">
                <a:solidFill>
                  <a:srgbClr val="505050"/>
                </a:solidFill>
                <a:latin typeface="Segoe UI Semilight"/>
                <a:cs typeface="Segoe UI"/>
              </a:rPr>
            </a:br>
            <a:r>
              <a:rPr lang="en-US" sz="940" spc="-10">
                <a:solidFill>
                  <a:srgbClr val="505050"/>
                </a:solidFill>
                <a:latin typeface="Segoe UI Semilight"/>
                <a:cs typeface="Segoe UI"/>
              </a:rPr>
              <a:t>potential abuse</a:t>
            </a:r>
            <a:endParaRPr sz="940">
              <a:solidFill>
                <a:srgbClr val="505050"/>
              </a:solidFill>
              <a:latin typeface="Segoe UI Semilight"/>
              <a:cs typeface="Segoe UI"/>
            </a:endParaRPr>
          </a:p>
        </p:txBody>
      </p:sp>
      <p:sp>
        <p:nvSpPr>
          <p:cNvPr id="64" name="object 49">
            <a:extLst>
              <a:ext uri="{FF2B5EF4-FFF2-40B4-BE49-F238E27FC236}">
                <a16:creationId xmlns:a16="http://schemas.microsoft.com/office/drawing/2014/main" id="{44EAE369-53C9-48A6-A306-A5116117FDB7}"/>
              </a:ext>
            </a:extLst>
          </p:cNvPr>
          <p:cNvSpPr/>
          <p:nvPr/>
        </p:nvSpPr>
        <p:spPr>
          <a:xfrm flipH="1" flipV="1">
            <a:off x="455106" y="1988518"/>
            <a:ext cx="3902898" cy="283779"/>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65" name="object 48">
            <a:extLst>
              <a:ext uri="{FF2B5EF4-FFF2-40B4-BE49-F238E27FC236}">
                <a16:creationId xmlns:a16="http://schemas.microsoft.com/office/drawing/2014/main" id="{C1EC0F5D-721F-4F81-85AE-D1406E5BCE8C}"/>
              </a:ext>
            </a:extLst>
          </p:cNvPr>
          <p:cNvSpPr txBox="1"/>
          <p:nvPr/>
        </p:nvSpPr>
        <p:spPr>
          <a:xfrm>
            <a:off x="444667" y="4774552"/>
            <a:ext cx="2727298" cy="575540"/>
          </a:xfrm>
          <a:prstGeom prst="rect">
            <a:avLst/>
          </a:prstGeom>
          <a:noFill/>
        </p:spPr>
        <p:txBody>
          <a:bodyPr vert="horz" wrap="square" lIns="0" tIns="20042" rIns="0" bIns="0" rtlCol="0">
            <a:spAutoFit/>
          </a:bodyPr>
          <a:lstStyle/>
          <a:p>
            <a:pPr marL="8528" marR="3411" indent="425" defTabSz="613993">
              <a:lnSpc>
                <a:spcPts val="1174"/>
              </a:lnSpc>
              <a:spcBef>
                <a:spcPts val="158"/>
              </a:spcBef>
              <a:defRPr/>
            </a:pPr>
            <a:r>
              <a:rPr lang="en-US" sz="1511" b="1" spc="10" baseline="1851">
                <a:solidFill>
                  <a:srgbClr val="505050"/>
                </a:solidFill>
                <a:latin typeface="Segoe UI Semilight"/>
                <a:cs typeface="Segoe UI"/>
              </a:rPr>
              <a:t>MESSAGE ENCRYPTION</a:t>
            </a:r>
            <a:endParaRPr lang="en-US" sz="1007">
              <a:solidFill>
                <a:srgbClr val="505050"/>
              </a:solidFill>
              <a:latin typeface="Segoe UI Semilight"/>
              <a:cs typeface="Segoe UI"/>
            </a:endParaRPr>
          </a:p>
          <a:p>
            <a:pPr marL="19187" marR="18761" defTabSz="613993">
              <a:lnSpc>
                <a:spcPct val="104700"/>
              </a:lnSpc>
              <a:spcBef>
                <a:spcPts val="766"/>
              </a:spcBef>
              <a:defRPr/>
            </a:pPr>
            <a:r>
              <a:rPr lang="en-US" sz="940" spc="-3">
                <a:solidFill>
                  <a:srgbClr val="505050"/>
                </a:solidFill>
                <a:latin typeface="Segoe UI Semilight"/>
                <a:cs typeface="Segoe UI"/>
              </a:rPr>
              <a:t>Send encrypted emails in Office 365 to anyone – inside or outside of the company</a:t>
            </a:r>
            <a:endParaRPr sz="940">
              <a:solidFill>
                <a:srgbClr val="505050"/>
              </a:solidFill>
              <a:latin typeface="Segoe UI Semilight"/>
              <a:cs typeface="Segoe UI"/>
            </a:endParaRPr>
          </a:p>
        </p:txBody>
      </p:sp>
      <p:sp>
        <p:nvSpPr>
          <p:cNvPr id="66" name="object 49">
            <a:extLst>
              <a:ext uri="{FF2B5EF4-FFF2-40B4-BE49-F238E27FC236}">
                <a16:creationId xmlns:a16="http://schemas.microsoft.com/office/drawing/2014/main" id="{F7530C09-04C3-4CE7-AE7D-C744DE2A1A9B}"/>
              </a:ext>
            </a:extLst>
          </p:cNvPr>
          <p:cNvSpPr/>
          <p:nvPr/>
        </p:nvSpPr>
        <p:spPr>
          <a:xfrm flipH="1">
            <a:off x="455104" y="4719163"/>
            <a:ext cx="3268507" cy="255139"/>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67" name="object 48">
            <a:extLst>
              <a:ext uri="{FF2B5EF4-FFF2-40B4-BE49-F238E27FC236}">
                <a16:creationId xmlns:a16="http://schemas.microsoft.com/office/drawing/2014/main" id="{591858C2-5712-4CDB-AAFF-B23D2EDF5EFA}"/>
              </a:ext>
            </a:extLst>
          </p:cNvPr>
          <p:cNvSpPr txBox="1"/>
          <p:nvPr/>
        </p:nvSpPr>
        <p:spPr>
          <a:xfrm>
            <a:off x="444667" y="5778669"/>
            <a:ext cx="3216885" cy="575540"/>
          </a:xfrm>
          <a:prstGeom prst="rect">
            <a:avLst/>
          </a:prstGeom>
          <a:noFill/>
        </p:spPr>
        <p:txBody>
          <a:bodyPr vert="horz" wrap="square" lIns="0" tIns="20042" rIns="0" bIns="0" rtlCol="0">
            <a:spAutoFit/>
          </a:bodyPr>
          <a:lstStyle/>
          <a:p>
            <a:pPr marL="8528" marR="3411" indent="425" defTabSz="613993">
              <a:lnSpc>
                <a:spcPts val="1174"/>
              </a:lnSpc>
              <a:spcBef>
                <a:spcPts val="158"/>
              </a:spcBef>
              <a:defRPr/>
            </a:pPr>
            <a:r>
              <a:rPr lang="en-US" sz="1511" b="1" spc="10" baseline="1851">
                <a:solidFill>
                  <a:srgbClr val="505050"/>
                </a:solidFill>
                <a:latin typeface="Segoe UI Semilight"/>
                <a:cs typeface="Segoe UI"/>
              </a:rPr>
              <a:t>CONDITIONAL ACCESS</a:t>
            </a:r>
            <a:endParaRPr lang="en-US" sz="1007">
              <a:solidFill>
                <a:srgbClr val="505050"/>
              </a:solidFill>
              <a:latin typeface="Segoe UI Semilight"/>
              <a:cs typeface="Segoe UI"/>
            </a:endParaRPr>
          </a:p>
          <a:p>
            <a:pPr marL="19187" marR="18761" defTabSz="613993">
              <a:lnSpc>
                <a:spcPct val="104700"/>
              </a:lnSpc>
              <a:spcBef>
                <a:spcPts val="766"/>
              </a:spcBef>
              <a:defRPr/>
            </a:pPr>
            <a:r>
              <a:rPr lang="en-US" sz="940" spc="-3">
                <a:solidFill>
                  <a:srgbClr val="505050"/>
                </a:solidFill>
                <a:latin typeface="Segoe UI Semilight"/>
                <a:cs typeface="Segoe UI"/>
              </a:rPr>
              <a:t>Control access to files based on policy, such as identity, machine configuration, geo location</a:t>
            </a:r>
            <a:endParaRPr sz="940">
              <a:solidFill>
                <a:srgbClr val="505050"/>
              </a:solidFill>
              <a:latin typeface="Segoe UI Semilight"/>
              <a:cs typeface="Segoe UI"/>
            </a:endParaRPr>
          </a:p>
        </p:txBody>
      </p:sp>
      <p:sp>
        <p:nvSpPr>
          <p:cNvPr id="68" name="object 49">
            <a:extLst>
              <a:ext uri="{FF2B5EF4-FFF2-40B4-BE49-F238E27FC236}">
                <a16:creationId xmlns:a16="http://schemas.microsoft.com/office/drawing/2014/main" id="{4A3814C1-8B50-4D6A-8DE9-D1A4D050722A}"/>
              </a:ext>
            </a:extLst>
          </p:cNvPr>
          <p:cNvSpPr/>
          <p:nvPr/>
        </p:nvSpPr>
        <p:spPr>
          <a:xfrm flipH="1">
            <a:off x="455106" y="5691442"/>
            <a:ext cx="3902898" cy="283779"/>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69" name="object 43">
            <a:extLst>
              <a:ext uri="{FF2B5EF4-FFF2-40B4-BE49-F238E27FC236}">
                <a16:creationId xmlns:a16="http://schemas.microsoft.com/office/drawing/2014/main" id="{389B912F-5CB8-4B27-ABAC-F105A355AD1E}"/>
              </a:ext>
            </a:extLst>
          </p:cNvPr>
          <p:cNvSpPr txBox="1"/>
          <p:nvPr/>
        </p:nvSpPr>
        <p:spPr>
          <a:xfrm>
            <a:off x="8220216" y="3775321"/>
            <a:ext cx="3194063" cy="624204"/>
          </a:xfrm>
          <a:prstGeom prst="rect">
            <a:avLst/>
          </a:prstGeom>
          <a:noFill/>
        </p:spPr>
        <p:txBody>
          <a:bodyPr vert="horz" wrap="square" lIns="0" tIns="19616" rIns="0" bIns="0" rtlCol="0">
            <a:spAutoFit/>
          </a:bodyPr>
          <a:lstStyle/>
          <a:p>
            <a:pPr marL="8528" marR="3411" algn="r" defTabSz="613993">
              <a:lnSpc>
                <a:spcPts val="1182"/>
              </a:lnSpc>
              <a:spcBef>
                <a:spcPts val="600"/>
              </a:spcBef>
              <a:defRPr/>
            </a:pPr>
            <a:r>
              <a:rPr lang="en-US" sz="980" b="1" spc="17">
                <a:solidFill>
                  <a:srgbClr val="505050"/>
                </a:solidFill>
                <a:latin typeface="Segoe UI Semilight"/>
                <a:cs typeface="Segoe UI"/>
              </a:rPr>
              <a:t>ISV APPLICATIONS</a:t>
            </a:r>
          </a:p>
          <a:p>
            <a:pPr marL="8528" marR="3411" algn="r" defTabSz="613993">
              <a:lnSpc>
                <a:spcPts val="1182"/>
              </a:lnSpc>
              <a:spcBef>
                <a:spcPts val="600"/>
              </a:spcBef>
              <a:defRPr/>
            </a:pPr>
            <a:r>
              <a:rPr lang="en-US" sz="940" spc="-10">
                <a:solidFill>
                  <a:srgbClr val="505050"/>
                </a:solidFill>
                <a:latin typeface="Segoe UI Semilight"/>
                <a:cs typeface="Segoe UI"/>
              </a:rPr>
              <a:t>Enable ISV partners to consume labels, apply protection</a:t>
            </a:r>
          </a:p>
          <a:p>
            <a:pPr marL="8528" marR="3411" algn="r" defTabSz="613993">
              <a:lnSpc>
                <a:spcPts val="1182"/>
              </a:lnSpc>
              <a:spcBef>
                <a:spcPts val="600"/>
              </a:spcBef>
              <a:defRPr/>
            </a:pPr>
            <a:endParaRPr lang="en-US" sz="940" spc="-10">
              <a:solidFill>
                <a:srgbClr val="505050"/>
              </a:solidFill>
              <a:latin typeface="Segoe UI Semilight"/>
              <a:cs typeface="Segoe UI"/>
            </a:endParaRPr>
          </a:p>
        </p:txBody>
      </p:sp>
      <p:cxnSp>
        <p:nvCxnSpPr>
          <p:cNvPr id="70" name="Straight Connector 69">
            <a:extLst>
              <a:ext uri="{FF2B5EF4-FFF2-40B4-BE49-F238E27FC236}">
                <a16:creationId xmlns:a16="http://schemas.microsoft.com/office/drawing/2014/main" id="{ABCC265D-D87C-4282-9C05-1AC4BBA6AF06}"/>
              </a:ext>
            </a:extLst>
          </p:cNvPr>
          <p:cNvCxnSpPr/>
          <p:nvPr/>
        </p:nvCxnSpPr>
        <p:spPr>
          <a:xfrm flipH="1">
            <a:off x="8283927" y="3981340"/>
            <a:ext cx="3123681" cy="0"/>
          </a:xfrm>
          <a:prstGeom prst="line">
            <a:avLst/>
          </a:prstGeom>
          <a:noFill/>
          <a:ln w="6350" cap="flat" cmpd="sng" algn="ctr">
            <a:solidFill>
              <a:srgbClr val="353535"/>
            </a:solidFill>
            <a:prstDash val="solid"/>
            <a:headEnd type="none"/>
            <a:tailEnd type="none"/>
          </a:ln>
          <a:effectLst/>
        </p:spPr>
      </p:cxnSp>
      <p:sp>
        <p:nvSpPr>
          <p:cNvPr id="71" name="object 43">
            <a:extLst>
              <a:ext uri="{FF2B5EF4-FFF2-40B4-BE49-F238E27FC236}">
                <a16:creationId xmlns:a16="http://schemas.microsoft.com/office/drawing/2014/main" id="{308514F9-DCA2-4898-B8AF-69A1C155C78E}"/>
              </a:ext>
            </a:extLst>
          </p:cNvPr>
          <p:cNvSpPr txBox="1"/>
          <p:nvPr/>
        </p:nvSpPr>
        <p:spPr>
          <a:xfrm>
            <a:off x="8220216" y="1461501"/>
            <a:ext cx="3194063" cy="549965"/>
          </a:xfrm>
          <a:prstGeom prst="rect">
            <a:avLst/>
          </a:prstGeom>
          <a:noFill/>
        </p:spPr>
        <p:txBody>
          <a:bodyPr vert="horz" wrap="square" lIns="0" tIns="19616" rIns="0" bIns="0" rtlCol="0">
            <a:spAutoFit/>
          </a:bodyPr>
          <a:lstStyle/>
          <a:p>
            <a:pPr marL="8528" marR="3411" algn="r" defTabSz="613993">
              <a:lnSpc>
                <a:spcPts val="1182"/>
              </a:lnSpc>
              <a:spcBef>
                <a:spcPts val="154"/>
              </a:spcBef>
              <a:defRPr/>
            </a:pPr>
            <a:r>
              <a:rPr lang="en-US" sz="1007" b="1" spc="17">
                <a:solidFill>
                  <a:srgbClr val="505050"/>
                </a:solidFill>
                <a:latin typeface="Segoe UI Semilight"/>
                <a:cs typeface="Segoe UI"/>
              </a:rPr>
              <a:t>AZURE</a:t>
            </a:r>
            <a:r>
              <a:rPr lang="en-US" sz="1007" b="1" spc="-47">
                <a:solidFill>
                  <a:srgbClr val="505050"/>
                </a:solidFill>
                <a:latin typeface="Segoe UI Semilight"/>
                <a:cs typeface="Segoe UI"/>
              </a:rPr>
              <a:t> </a:t>
            </a:r>
            <a:r>
              <a:rPr lang="en-US" sz="1007" b="1" spc="7">
                <a:solidFill>
                  <a:srgbClr val="505050"/>
                </a:solidFill>
                <a:latin typeface="Segoe UI Semilight"/>
                <a:cs typeface="Segoe UI"/>
              </a:rPr>
              <a:t>INFORMATION PROTECTION</a:t>
            </a:r>
            <a:endParaRPr lang="en-US" sz="1007">
              <a:solidFill>
                <a:srgbClr val="505050"/>
              </a:solidFill>
              <a:latin typeface="Segoe UI Semilight"/>
              <a:cs typeface="Segoe UI"/>
            </a:endParaRPr>
          </a:p>
          <a:p>
            <a:pPr marL="21745" marR="26436" algn="r" defTabSz="613993">
              <a:lnSpc>
                <a:spcPct val="104700"/>
              </a:lnSpc>
              <a:spcBef>
                <a:spcPts val="600"/>
              </a:spcBef>
              <a:defRPr/>
            </a:pPr>
            <a:r>
              <a:rPr sz="940" spc="-10">
                <a:solidFill>
                  <a:srgbClr val="505050"/>
                </a:solidFill>
                <a:latin typeface="Segoe UI Semilight"/>
                <a:cs typeface="Segoe UI"/>
              </a:rPr>
              <a:t>Classify, </a:t>
            </a:r>
            <a:r>
              <a:rPr sz="940" spc="-7">
                <a:solidFill>
                  <a:srgbClr val="505050"/>
                </a:solidFill>
                <a:latin typeface="Segoe UI Semilight"/>
                <a:cs typeface="Segoe UI"/>
              </a:rPr>
              <a:t>label</a:t>
            </a:r>
            <a:r>
              <a:rPr lang="en-US" sz="940" spc="-7">
                <a:solidFill>
                  <a:srgbClr val="505050"/>
                </a:solidFill>
                <a:latin typeface="Segoe UI Semilight"/>
                <a:cs typeface="Segoe UI"/>
              </a:rPr>
              <a:t> &amp; protect files – beyond Office 365, including on-</a:t>
            </a:r>
            <a:r>
              <a:rPr lang="en-US" sz="940" spc="-7" err="1">
                <a:solidFill>
                  <a:srgbClr val="505050"/>
                </a:solidFill>
                <a:latin typeface="Segoe UI Semilight"/>
                <a:cs typeface="Segoe UI"/>
              </a:rPr>
              <a:t>prem</a:t>
            </a:r>
            <a:r>
              <a:rPr lang="en-US" sz="940" spc="-7">
                <a:solidFill>
                  <a:srgbClr val="505050"/>
                </a:solidFill>
                <a:latin typeface="Segoe UI Semilight"/>
                <a:cs typeface="Segoe UI"/>
              </a:rPr>
              <a:t> &amp; hybrid</a:t>
            </a:r>
            <a:endParaRPr sz="940">
              <a:solidFill>
                <a:srgbClr val="505050"/>
              </a:solidFill>
              <a:latin typeface="Segoe UI Semilight"/>
              <a:cs typeface="Segoe UI"/>
            </a:endParaRPr>
          </a:p>
        </p:txBody>
      </p:sp>
      <p:sp>
        <p:nvSpPr>
          <p:cNvPr id="72" name="object 49">
            <a:extLst>
              <a:ext uri="{FF2B5EF4-FFF2-40B4-BE49-F238E27FC236}">
                <a16:creationId xmlns:a16="http://schemas.microsoft.com/office/drawing/2014/main" id="{D6FE6A85-FB3B-42CA-A9BB-91EC206F933C}"/>
              </a:ext>
            </a:extLst>
          </p:cNvPr>
          <p:cNvSpPr/>
          <p:nvPr/>
        </p:nvSpPr>
        <p:spPr>
          <a:xfrm flipV="1">
            <a:off x="7189327" y="1665803"/>
            <a:ext cx="4223540" cy="355124"/>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73" name="object 49">
            <a:extLst>
              <a:ext uri="{FF2B5EF4-FFF2-40B4-BE49-F238E27FC236}">
                <a16:creationId xmlns:a16="http://schemas.microsoft.com/office/drawing/2014/main" id="{FA7CB474-F9D5-4E38-A6E4-342AB05C8AC3}"/>
              </a:ext>
            </a:extLst>
          </p:cNvPr>
          <p:cNvSpPr/>
          <p:nvPr/>
        </p:nvSpPr>
        <p:spPr>
          <a:xfrm flipV="1">
            <a:off x="7879575" y="2469135"/>
            <a:ext cx="3535362" cy="233076"/>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74" name="object 43">
            <a:extLst>
              <a:ext uri="{FF2B5EF4-FFF2-40B4-BE49-F238E27FC236}">
                <a16:creationId xmlns:a16="http://schemas.microsoft.com/office/drawing/2014/main" id="{11C914C0-E2F2-45CD-A8D7-361B3914DB87}"/>
              </a:ext>
            </a:extLst>
          </p:cNvPr>
          <p:cNvSpPr txBox="1"/>
          <p:nvPr/>
        </p:nvSpPr>
        <p:spPr>
          <a:xfrm>
            <a:off x="8220216" y="2277248"/>
            <a:ext cx="3194063" cy="549965"/>
          </a:xfrm>
          <a:prstGeom prst="rect">
            <a:avLst/>
          </a:prstGeom>
          <a:noFill/>
        </p:spPr>
        <p:txBody>
          <a:bodyPr vert="horz" wrap="square" lIns="0" tIns="19616" rIns="0" bIns="0" rtlCol="0">
            <a:spAutoFit/>
          </a:bodyPr>
          <a:lstStyle/>
          <a:p>
            <a:pPr marL="8528" marR="3411" algn="r" defTabSz="613993">
              <a:lnSpc>
                <a:spcPts val="1182"/>
              </a:lnSpc>
              <a:spcBef>
                <a:spcPts val="154"/>
              </a:spcBef>
              <a:defRPr/>
            </a:pPr>
            <a:r>
              <a:rPr lang="en-US" sz="1007" b="1" spc="17">
                <a:solidFill>
                  <a:srgbClr val="505050"/>
                </a:solidFill>
                <a:latin typeface="Segoe UI Semilight"/>
                <a:cs typeface="Segoe UI"/>
              </a:rPr>
              <a:t>OFFICE 365 DLP</a:t>
            </a:r>
            <a:endParaRPr lang="en-US" sz="1007">
              <a:solidFill>
                <a:srgbClr val="505050"/>
              </a:solidFill>
              <a:latin typeface="Segoe UI Semilight"/>
              <a:cs typeface="Segoe UI"/>
            </a:endParaRPr>
          </a:p>
          <a:p>
            <a:pPr marL="21745" marR="26436" algn="r" defTabSz="613993">
              <a:lnSpc>
                <a:spcPct val="104700"/>
              </a:lnSpc>
              <a:spcBef>
                <a:spcPts val="600"/>
              </a:spcBef>
              <a:defRPr/>
            </a:pPr>
            <a:r>
              <a:rPr lang="en-US" sz="940" spc="-10">
                <a:solidFill>
                  <a:srgbClr val="505050"/>
                </a:solidFill>
                <a:latin typeface="Segoe UI Semilight"/>
                <a:cs typeface="Segoe UI"/>
              </a:rPr>
              <a:t>Prevent data loss across Exchange Online, SharePoint Online, OneDrive for Business</a:t>
            </a:r>
          </a:p>
        </p:txBody>
      </p:sp>
      <p:sp>
        <p:nvSpPr>
          <p:cNvPr id="75" name="object 43">
            <a:extLst>
              <a:ext uri="{FF2B5EF4-FFF2-40B4-BE49-F238E27FC236}">
                <a16:creationId xmlns:a16="http://schemas.microsoft.com/office/drawing/2014/main" id="{7F65347E-73CA-4588-AB9C-3F17ECEEE05E}"/>
              </a:ext>
            </a:extLst>
          </p:cNvPr>
          <p:cNvSpPr txBox="1"/>
          <p:nvPr/>
        </p:nvSpPr>
        <p:spPr>
          <a:xfrm>
            <a:off x="8220216" y="3110923"/>
            <a:ext cx="3194063" cy="507120"/>
          </a:xfrm>
          <a:prstGeom prst="rect">
            <a:avLst/>
          </a:prstGeom>
          <a:noFill/>
        </p:spPr>
        <p:txBody>
          <a:bodyPr vert="horz" wrap="square" lIns="0" tIns="19616" rIns="0" bIns="0" rtlCol="0">
            <a:spAutoFit/>
          </a:bodyPr>
          <a:lstStyle/>
          <a:p>
            <a:pPr marL="8528" marR="3411" algn="r" defTabSz="613993">
              <a:lnSpc>
                <a:spcPts val="1182"/>
              </a:lnSpc>
              <a:spcBef>
                <a:spcPts val="154"/>
              </a:spcBef>
              <a:defRPr/>
            </a:pPr>
            <a:r>
              <a:rPr lang="en-US" sz="1007" b="1" spc="17">
                <a:solidFill>
                  <a:srgbClr val="505050"/>
                </a:solidFill>
                <a:latin typeface="Segoe UI Semilight"/>
                <a:cs typeface="Segoe UI"/>
              </a:rPr>
              <a:t>OFFICE APPS</a:t>
            </a:r>
          </a:p>
          <a:p>
            <a:pPr marL="8528" marR="3411" algn="r" defTabSz="613993">
              <a:lnSpc>
                <a:spcPts val="1182"/>
              </a:lnSpc>
              <a:spcBef>
                <a:spcPts val="154"/>
              </a:spcBef>
              <a:defRPr/>
            </a:pPr>
            <a:r>
              <a:rPr lang="en-US" sz="1029" spc="-10">
                <a:solidFill>
                  <a:srgbClr val="505050"/>
                </a:solidFill>
                <a:latin typeface="Segoe UI Semilight"/>
                <a:cs typeface="Segoe UI"/>
              </a:rPr>
              <a:t>Protect sensitive information while working in Excel, Word, PowerPoint, Outlook</a:t>
            </a:r>
            <a:endParaRPr lang="en-US" sz="1007" b="1" spc="17">
              <a:solidFill>
                <a:srgbClr val="505050"/>
              </a:solidFill>
              <a:latin typeface="Segoe UI Semilight"/>
              <a:cs typeface="Segoe UI"/>
            </a:endParaRPr>
          </a:p>
        </p:txBody>
      </p:sp>
      <p:sp>
        <p:nvSpPr>
          <p:cNvPr id="76" name="object 49">
            <a:extLst>
              <a:ext uri="{FF2B5EF4-FFF2-40B4-BE49-F238E27FC236}">
                <a16:creationId xmlns:a16="http://schemas.microsoft.com/office/drawing/2014/main" id="{7FCA8308-9365-437E-84A6-65CA5F2C877B}"/>
              </a:ext>
            </a:extLst>
          </p:cNvPr>
          <p:cNvSpPr/>
          <p:nvPr/>
        </p:nvSpPr>
        <p:spPr>
          <a:xfrm flipV="1">
            <a:off x="8193324" y="3293846"/>
            <a:ext cx="3221613" cy="161362"/>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79" name="object 49">
            <a:extLst>
              <a:ext uri="{FF2B5EF4-FFF2-40B4-BE49-F238E27FC236}">
                <a16:creationId xmlns:a16="http://schemas.microsoft.com/office/drawing/2014/main" id="{5E5D745D-0989-4889-9293-61F3A47D0CA5}"/>
              </a:ext>
            </a:extLst>
          </p:cNvPr>
          <p:cNvSpPr/>
          <p:nvPr/>
        </p:nvSpPr>
        <p:spPr>
          <a:xfrm>
            <a:off x="8071360" y="4902811"/>
            <a:ext cx="3336248" cy="212992"/>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80" name="object 43">
            <a:extLst>
              <a:ext uri="{FF2B5EF4-FFF2-40B4-BE49-F238E27FC236}">
                <a16:creationId xmlns:a16="http://schemas.microsoft.com/office/drawing/2014/main" id="{B7895531-AD6E-4958-8130-E8859713BB14}"/>
              </a:ext>
            </a:extLst>
          </p:cNvPr>
          <p:cNvSpPr txBox="1"/>
          <p:nvPr/>
        </p:nvSpPr>
        <p:spPr>
          <a:xfrm>
            <a:off x="8585162" y="4930824"/>
            <a:ext cx="2822446" cy="547828"/>
          </a:xfrm>
          <a:prstGeom prst="rect">
            <a:avLst/>
          </a:prstGeom>
          <a:noFill/>
        </p:spPr>
        <p:txBody>
          <a:bodyPr vert="horz" wrap="square" lIns="0" tIns="19616" rIns="0" bIns="0" rtlCol="0">
            <a:spAutoFit/>
          </a:bodyPr>
          <a:lstStyle/>
          <a:p>
            <a:pPr marL="8528" marR="3411" algn="r" defTabSz="613993">
              <a:lnSpc>
                <a:spcPts val="1182"/>
              </a:lnSpc>
              <a:spcBef>
                <a:spcPts val="154"/>
              </a:spcBef>
              <a:defRPr/>
            </a:pPr>
            <a:r>
              <a:rPr lang="en-US" sz="1007" b="1" spc="17">
                <a:solidFill>
                  <a:srgbClr val="505050"/>
                </a:solidFill>
                <a:latin typeface="Segoe UI Semilight"/>
                <a:cs typeface="Segoe UI"/>
              </a:rPr>
              <a:t>OFFICE 365 ADVANCED DATA GOVERNANCE</a:t>
            </a:r>
          </a:p>
          <a:p>
            <a:pPr marL="8528" marR="3411" algn="r" defTabSz="613993">
              <a:lnSpc>
                <a:spcPts val="1182"/>
              </a:lnSpc>
              <a:spcBef>
                <a:spcPts val="600"/>
              </a:spcBef>
              <a:defRPr/>
            </a:pPr>
            <a:r>
              <a:rPr lang="en-US" sz="940" spc="-10">
                <a:solidFill>
                  <a:srgbClr val="505050"/>
                </a:solidFill>
                <a:latin typeface="Segoe UI Semilight"/>
                <a:cs typeface="Segoe UI"/>
              </a:rPr>
              <a:t>Apply retention and deletion policies to sensitive and important data in Office 365</a:t>
            </a:r>
          </a:p>
        </p:txBody>
      </p:sp>
      <p:sp>
        <p:nvSpPr>
          <p:cNvPr id="81" name="object 49">
            <a:extLst>
              <a:ext uri="{FF2B5EF4-FFF2-40B4-BE49-F238E27FC236}">
                <a16:creationId xmlns:a16="http://schemas.microsoft.com/office/drawing/2014/main" id="{CBC4B36E-317E-4845-ADC8-4880CBE8B379}"/>
              </a:ext>
            </a:extLst>
          </p:cNvPr>
          <p:cNvSpPr/>
          <p:nvPr/>
        </p:nvSpPr>
        <p:spPr>
          <a:xfrm>
            <a:off x="7189327" y="5947236"/>
            <a:ext cx="4223540" cy="355124"/>
          </a:xfrm>
          <a:custGeom>
            <a:avLst/>
            <a:gdLst/>
            <a:ahLst/>
            <a:cxnLst/>
            <a:rect l="l" t="t" r="r" b="b"/>
            <a:pathLst>
              <a:path w="2451100" h="188595">
                <a:moveTo>
                  <a:pt x="2450528" y="188455"/>
                </a:moveTo>
                <a:lnTo>
                  <a:pt x="209740" y="188455"/>
                </a:lnTo>
                <a:lnTo>
                  <a:pt x="0" y="0"/>
                </a:lnTo>
              </a:path>
            </a:pathLst>
          </a:custGeom>
          <a:ln w="6350">
            <a:solidFill>
              <a:srgbClr val="353535"/>
            </a:solidFill>
          </a:ln>
        </p:spPr>
        <p:txBody>
          <a:bodyPr wrap="square" lIns="0" tIns="0" rIns="0" bIns="0" rtlCol="0"/>
          <a:lstStyle/>
          <a:p>
            <a:pPr defTabSz="613993">
              <a:defRPr/>
            </a:pPr>
            <a:endParaRPr sz="1209" kern="0">
              <a:solidFill>
                <a:prstClr val="black"/>
              </a:solidFill>
              <a:latin typeface="Calibri"/>
            </a:endParaRPr>
          </a:p>
        </p:txBody>
      </p:sp>
      <p:sp>
        <p:nvSpPr>
          <p:cNvPr id="82" name="object 43">
            <a:extLst>
              <a:ext uri="{FF2B5EF4-FFF2-40B4-BE49-F238E27FC236}">
                <a16:creationId xmlns:a16="http://schemas.microsoft.com/office/drawing/2014/main" id="{3581CA26-15FC-4B88-B4C3-794322BA9519}"/>
              </a:ext>
            </a:extLst>
          </p:cNvPr>
          <p:cNvSpPr txBox="1"/>
          <p:nvPr/>
        </p:nvSpPr>
        <p:spPr>
          <a:xfrm>
            <a:off x="8220216" y="6128436"/>
            <a:ext cx="3194063" cy="346677"/>
          </a:xfrm>
          <a:prstGeom prst="rect">
            <a:avLst/>
          </a:prstGeom>
          <a:noFill/>
        </p:spPr>
        <p:txBody>
          <a:bodyPr vert="horz" wrap="square" lIns="0" tIns="19616" rIns="0" bIns="0" rtlCol="0">
            <a:spAutoFit/>
          </a:bodyPr>
          <a:lstStyle/>
          <a:p>
            <a:pPr marL="8528" marR="3411" algn="r" defTabSz="613993">
              <a:lnSpc>
                <a:spcPts val="1182"/>
              </a:lnSpc>
              <a:spcBef>
                <a:spcPts val="154"/>
              </a:spcBef>
              <a:defRPr/>
            </a:pPr>
            <a:r>
              <a:rPr lang="en-US" sz="1007" b="1" spc="17">
                <a:solidFill>
                  <a:srgbClr val="505050"/>
                </a:solidFill>
                <a:latin typeface="Segoe UI Semilight"/>
                <a:cs typeface="Segoe UI"/>
              </a:rPr>
              <a:t>SHAREPOINT &amp; GROUPS</a:t>
            </a:r>
          </a:p>
          <a:p>
            <a:pPr marL="8528" marR="3411" algn="r" defTabSz="613993">
              <a:lnSpc>
                <a:spcPts val="1182"/>
              </a:lnSpc>
              <a:spcBef>
                <a:spcPts val="154"/>
              </a:spcBef>
              <a:defRPr/>
            </a:pPr>
            <a:r>
              <a:rPr lang="en-US" sz="940" spc="-10">
                <a:solidFill>
                  <a:srgbClr val="505050"/>
                </a:solidFill>
                <a:latin typeface="Segoe UI Semilight"/>
                <a:cs typeface="Segoe UI"/>
              </a:rPr>
              <a:t>Protect files in libraries and lists</a:t>
            </a:r>
          </a:p>
        </p:txBody>
      </p:sp>
    </p:spTree>
    <p:extLst>
      <p:ext uri="{BB962C8B-B14F-4D97-AF65-F5344CB8AC3E}">
        <p14:creationId xmlns:p14="http://schemas.microsoft.com/office/powerpoint/2010/main" val="387705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500" fill="hold"/>
                                        <p:tgtEl>
                                          <p:spTgt spid="63"/>
                                        </p:tgtEl>
                                        <p:attrNameLst>
                                          <p:attrName>ppt_x</p:attrName>
                                        </p:attrNameLst>
                                      </p:cBhvr>
                                      <p:tavLst>
                                        <p:tav tm="0">
                                          <p:val>
                                            <p:strVal val="0-#ppt_w/2"/>
                                          </p:val>
                                        </p:tav>
                                        <p:tav tm="100000">
                                          <p:val>
                                            <p:strVal val="#ppt_x"/>
                                          </p:val>
                                        </p:tav>
                                      </p:tavLst>
                                    </p:anim>
                                    <p:anim calcmode="lin" valueType="num">
                                      <p:cBhvr additive="base">
                                        <p:cTn id="35" dur="500" fill="hold"/>
                                        <p:tgtEl>
                                          <p:spTgt spid="63"/>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par>
                          <p:cTn id="47" fill="hold">
                            <p:stCondLst>
                              <p:cond delay="4000"/>
                            </p:stCondLst>
                            <p:childTnLst>
                              <p:par>
                                <p:cTn id="48" presetID="2" presetClass="entr" presetSubtype="8"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additive="base">
                                        <p:cTn id="50" dur="500" fill="hold"/>
                                        <p:tgtEl>
                                          <p:spTgt spid="59"/>
                                        </p:tgtEl>
                                        <p:attrNameLst>
                                          <p:attrName>ppt_x</p:attrName>
                                        </p:attrNameLst>
                                      </p:cBhvr>
                                      <p:tavLst>
                                        <p:tav tm="0">
                                          <p:val>
                                            <p:strVal val="0-#ppt_w/2"/>
                                          </p:val>
                                        </p:tav>
                                        <p:tav tm="100000">
                                          <p:val>
                                            <p:strVal val="#ppt_x"/>
                                          </p:val>
                                        </p:tav>
                                      </p:tavLst>
                                    </p:anim>
                                    <p:anim calcmode="lin" valueType="num">
                                      <p:cBhvr additive="base">
                                        <p:cTn id="51" dur="500" fill="hold"/>
                                        <p:tgtEl>
                                          <p:spTgt spid="59"/>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par>
                          <p:cTn id="55" fill="hold">
                            <p:stCondLst>
                              <p:cond delay="4500"/>
                            </p:stCondLst>
                            <p:childTnLst>
                              <p:par>
                                <p:cTn id="56" presetID="2" presetClass="entr" presetSubtype="8" fill="hold" grpId="0" nodeType="afterEffect">
                                  <p:stCondLst>
                                    <p:cond delay="0"/>
                                  </p:stCondLst>
                                  <p:childTnLst>
                                    <p:set>
                                      <p:cBhvr>
                                        <p:cTn id="57" dur="1" fill="hold">
                                          <p:stCondLst>
                                            <p:cond delay="0"/>
                                          </p:stCondLst>
                                        </p:cTn>
                                        <p:tgtEl>
                                          <p:spTgt spid="65"/>
                                        </p:tgtEl>
                                        <p:attrNameLst>
                                          <p:attrName>style.visibility</p:attrName>
                                        </p:attrNameLst>
                                      </p:cBhvr>
                                      <p:to>
                                        <p:strVal val="visible"/>
                                      </p:to>
                                    </p:set>
                                    <p:anim calcmode="lin" valueType="num">
                                      <p:cBhvr additive="base">
                                        <p:cTn id="58" dur="500" fill="hold"/>
                                        <p:tgtEl>
                                          <p:spTgt spid="65"/>
                                        </p:tgtEl>
                                        <p:attrNameLst>
                                          <p:attrName>ppt_x</p:attrName>
                                        </p:attrNameLst>
                                      </p:cBhvr>
                                      <p:tavLst>
                                        <p:tav tm="0">
                                          <p:val>
                                            <p:strVal val="0-#ppt_w/2"/>
                                          </p:val>
                                        </p:tav>
                                        <p:tav tm="100000">
                                          <p:val>
                                            <p:strVal val="#ppt_x"/>
                                          </p:val>
                                        </p:tav>
                                      </p:tavLst>
                                    </p:anim>
                                    <p:anim calcmode="lin" valueType="num">
                                      <p:cBhvr additive="base">
                                        <p:cTn id="59" dur="500" fill="hold"/>
                                        <p:tgtEl>
                                          <p:spTgt spid="65"/>
                                        </p:tgtEl>
                                        <p:attrNameLst>
                                          <p:attrName>ppt_y</p:attrName>
                                        </p:attrNameLst>
                                      </p:cBhvr>
                                      <p:tavLst>
                                        <p:tav tm="0">
                                          <p:val>
                                            <p:strVal val="#ppt_y"/>
                                          </p:val>
                                        </p:tav>
                                        <p:tav tm="100000">
                                          <p:val>
                                            <p:strVal val="#ppt_y"/>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childTnLst>
                          </p:cTn>
                        </p:par>
                        <p:par>
                          <p:cTn id="63" fill="hold">
                            <p:stCondLst>
                              <p:cond delay="5000"/>
                            </p:stCondLst>
                            <p:childTnLst>
                              <p:par>
                                <p:cTn id="64" presetID="2" presetClass="entr" presetSubtype="8" fill="hold" grpId="0" nodeType="afterEffect">
                                  <p:stCondLst>
                                    <p:cond delay="0"/>
                                  </p:stCondLst>
                                  <p:childTnLst>
                                    <p:set>
                                      <p:cBhvr>
                                        <p:cTn id="65" dur="1" fill="hold">
                                          <p:stCondLst>
                                            <p:cond delay="0"/>
                                          </p:stCondLst>
                                        </p:cTn>
                                        <p:tgtEl>
                                          <p:spTgt spid="67"/>
                                        </p:tgtEl>
                                        <p:attrNameLst>
                                          <p:attrName>style.visibility</p:attrName>
                                        </p:attrNameLst>
                                      </p:cBhvr>
                                      <p:to>
                                        <p:strVal val="visible"/>
                                      </p:to>
                                    </p:set>
                                    <p:anim calcmode="lin" valueType="num">
                                      <p:cBhvr additive="base">
                                        <p:cTn id="66" dur="500" fill="hold"/>
                                        <p:tgtEl>
                                          <p:spTgt spid="67"/>
                                        </p:tgtEl>
                                        <p:attrNameLst>
                                          <p:attrName>ppt_x</p:attrName>
                                        </p:attrNameLst>
                                      </p:cBhvr>
                                      <p:tavLst>
                                        <p:tav tm="0">
                                          <p:val>
                                            <p:strVal val="0-#ppt_w/2"/>
                                          </p:val>
                                        </p:tav>
                                        <p:tav tm="100000">
                                          <p:val>
                                            <p:strVal val="#ppt_x"/>
                                          </p:val>
                                        </p:tav>
                                      </p:tavLst>
                                    </p:anim>
                                    <p:anim calcmode="lin" valueType="num">
                                      <p:cBhvr additive="base">
                                        <p:cTn id="67" dur="500" fill="hold"/>
                                        <p:tgtEl>
                                          <p:spTgt spid="67"/>
                                        </p:tgtEl>
                                        <p:attrNameLst>
                                          <p:attrName>ppt_y</p:attrName>
                                        </p:attrNameLst>
                                      </p:cBhvr>
                                      <p:tavLst>
                                        <p:tav tm="0">
                                          <p:val>
                                            <p:strVal val="#ppt_y"/>
                                          </p:val>
                                        </p:tav>
                                        <p:tav tm="100000">
                                          <p:val>
                                            <p:strVal val="#ppt_y"/>
                                          </p:val>
                                        </p:tav>
                                      </p:tavLst>
                                    </p:anim>
                                  </p:childTnLst>
                                </p:cTn>
                              </p:par>
                              <p:par>
                                <p:cTn id="68" presetID="10" presetClass="entr" presetSubtype="0"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childTnLst>
                          </p:cTn>
                        </p:par>
                        <p:par>
                          <p:cTn id="71" fill="hold">
                            <p:stCondLst>
                              <p:cond delay="5500"/>
                            </p:stCondLst>
                            <p:childTnLst>
                              <p:par>
                                <p:cTn id="72" presetID="2" presetClass="entr" presetSubtype="2" fill="hold" grpId="0" nodeType="afterEffect">
                                  <p:stCondLst>
                                    <p:cond delay="0"/>
                                  </p:stCondLst>
                                  <p:childTnLst>
                                    <p:set>
                                      <p:cBhvr>
                                        <p:cTn id="73" dur="1" fill="hold">
                                          <p:stCondLst>
                                            <p:cond delay="0"/>
                                          </p:stCondLst>
                                        </p:cTn>
                                        <p:tgtEl>
                                          <p:spTgt spid="71"/>
                                        </p:tgtEl>
                                        <p:attrNameLst>
                                          <p:attrName>style.visibility</p:attrName>
                                        </p:attrNameLst>
                                      </p:cBhvr>
                                      <p:to>
                                        <p:strVal val="visible"/>
                                      </p:to>
                                    </p:set>
                                    <p:anim calcmode="lin" valueType="num">
                                      <p:cBhvr additive="base">
                                        <p:cTn id="74" dur="500" fill="hold"/>
                                        <p:tgtEl>
                                          <p:spTgt spid="71"/>
                                        </p:tgtEl>
                                        <p:attrNameLst>
                                          <p:attrName>ppt_x</p:attrName>
                                        </p:attrNameLst>
                                      </p:cBhvr>
                                      <p:tavLst>
                                        <p:tav tm="0">
                                          <p:val>
                                            <p:strVal val="1+#ppt_w/2"/>
                                          </p:val>
                                        </p:tav>
                                        <p:tav tm="100000">
                                          <p:val>
                                            <p:strVal val="#ppt_x"/>
                                          </p:val>
                                        </p:tav>
                                      </p:tavLst>
                                    </p:anim>
                                    <p:anim calcmode="lin" valueType="num">
                                      <p:cBhvr additive="base">
                                        <p:cTn id="75" dur="500" fill="hold"/>
                                        <p:tgtEl>
                                          <p:spTgt spid="71"/>
                                        </p:tgtEl>
                                        <p:attrNameLst>
                                          <p:attrName>ppt_y</p:attrName>
                                        </p:attrNameLst>
                                      </p:cBhvr>
                                      <p:tavLst>
                                        <p:tav tm="0">
                                          <p:val>
                                            <p:strVal val="#ppt_y"/>
                                          </p:val>
                                        </p:tav>
                                        <p:tav tm="100000">
                                          <p:val>
                                            <p:strVal val="#ppt_y"/>
                                          </p:val>
                                        </p:tav>
                                      </p:tavLst>
                                    </p:anim>
                                  </p:childTnLst>
                                </p:cTn>
                              </p:par>
                              <p:par>
                                <p:cTn id="76" presetID="10" presetClass="entr" presetSubtype="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fade">
                                      <p:cBhvr>
                                        <p:cTn id="78" dur="500"/>
                                        <p:tgtEl>
                                          <p:spTgt spid="72"/>
                                        </p:tgtEl>
                                      </p:cBhvr>
                                    </p:animEffect>
                                  </p:childTnLst>
                                </p:cTn>
                              </p:par>
                            </p:childTnLst>
                          </p:cTn>
                        </p:par>
                        <p:par>
                          <p:cTn id="79" fill="hold">
                            <p:stCondLst>
                              <p:cond delay="6000"/>
                            </p:stCondLst>
                            <p:childTnLst>
                              <p:par>
                                <p:cTn id="80" presetID="2" presetClass="entr" presetSubtype="2" fill="hold" grpId="0" nodeType="afterEffect">
                                  <p:stCondLst>
                                    <p:cond delay="0"/>
                                  </p:stCondLst>
                                  <p:childTnLst>
                                    <p:set>
                                      <p:cBhvr>
                                        <p:cTn id="81" dur="1" fill="hold">
                                          <p:stCondLst>
                                            <p:cond delay="0"/>
                                          </p:stCondLst>
                                        </p:cTn>
                                        <p:tgtEl>
                                          <p:spTgt spid="74"/>
                                        </p:tgtEl>
                                        <p:attrNameLst>
                                          <p:attrName>style.visibility</p:attrName>
                                        </p:attrNameLst>
                                      </p:cBhvr>
                                      <p:to>
                                        <p:strVal val="visible"/>
                                      </p:to>
                                    </p:set>
                                    <p:anim calcmode="lin" valueType="num">
                                      <p:cBhvr additive="base">
                                        <p:cTn id="82" dur="500" fill="hold"/>
                                        <p:tgtEl>
                                          <p:spTgt spid="74"/>
                                        </p:tgtEl>
                                        <p:attrNameLst>
                                          <p:attrName>ppt_x</p:attrName>
                                        </p:attrNameLst>
                                      </p:cBhvr>
                                      <p:tavLst>
                                        <p:tav tm="0">
                                          <p:val>
                                            <p:strVal val="1+#ppt_w/2"/>
                                          </p:val>
                                        </p:tav>
                                        <p:tav tm="100000">
                                          <p:val>
                                            <p:strVal val="#ppt_x"/>
                                          </p:val>
                                        </p:tav>
                                      </p:tavLst>
                                    </p:anim>
                                    <p:anim calcmode="lin" valueType="num">
                                      <p:cBhvr additive="base">
                                        <p:cTn id="83" dur="500" fill="hold"/>
                                        <p:tgtEl>
                                          <p:spTgt spid="74"/>
                                        </p:tgtEl>
                                        <p:attrNameLst>
                                          <p:attrName>ppt_y</p:attrName>
                                        </p:attrNameLst>
                                      </p:cBhvr>
                                      <p:tavLst>
                                        <p:tav tm="0">
                                          <p:val>
                                            <p:strVal val="#ppt_y"/>
                                          </p:val>
                                        </p:tav>
                                        <p:tav tm="100000">
                                          <p:val>
                                            <p:strVal val="#ppt_y"/>
                                          </p:val>
                                        </p:tav>
                                      </p:tavLst>
                                    </p:anim>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par>
                          <p:cTn id="87" fill="hold">
                            <p:stCondLst>
                              <p:cond delay="6500"/>
                            </p:stCondLst>
                            <p:childTnLst>
                              <p:par>
                                <p:cTn id="88" presetID="2" presetClass="entr" presetSubtype="2" fill="hold" grpId="0" nodeType="afterEffect">
                                  <p:stCondLst>
                                    <p:cond delay="0"/>
                                  </p:stCondLst>
                                  <p:childTnLst>
                                    <p:set>
                                      <p:cBhvr>
                                        <p:cTn id="89" dur="1" fill="hold">
                                          <p:stCondLst>
                                            <p:cond delay="0"/>
                                          </p:stCondLst>
                                        </p:cTn>
                                        <p:tgtEl>
                                          <p:spTgt spid="75"/>
                                        </p:tgtEl>
                                        <p:attrNameLst>
                                          <p:attrName>style.visibility</p:attrName>
                                        </p:attrNameLst>
                                      </p:cBhvr>
                                      <p:to>
                                        <p:strVal val="visible"/>
                                      </p:to>
                                    </p:set>
                                    <p:anim calcmode="lin" valueType="num">
                                      <p:cBhvr additive="base">
                                        <p:cTn id="90" dur="500" fill="hold"/>
                                        <p:tgtEl>
                                          <p:spTgt spid="75"/>
                                        </p:tgtEl>
                                        <p:attrNameLst>
                                          <p:attrName>ppt_x</p:attrName>
                                        </p:attrNameLst>
                                      </p:cBhvr>
                                      <p:tavLst>
                                        <p:tav tm="0">
                                          <p:val>
                                            <p:strVal val="1+#ppt_w/2"/>
                                          </p:val>
                                        </p:tav>
                                        <p:tav tm="100000">
                                          <p:val>
                                            <p:strVal val="#ppt_x"/>
                                          </p:val>
                                        </p:tav>
                                      </p:tavLst>
                                    </p:anim>
                                    <p:anim calcmode="lin" valueType="num">
                                      <p:cBhvr additive="base">
                                        <p:cTn id="91" dur="500" fill="hold"/>
                                        <p:tgtEl>
                                          <p:spTgt spid="75"/>
                                        </p:tgtEl>
                                        <p:attrNameLst>
                                          <p:attrName>ppt_y</p:attrName>
                                        </p:attrNameLst>
                                      </p:cBhvr>
                                      <p:tavLst>
                                        <p:tav tm="0">
                                          <p:val>
                                            <p:strVal val="#ppt_y"/>
                                          </p:val>
                                        </p:tav>
                                        <p:tav tm="100000">
                                          <p:val>
                                            <p:strVal val="#ppt_y"/>
                                          </p:val>
                                        </p:tav>
                                      </p:tavLst>
                                    </p:anim>
                                  </p:childTnLst>
                                </p:cTn>
                              </p:par>
                              <p:par>
                                <p:cTn id="92" presetID="10" presetClass="entr" presetSubtype="0" fill="hold" grpId="0"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500"/>
                                        <p:tgtEl>
                                          <p:spTgt spid="76"/>
                                        </p:tgtEl>
                                      </p:cBhvr>
                                    </p:animEffect>
                                  </p:childTnLst>
                                </p:cTn>
                              </p:par>
                            </p:childTnLst>
                          </p:cTn>
                        </p:par>
                        <p:par>
                          <p:cTn id="95" fill="hold">
                            <p:stCondLst>
                              <p:cond delay="7000"/>
                            </p:stCondLst>
                            <p:childTnLst>
                              <p:par>
                                <p:cTn id="96" presetID="2" presetClass="entr" presetSubtype="2" fill="hold" grpId="0" nodeType="afterEffect">
                                  <p:stCondLst>
                                    <p:cond delay="0"/>
                                  </p:stCondLst>
                                  <p:childTnLst>
                                    <p:set>
                                      <p:cBhvr>
                                        <p:cTn id="97" dur="1" fill="hold">
                                          <p:stCondLst>
                                            <p:cond delay="0"/>
                                          </p:stCondLst>
                                        </p:cTn>
                                        <p:tgtEl>
                                          <p:spTgt spid="69"/>
                                        </p:tgtEl>
                                        <p:attrNameLst>
                                          <p:attrName>style.visibility</p:attrName>
                                        </p:attrNameLst>
                                      </p:cBhvr>
                                      <p:to>
                                        <p:strVal val="visible"/>
                                      </p:to>
                                    </p:set>
                                    <p:anim calcmode="lin" valueType="num">
                                      <p:cBhvr additive="base">
                                        <p:cTn id="98" dur="500" fill="hold"/>
                                        <p:tgtEl>
                                          <p:spTgt spid="69"/>
                                        </p:tgtEl>
                                        <p:attrNameLst>
                                          <p:attrName>ppt_x</p:attrName>
                                        </p:attrNameLst>
                                      </p:cBhvr>
                                      <p:tavLst>
                                        <p:tav tm="0">
                                          <p:val>
                                            <p:strVal val="1+#ppt_w/2"/>
                                          </p:val>
                                        </p:tav>
                                        <p:tav tm="100000">
                                          <p:val>
                                            <p:strVal val="#ppt_x"/>
                                          </p:val>
                                        </p:tav>
                                      </p:tavLst>
                                    </p:anim>
                                    <p:anim calcmode="lin" valueType="num">
                                      <p:cBhvr additive="base">
                                        <p:cTn id="99" dur="500" fill="hold"/>
                                        <p:tgtEl>
                                          <p:spTgt spid="69"/>
                                        </p:tgtEl>
                                        <p:attrNameLst>
                                          <p:attrName>ppt_y</p:attrName>
                                        </p:attrNameLst>
                                      </p:cBhvr>
                                      <p:tavLst>
                                        <p:tav tm="0">
                                          <p:val>
                                            <p:strVal val="#ppt_y"/>
                                          </p:val>
                                        </p:tav>
                                        <p:tav tm="100000">
                                          <p:val>
                                            <p:strVal val="#ppt_y"/>
                                          </p:val>
                                        </p:tav>
                                      </p:tavLst>
                                    </p:anim>
                                  </p:childTnLst>
                                </p:cTn>
                              </p:par>
                              <p:par>
                                <p:cTn id="100" presetID="10" presetClass="entr" presetSubtype="0" fill="hold" nodeType="with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fade">
                                      <p:cBhvr>
                                        <p:cTn id="102" dur="500"/>
                                        <p:tgtEl>
                                          <p:spTgt spid="70"/>
                                        </p:tgtEl>
                                      </p:cBhvr>
                                    </p:animEffect>
                                  </p:childTnLst>
                                </p:cTn>
                              </p:par>
                            </p:childTnLst>
                          </p:cTn>
                        </p:par>
                        <p:par>
                          <p:cTn id="103" fill="hold">
                            <p:stCondLst>
                              <p:cond delay="7500"/>
                            </p:stCondLst>
                            <p:childTnLst>
                              <p:par>
                                <p:cTn id="104" presetID="2" presetClass="entr" presetSubtype="2"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anim calcmode="lin" valueType="num">
                                      <p:cBhvr additive="base">
                                        <p:cTn id="106" dur="500" fill="hold"/>
                                        <p:tgtEl>
                                          <p:spTgt spid="80"/>
                                        </p:tgtEl>
                                        <p:attrNameLst>
                                          <p:attrName>ppt_x</p:attrName>
                                        </p:attrNameLst>
                                      </p:cBhvr>
                                      <p:tavLst>
                                        <p:tav tm="0">
                                          <p:val>
                                            <p:strVal val="1+#ppt_w/2"/>
                                          </p:val>
                                        </p:tav>
                                        <p:tav tm="100000">
                                          <p:val>
                                            <p:strVal val="#ppt_x"/>
                                          </p:val>
                                        </p:tav>
                                      </p:tavLst>
                                    </p:anim>
                                    <p:anim calcmode="lin" valueType="num">
                                      <p:cBhvr additive="base">
                                        <p:cTn id="107" dur="500" fill="hold"/>
                                        <p:tgtEl>
                                          <p:spTgt spid="80"/>
                                        </p:tgtEl>
                                        <p:attrNameLst>
                                          <p:attrName>ppt_y</p:attrName>
                                        </p:attrNameLst>
                                      </p:cBhvr>
                                      <p:tavLst>
                                        <p:tav tm="0">
                                          <p:val>
                                            <p:strVal val="#ppt_y"/>
                                          </p:val>
                                        </p:tav>
                                        <p:tav tm="100000">
                                          <p:val>
                                            <p:strVal val="#ppt_y"/>
                                          </p:val>
                                        </p:tav>
                                      </p:tavLst>
                                    </p:anim>
                                  </p:childTnLst>
                                </p:cTn>
                              </p:par>
                              <p:par>
                                <p:cTn id="108" presetID="10" presetClass="entr" presetSubtype="0" fill="hold" grpId="0"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500"/>
                                        <p:tgtEl>
                                          <p:spTgt spid="79"/>
                                        </p:tgtEl>
                                      </p:cBhvr>
                                    </p:animEffect>
                                  </p:childTnLst>
                                </p:cTn>
                              </p:par>
                            </p:childTnLst>
                          </p:cTn>
                        </p:par>
                        <p:par>
                          <p:cTn id="111" fill="hold">
                            <p:stCondLst>
                              <p:cond delay="8000"/>
                            </p:stCondLst>
                            <p:childTnLst>
                              <p:par>
                                <p:cTn id="112" presetID="2" presetClass="entr" presetSubtype="2" fill="hold" grpId="0" nodeType="afterEffect">
                                  <p:stCondLst>
                                    <p:cond delay="0"/>
                                  </p:stCondLst>
                                  <p:childTnLst>
                                    <p:set>
                                      <p:cBhvr>
                                        <p:cTn id="113" dur="1" fill="hold">
                                          <p:stCondLst>
                                            <p:cond delay="0"/>
                                          </p:stCondLst>
                                        </p:cTn>
                                        <p:tgtEl>
                                          <p:spTgt spid="82"/>
                                        </p:tgtEl>
                                        <p:attrNameLst>
                                          <p:attrName>style.visibility</p:attrName>
                                        </p:attrNameLst>
                                      </p:cBhvr>
                                      <p:to>
                                        <p:strVal val="visible"/>
                                      </p:to>
                                    </p:set>
                                    <p:anim calcmode="lin" valueType="num">
                                      <p:cBhvr additive="base">
                                        <p:cTn id="114" dur="500" fill="hold"/>
                                        <p:tgtEl>
                                          <p:spTgt spid="82"/>
                                        </p:tgtEl>
                                        <p:attrNameLst>
                                          <p:attrName>ppt_x</p:attrName>
                                        </p:attrNameLst>
                                      </p:cBhvr>
                                      <p:tavLst>
                                        <p:tav tm="0">
                                          <p:val>
                                            <p:strVal val="1+#ppt_w/2"/>
                                          </p:val>
                                        </p:tav>
                                        <p:tav tm="100000">
                                          <p:val>
                                            <p:strVal val="#ppt_x"/>
                                          </p:val>
                                        </p:tav>
                                      </p:tavLst>
                                    </p:anim>
                                    <p:anim calcmode="lin" valueType="num">
                                      <p:cBhvr additive="base">
                                        <p:cTn id="115" dur="500" fill="hold"/>
                                        <p:tgtEl>
                                          <p:spTgt spid="82"/>
                                        </p:tgtEl>
                                        <p:attrNameLst>
                                          <p:attrName>ppt_y</p:attrName>
                                        </p:attrNameLst>
                                      </p:cBhvr>
                                      <p:tavLst>
                                        <p:tav tm="0">
                                          <p:val>
                                            <p:strVal val="#ppt_y"/>
                                          </p:val>
                                        </p:tav>
                                        <p:tav tm="100000">
                                          <p:val>
                                            <p:strVal val="#ppt_y"/>
                                          </p:val>
                                        </p:tav>
                                      </p:tavLst>
                                    </p:anim>
                                  </p:childTnLst>
                                </p:cTn>
                              </p:par>
                              <p:par>
                                <p:cTn id="116" presetID="10" presetClass="entr" presetSubtype="0" fill="hold" grpId="0" nodeType="with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fade">
                                      <p:cBhvr>
                                        <p:cTn id="11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p:bldP spid="59" grpId="0"/>
      <p:bldP spid="61" grpId="0"/>
      <p:bldP spid="62" grpId="0" animBg="1"/>
      <p:bldP spid="63" grpId="0"/>
      <p:bldP spid="64" grpId="0" animBg="1"/>
      <p:bldP spid="65" grpId="0"/>
      <p:bldP spid="66" grpId="0" animBg="1"/>
      <p:bldP spid="67" grpId="0"/>
      <p:bldP spid="68" grpId="0" animBg="1"/>
      <p:bldP spid="69" grpId="0"/>
      <p:bldP spid="71" grpId="0"/>
      <p:bldP spid="72" grpId="0" animBg="1"/>
      <p:bldP spid="73" grpId="0" animBg="1"/>
      <p:bldP spid="74" grpId="0"/>
      <p:bldP spid="75" grpId="0"/>
      <p:bldP spid="76" grpId="0" animBg="1"/>
      <p:bldP spid="79" grpId="0" animBg="1"/>
      <p:bldP spid="80" grpId="0"/>
      <p:bldP spid="81" grpId="0" animBg="1"/>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D6D30DE-3065-4E3C-AF18-67C2C01C1109}"/>
              </a:ext>
            </a:extLst>
          </p:cNvPr>
          <p:cNvSpPr/>
          <p:nvPr/>
        </p:nvSpPr>
        <p:spPr bwMode="auto">
          <a:xfrm>
            <a:off x="8170952" y="2273861"/>
            <a:ext cx="3460346" cy="7828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57643773-DF20-402F-B72F-0CF1E38850C5}"/>
              </a:ext>
            </a:extLst>
          </p:cNvPr>
          <p:cNvSpPr/>
          <p:nvPr/>
        </p:nvSpPr>
        <p:spPr bwMode="auto">
          <a:xfrm>
            <a:off x="8170952" y="3286053"/>
            <a:ext cx="3460346" cy="7828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809D5B7-FCD1-4F87-805A-67055AA98A81}"/>
              </a:ext>
            </a:extLst>
          </p:cNvPr>
          <p:cNvSpPr/>
          <p:nvPr/>
        </p:nvSpPr>
        <p:spPr bwMode="auto">
          <a:xfrm>
            <a:off x="448213" y="1342126"/>
            <a:ext cx="3435952" cy="7828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32B8996-1BAB-40C4-811D-71765E75A538}"/>
              </a:ext>
            </a:extLst>
          </p:cNvPr>
          <p:cNvSpPr/>
          <p:nvPr/>
        </p:nvSpPr>
        <p:spPr bwMode="auto">
          <a:xfrm>
            <a:off x="448213" y="4946345"/>
            <a:ext cx="3435952" cy="7828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D8BCAC70-243B-4804-B2B7-7AE54CE5CF58}"/>
              </a:ext>
            </a:extLst>
          </p:cNvPr>
          <p:cNvCxnSpPr/>
          <p:nvPr/>
        </p:nvCxnSpPr>
        <p:spPr>
          <a:xfrm>
            <a:off x="7668793" y="1694948"/>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0004D2-3485-4FB4-800A-FBF7B985124A}"/>
              </a:ext>
            </a:extLst>
          </p:cNvPr>
          <p:cNvCxnSpPr/>
          <p:nvPr/>
        </p:nvCxnSpPr>
        <p:spPr>
          <a:xfrm>
            <a:off x="7668793" y="2633401"/>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864D75-7307-467E-B3D0-6308E9AFE105}"/>
              </a:ext>
            </a:extLst>
          </p:cNvPr>
          <p:cNvCxnSpPr/>
          <p:nvPr/>
        </p:nvCxnSpPr>
        <p:spPr>
          <a:xfrm>
            <a:off x="7668793" y="3635554"/>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5CA5B1-DD28-4F1C-ADE4-25DF6AF2F876}"/>
              </a:ext>
            </a:extLst>
          </p:cNvPr>
          <p:cNvCxnSpPr/>
          <p:nvPr/>
        </p:nvCxnSpPr>
        <p:spPr>
          <a:xfrm>
            <a:off x="7668793" y="4401949"/>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29B33F-242D-4086-B8AC-F1B4B8819D76}"/>
              </a:ext>
            </a:extLst>
          </p:cNvPr>
          <p:cNvCxnSpPr/>
          <p:nvPr/>
        </p:nvCxnSpPr>
        <p:spPr>
          <a:xfrm>
            <a:off x="7668793" y="5346275"/>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3CCD0F-C94B-49C1-A658-4A44CB17B81A}"/>
              </a:ext>
            </a:extLst>
          </p:cNvPr>
          <p:cNvCxnSpPr/>
          <p:nvPr/>
        </p:nvCxnSpPr>
        <p:spPr>
          <a:xfrm>
            <a:off x="7668793" y="6354339"/>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656A1-0F2D-4820-8EB7-55D075F30657}"/>
              </a:ext>
            </a:extLst>
          </p:cNvPr>
          <p:cNvCxnSpPr/>
          <p:nvPr/>
        </p:nvCxnSpPr>
        <p:spPr>
          <a:xfrm>
            <a:off x="3957388" y="1694948"/>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854E2D6-39F0-4060-80B1-215F75682907}"/>
              </a:ext>
            </a:extLst>
          </p:cNvPr>
          <p:cNvCxnSpPr/>
          <p:nvPr/>
        </p:nvCxnSpPr>
        <p:spPr>
          <a:xfrm>
            <a:off x="3957388" y="2569510"/>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B11280-62A3-4F3C-B84E-44178E51A9BE}"/>
              </a:ext>
            </a:extLst>
          </p:cNvPr>
          <p:cNvCxnSpPr/>
          <p:nvPr/>
        </p:nvCxnSpPr>
        <p:spPr>
          <a:xfrm>
            <a:off x="3957388" y="3429000"/>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C74FB2-4D71-439F-B3CE-DEC61115CD63}"/>
              </a:ext>
            </a:extLst>
          </p:cNvPr>
          <p:cNvCxnSpPr/>
          <p:nvPr/>
        </p:nvCxnSpPr>
        <p:spPr>
          <a:xfrm>
            <a:off x="3957388" y="4401949"/>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1B2EA2-6494-4AF2-9645-AF136FAF45B3}"/>
              </a:ext>
            </a:extLst>
          </p:cNvPr>
          <p:cNvCxnSpPr/>
          <p:nvPr/>
        </p:nvCxnSpPr>
        <p:spPr>
          <a:xfrm>
            <a:off x="3957388" y="5309306"/>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E42E4AA-387B-4E95-B560-C1F8C5DF72F2}"/>
              </a:ext>
            </a:extLst>
          </p:cNvPr>
          <p:cNvCxnSpPr/>
          <p:nvPr/>
        </p:nvCxnSpPr>
        <p:spPr>
          <a:xfrm>
            <a:off x="3957388" y="6186218"/>
            <a:ext cx="32796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12CFF1D-A8E8-43B0-812B-2A9AC881DB4E}"/>
              </a:ext>
            </a:extLst>
          </p:cNvPr>
          <p:cNvSpPr/>
          <p:nvPr/>
        </p:nvSpPr>
        <p:spPr bwMode="auto">
          <a:xfrm>
            <a:off x="4207433" y="1461501"/>
            <a:ext cx="3545886" cy="5060960"/>
          </a:xfrm>
          <a:prstGeom prst="rect">
            <a:avLst/>
          </a:prstGeom>
          <a:solidFill>
            <a:schemeClr val="bg1"/>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object 304">
            <a:extLst>
              <a:ext uri="{FF2B5EF4-FFF2-40B4-BE49-F238E27FC236}">
                <a16:creationId xmlns:a16="http://schemas.microsoft.com/office/drawing/2014/main" id="{B63BDA85-DE63-4EF2-A528-59B4AD493BF3}"/>
              </a:ext>
            </a:extLst>
          </p:cNvPr>
          <p:cNvSpPr txBox="1"/>
          <p:nvPr/>
        </p:nvSpPr>
        <p:spPr>
          <a:xfrm>
            <a:off x="5134990" y="3237651"/>
            <a:ext cx="1680248" cy="733616"/>
          </a:xfrm>
          <a:prstGeom prst="rect">
            <a:avLst/>
          </a:prstGeom>
        </p:spPr>
        <p:txBody>
          <a:bodyPr vert="horz" wrap="square" lIns="0" tIns="9382" rIns="0" bIns="0" rtlCol="0">
            <a:spAutoFit/>
          </a:bodyPr>
          <a:lstStyle/>
          <a:p>
            <a:pPr marL="8528" marR="0" lvl="0" indent="0" algn="ctr" defTabSz="613993" rtl="0" eaLnBrk="1" fontAlgn="auto" latinLnBrk="0" hangingPunct="1">
              <a:lnSpc>
                <a:spcPct val="100000"/>
              </a:lnSpc>
              <a:spcBef>
                <a:spcPts val="74"/>
              </a:spcBef>
              <a:spcAft>
                <a:spcPts val="0"/>
              </a:spcAft>
              <a:buClrTx/>
              <a:buSzTx/>
              <a:buFontTx/>
              <a:buNone/>
              <a:tabLst/>
              <a:defRPr/>
            </a:pPr>
            <a:r>
              <a:rPr kumimoji="0" lang="en-US" sz="1568" b="1" i="0" u="none" strike="noStrike" kern="0" cap="none" spc="118" normalizeH="0" baseline="0" noProof="0">
                <a:ln>
                  <a:noFill/>
                </a:ln>
                <a:gradFill>
                  <a:gsLst>
                    <a:gs pos="0">
                      <a:srgbClr val="0078D7"/>
                    </a:gs>
                    <a:gs pos="100000">
                      <a:srgbClr val="0078D7"/>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rPr>
              <a:t>MICROSOFT INFORMATION PROTECTION</a:t>
            </a:r>
            <a:endParaRPr kumimoji="0" sz="1568" b="1" i="0" u="none" strike="noStrike" kern="0" cap="none" spc="118" normalizeH="0" baseline="0" noProof="0">
              <a:ln>
                <a:noFill/>
              </a:ln>
              <a:gradFill>
                <a:gsLst>
                  <a:gs pos="0">
                    <a:srgbClr val="0078D7"/>
                  </a:gs>
                  <a:gs pos="100000">
                    <a:srgbClr val="0078D7"/>
                  </a:gs>
                </a:gsLst>
                <a:lin ang="16200000" scaled="1"/>
              </a:gradFill>
              <a:effectLst/>
              <a:uLnTx/>
              <a:uFillTx/>
              <a:latin typeface="Segoe UI Semilight" panose="020B0402040204020203" pitchFamily="34" charset="0"/>
              <a:ea typeface="ＭＳ Ｐゴシック" charset="0"/>
              <a:cs typeface="Segoe UI Semilight" panose="020B0402040204020203" pitchFamily="34" charset="0"/>
            </a:endParaRPr>
          </a:p>
        </p:txBody>
      </p:sp>
      <p:sp>
        <p:nvSpPr>
          <p:cNvPr id="38" name="object 43">
            <a:extLst>
              <a:ext uri="{FF2B5EF4-FFF2-40B4-BE49-F238E27FC236}">
                <a16:creationId xmlns:a16="http://schemas.microsoft.com/office/drawing/2014/main" id="{2416A9DF-BAE2-4550-8F86-971FBE7AEEA1}"/>
              </a:ext>
            </a:extLst>
          </p:cNvPr>
          <p:cNvSpPr txBox="1"/>
          <p:nvPr/>
        </p:nvSpPr>
        <p:spPr>
          <a:xfrm>
            <a:off x="265058" y="2294527"/>
            <a:ext cx="3545885" cy="549965"/>
          </a:xfrm>
          <a:prstGeom prst="rect">
            <a:avLst/>
          </a:prstGeom>
          <a:noFill/>
        </p:spPr>
        <p:txBody>
          <a:bodyPr vert="horz" wrap="square" lIns="0" tIns="19616" rIns="0" bIns="0" rtlCol="0">
            <a:spAutoFit/>
          </a:bodyPr>
          <a:lstStyle/>
          <a:p>
            <a:pPr marL="8528" marR="3411" lvl="0" indent="0" algn="r"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MICROSOFT CLOUD APP SECURITY</a:t>
            </a:r>
            <a:endParaRPr kumimoji="0" lang="en-US" sz="1007" b="0" i="0" u="none" strike="noStrike" kern="1200" cap="none" spc="0" normalizeH="0" baseline="0" noProof="0">
              <a:ln>
                <a:noFill/>
              </a:ln>
              <a:solidFill>
                <a:srgbClr val="505050"/>
              </a:solidFill>
              <a:effectLst/>
              <a:uLnTx/>
              <a:uFillTx/>
              <a:latin typeface="Segoe UI Semilight"/>
              <a:ea typeface="+mn-ea"/>
              <a:cs typeface="Segoe UI"/>
            </a:endParaRPr>
          </a:p>
          <a:p>
            <a:pPr marL="21745" marR="26436" lvl="0" indent="0" algn="r" defTabSz="613993" rtl="0" eaLnBrk="1" fontAlgn="auto" latinLnBrk="0" hangingPunct="1">
              <a:lnSpc>
                <a:spcPct val="104700"/>
              </a:lnSpc>
              <a:spcBef>
                <a:spcPts val="600"/>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Visibility into 15k+ cloud apps, data access &amp; usage, </a:t>
            </a:r>
            <a:br>
              <a:rPr kumimoji="0" lang="en-US" sz="940" b="0" i="0" u="none" strike="noStrike" kern="1200" cap="none" spc="-10" normalizeH="0" baseline="0" noProof="0">
                <a:ln>
                  <a:noFill/>
                </a:ln>
                <a:solidFill>
                  <a:srgbClr val="505050"/>
                </a:solidFill>
                <a:effectLst/>
                <a:uLnTx/>
                <a:uFillTx/>
                <a:latin typeface="Segoe UI Semilight"/>
                <a:ea typeface="+mn-ea"/>
                <a:cs typeface="Segoe UI"/>
              </a:rPr>
            </a:br>
            <a:r>
              <a:rPr kumimoji="0" lang="en-US" sz="940" b="0" i="0" u="none" strike="noStrike" kern="1200" cap="none" spc="-10" normalizeH="0" baseline="0" noProof="0">
                <a:ln>
                  <a:noFill/>
                </a:ln>
                <a:solidFill>
                  <a:srgbClr val="505050"/>
                </a:solidFill>
                <a:effectLst/>
                <a:uLnTx/>
                <a:uFillTx/>
                <a:latin typeface="Segoe UI Semilight"/>
                <a:ea typeface="+mn-ea"/>
                <a:cs typeface="Segoe UI"/>
              </a:rPr>
              <a:t>potential abuse</a:t>
            </a:r>
            <a:endParaRPr kumimoji="0" sz="940" b="0" i="0" u="none" strike="noStrike" kern="1200" cap="none" spc="0" normalizeH="0" baseline="0" noProof="0">
              <a:ln>
                <a:noFill/>
              </a:ln>
              <a:solidFill>
                <a:srgbClr val="505050"/>
              </a:solidFill>
              <a:effectLst/>
              <a:uLnTx/>
              <a:uFillTx/>
              <a:latin typeface="Segoe UI Semilight"/>
              <a:ea typeface="+mn-ea"/>
              <a:cs typeface="Segoe UI"/>
            </a:endParaRPr>
          </a:p>
        </p:txBody>
      </p:sp>
      <p:sp>
        <p:nvSpPr>
          <p:cNvPr id="41" name="object 48">
            <a:extLst>
              <a:ext uri="{FF2B5EF4-FFF2-40B4-BE49-F238E27FC236}">
                <a16:creationId xmlns:a16="http://schemas.microsoft.com/office/drawing/2014/main" id="{E9DD307E-D57F-4B08-81B2-4C07A56A5915}"/>
              </a:ext>
            </a:extLst>
          </p:cNvPr>
          <p:cNvSpPr txBox="1"/>
          <p:nvPr/>
        </p:nvSpPr>
        <p:spPr>
          <a:xfrm>
            <a:off x="8231730" y="4138677"/>
            <a:ext cx="3216885" cy="564854"/>
          </a:xfrm>
          <a:prstGeom prst="rect">
            <a:avLst/>
          </a:prstGeom>
          <a:noFill/>
        </p:spPr>
        <p:txBody>
          <a:bodyPr vert="horz" wrap="square" lIns="0" tIns="20042" rIns="0" bIns="0" rtlCol="0">
            <a:spAutoFit/>
          </a:bodyPr>
          <a:lstStyle/>
          <a:p>
            <a:pPr marL="8528" marR="3411" lvl="0" indent="425" algn="l" defTabSz="613993" rtl="0" eaLnBrk="1" fontAlgn="auto" latinLnBrk="0" hangingPunct="1">
              <a:lnSpc>
                <a:spcPts val="1174"/>
              </a:lnSpc>
              <a:spcBef>
                <a:spcPts val="158"/>
              </a:spcBef>
              <a:spcAft>
                <a:spcPts val="0"/>
              </a:spcAft>
              <a:buClrTx/>
              <a:buSzTx/>
              <a:buFontTx/>
              <a:buNone/>
              <a:tabLst/>
              <a:defRPr/>
            </a:pPr>
            <a:r>
              <a:rPr kumimoji="0" lang="en-US" sz="1511" b="1" i="0" u="none" strike="noStrike" kern="1200" cap="none" spc="10" normalizeH="0" baseline="1851" noProof="0">
                <a:ln>
                  <a:noFill/>
                </a:ln>
                <a:solidFill>
                  <a:srgbClr val="505050"/>
                </a:solidFill>
                <a:effectLst/>
                <a:uLnTx/>
                <a:uFillTx/>
                <a:latin typeface="Segoe UI Semilight"/>
                <a:ea typeface="+mn-ea"/>
                <a:cs typeface="Segoe UI"/>
              </a:rPr>
              <a:t>AZURE</a:t>
            </a:r>
            <a:r>
              <a:rPr kumimoji="0" lang="en-US" sz="1511" b="1" i="0" u="none" strike="noStrike" kern="1200" cap="none" spc="10" normalizeH="0" baseline="0" noProof="0">
                <a:ln>
                  <a:noFill/>
                </a:ln>
                <a:solidFill>
                  <a:srgbClr val="505050"/>
                </a:solidFill>
                <a:effectLst/>
                <a:uLnTx/>
                <a:uFillTx/>
                <a:latin typeface="Segoe UI Semilight"/>
                <a:ea typeface="+mn-ea"/>
                <a:cs typeface="Segoe UI"/>
              </a:rPr>
              <a:t> </a:t>
            </a:r>
            <a:r>
              <a:rPr kumimoji="0" lang="en-US" sz="1511" b="1" i="0" u="none" strike="noStrike" kern="1200" cap="none" spc="10" normalizeH="0" baseline="1851" noProof="0">
                <a:ln>
                  <a:noFill/>
                </a:ln>
                <a:solidFill>
                  <a:srgbClr val="505050"/>
                </a:solidFill>
                <a:effectLst/>
                <a:uLnTx/>
                <a:uFillTx/>
                <a:latin typeface="Segoe UI Semilight"/>
                <a:ea typeface="+mn-ea"/>
                <a:cs typeface="Segoe UI"/>
              </a:rPr>
              <a:t>SECURITY CENTER INFORMATION PROTECTION </a:t>
            </a:r>
          </a:p>
          <a:p>
            <a:pPr marL="19187" marR="18761" lvl="0" indent="0" algn="l" defTabSz="613993" rtl="0" eaLnBrk="1" fontAlgn="auto" latinLnBrk="0" hangingPunct="1">
              <a:lnSpc>
                <a:spcPct val="104700"/>
              </a:lnSpc>
              <a:spcBef>
                <a:spcPts val="766"/>
              </a:spcBef>
              <a:spcAft>
                <a:spcPts val="0"/>
              </a:spcAft>
              <a:buClrTx/>
              <a:buSzTx/>
              <a:buFontTx/>
              <a:buNone/>
              <a:tabLst/>
              <a:defRPr/>
            </a:pPr>
            <a:r>
              <a:rPr kumimoji="0" lang="en-US" sz="940" b="0" i="0" u="none" strike="noStrike" kern="1200" cap="none" spc="-3" normalizeH="0" baseline="0" noProof="0">
                <a:ln>
                  <a:noFill/>
                </a:ln>
                <a:solidFill>
                  <a:srgbClr val="505050"/>
                </a:solidFill>
                <a:effectLst/>
                <a:uLnTx/>
                <a:uFillTx/>
                <a:latin typeface="Segoe UI Semilight"/>
                <a:ea typeface="+mn-ea"/>
                <a:cs typeface="Segoe UI"/>
              </a:rPr>
              <a:t>Classify &amp; label sensitive structured data in Azure SQL, SQL Server and other Azure repositories</a:t>
            </a:r>
            <a:endParaRPr kumimoji="0" sz="940" b="0" i="0" u="none" strike="noStrike" kern="1200" cap="none" spc="0" normalizeH="0" baseline="0" noProof="0">
              <a:ln>
                <a:noFill/>
              </a:ln>
              <a:solidFill>
                <a:srgbClr val="505050"/>
              </a:solidFill>
              <a:effectLst/>
              <a:uLnTx/>
              <a:uFillTx/>
              <a:latin typeface="Segoe UI Semilight"/>
              <a:ea typeface="+mn-ea"/>
              <a:cs typeface="Segoe UI"/>
            </a:endParaRPr>
          </a:p>
        </p:txBody>
      </p:sp>
      <p:sp>
        <p:nvSpPr>
          <p:cNvPr id="43" name="object 43">
            <a:extLst>
              <a:ext uri="{FF2B5EF4-FFF2-40B4-BE49-F238E27FC236}">
                <a16:creationId xmlns:a16="http://schemas.microsoft.com/office/drawing/2014/main" id="{BC30C8B5-DC5D-46A2-865E-156DB47F2305}"/>
              </a:ext>
            </a:extLst>
          </p:cNvPr>
          <p:cNvSpPr txBox="1"/>
          <p:nvPr/>
        </p:nvSpPr>
        <p:spPr>
          <a:xfrm>
            <a:off x="8220216" y="2391660"/>
            <a:ext cx="3194063" cy="547260"/>
          </a:xfrm>
          <a:prstGeom prst="rect">
            <a:avLst/>
          </a:prstGeom>
          <a:noFill/>
        </p:spPr>
        <p:txBody>
          <a:bodyPr vert="horz" wrap="square" lIns="0" tIns="19616" rIns="0" bIns="0" rtlCol="0">
            <a:spAutoFit/>
          </a:bodyPr>
          <a:lstStyle/>
          <a:p>
            <a:pPr marL="8528" marR="3411" lvl="0" indent="0" algn="l"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OFFICE 365 APPS</a:t>
            </a:r>
          </a:p>
          <a:p>
            <a:pPr marL="8528" marR="3411" lvl="0" indent="0" algn="l" defTabSz="613993" rtl="0" eaLnBrk="1" fontAlgn="auto" latinLnBrk="0" hangingPunct="1">
              <a:lnSpc>
                <a:spcPts val="1182"/>
              </a:lnSpc>
              <a:spcBef>
                <a:spcPts val="600"/>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Protect sensitive information while working in Excel, Word, PowerPoint, Outlook</a:t>
            </a:r>
          </a:p>
        </p:txBody>
      </p:sp>
      <p:sp>
        <p:nvSpPr>
          <p:cNvPr id="45" name="object 43">
            <a:extLst>
              <a:ext uri="{FF2B5EF4-FFF2-40B4-BE49-F238E27FC236}">
                <a16:creationId xmlns:a16="http://schemas.microsoft.com/office/drawing/2014/main" id="{1D1263E2-7FAC-4A9F-B035-A75C1554155B}"/>
              </a:ext>
            </a:extLst>
          </p:cNvPr>
          <p:cNvSpPr txBox="1"/>
          <p:nvPr/>
        </p:nvSpPr>
        <p:spPr>
          <a:xfrm>
            <a:off x="616879" y="1461501"/>
            <a:ext cx="3194063" cy="549965"/>
          </a:xfrm>
          <a:prstGeom prst="rect">
            <a:avLst/>
          </a:prstGeom>
          <a:noFill/>
        </p:spPr>
        <p:txBody>
          <a:bodyPr vert="horz" wrap="square" lIns="0" tIns="19616" rIns="0" bIns="0" rtlCol="0">
            <a:spAutoFit/>
          </a:bodyPr>
          <a:lstStyle/>
          <a:p>
            <a:pPr marL="8528" marR="3411" lvl="0" indent="0" algn="r"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AZURE</a:t>
            </a:r>
            <a:r>
              <a:rPr kumimoji="0" lang="en-US" sz="1007" b="1" i="0" u="none" strike="noStrike" kern="1200" cap="none" spc="-47" normalizeH="0" baseline="0" noProof="0">
                <a:ln>
                  <a:noFill/>
                </a:ln>
                <a:solidFill>
                  <a:srgbClr val="505050"/>
                </a:solidFill>
                <a:effectLst/>
                <a:uLnTx/>
                <a:uFillTx/>
                <a:latin typeface="Segoe UI Semilight"/>
                <a:ea typeface="+mn-ea"/>
                <a:cs typeface="Segoe UI"/>
              </a:rPr>
              <a:t> </a:t>
            </a:r>
            <a:r>
              <a:rPr kumimoji="0" lang="en-US" sz="1007" b="1" i="0" u="none" strike="noStrike" kern="1200" cap="none" spc="7" normalizeH="0" baseline="0" noProof="0">
                <a:ln>
                  <a:noFill/>
                </a:ln>
                <a:solidFill>
                  <a:srgbClr val="505050"/>
                </a:solidFill>
                <a:effectLst/>
                <a:uLnTx/>
                <a:uFillTx/>
                <a:latin typeface="Segoe UI Semilight"/>
                <a:ea typeface="+mn-ea"/>
                <a:cs typeface="Segoe UI"/>
              </a:rPr>
              <a:t>INFORMATION PROTECTION</a:t>
            </a:r>
            <a:endParaRPr kumimoji="0" lang="en-US" sz="1007" b="0" i="0" u="none" strike="noStrike" kern="1200" cap="none" spc="0" normalizeH="0" baseline="0" noProof="0">
              <a:ln>
                <a:noFill/>
              </a:ln>
              <a:solidFill>
                <a:srgbClr val="505050"/>
              </a:solidFill>
              <a:effectLst/>
              <a:uLnTx/>
              <a:uFillTx/>
              <a:latin typeface="Segoe UI Semilight"/>
              <a:ea typeface="+mn-ea"/>
              <a:cs typeface="Segoe UI"/>
            </a:endParaRPr>
          </a:p>
          <a:p>
            <a:pPr marL="21745" marR="26436" lvl="0" indent="0" algn="r" defTabSz="613993" rtl="0" eaLnBrk="1" fontAlgn="auto" latinLnBrk="0" hangingPunct="1">
              <a:lnSpc>
                <a:spcPct val="104700"/>
              </a:lnSpc>
              <a:spcBef>
                <a:spcPts val="600"/>
              </a:spcBef>
              <a:spcAft>
                <a:spcPts val="0"/>
              </a:spcAft>
              <a:buClrTx/>
              <a:buSzTx/>
              <a:buFontTx/>
              <a:buNone/>
              <a:tabLst/>
              <a:defRPr/>
            </a:pPr>
            <a:r>
              <a:rPr kumimoji="0" sz="940" b="0" i="0" u="none" strike="noStrike" kern="1200" cap="none" spc="-10" normalizeH="0" baseline="0" noProof="0">
                <a:ln>
                  <a:noFill/>
                </a:ln>
                <a:solidFill>
                  <a:srgbClr val="505050"/>
                </a:solidFill>
                <a:effectLst/>
                <a:uLnTx/>
                <a:uFillTx/>
                <a:latin typeface="Segoe UI Semilight"/>
                <a:ea typeface="+mn-ea"/>
                <a:cs typeface="Segoe UI"/>
              </a:rPr>
              <a:t>Classify, </a:t>
            </a:r>
            <a:r>
              <a:rPr kumimoji="0" sz="940" b="0" i="0" u="none" strike="noStrike" kern="1200" cap="none" spc="-7" normalizeH="0" baseline="0" noProof="0">
                <a:ln>
                  <a:noFill/>
                </a:ln>
                <a:solidFill>
                  <a:srgbClr val="505050"/>
                </a:solidFill>
                <a:effectLst/>
                <a:uLnTx/>
                <a:uFillTx/>
                <a:latin typeface="Segoe UI Semilight"/>
                <a:ea typeface="+mn-ea"/>
                <a:cs typeface="Segoe UI"/>
              </a:rPr>
              <a:t>label</a:t>
            </a:r>
            <a:r>
              <a:rPr kumimoji="0" lang="en-US" sz="940" b="0" i="0" u="none" strike="noStrike" kern="1200" cap="none" spc="-7" normalizeH="0" baseline="0" noProof="0">
                <a:ln>
                  <a:noFill/>
                </a:ln>
                <a:solidFill>
                  <a:srgbClr val="505050"/>
                </a:solidFill>
                <a:effectLst/>
                <a:uLnTx/>
                <a:uFillTx/>
                <a:latin typeface="Segoe UI Semilight"/>
                <a:ea typeface="+mn-ea"/>
                <a:cs typeface="Segoe UI"/>
              </a:rPr>
              <a:t> &amp; protect files – beyond Office 365, including on-premises &amp; hybrid</a:t>
            </a:r>
            <a:endParaRPr kumimoji="0" sz="940" b="0" i="0" u="none" strike="noStrike" kern="1200" cap="none" spc="0" normalizeH="0" baseline="0" noProof="0">
              <a:ln>
                <a:noFill/>
              </a:ln>
              <a:solidFill>
                <a:srgbClr val="505050"/>
              </a:solidFill>
              <a:effectLst/>
              <a:uLnTx/>
              <a:uFillTx/>
              <a:latin typeface="Segoe UI Semilight"/>
              <a:ea typeface="+mn-ea"/>
              <a:cs typeface="Segoe UI"/>
            </a:endParaRPr>
          </a:p>
        </p:txBody>
      </p:sp>
      <p:sp>
        <p:nvSpPr>
          <p:cNvPr id="48" name="object 43">
            <a:extLst>
              <a:ext uri="{FF2B5EF4-FFF2-40B4-BE49-F238E27FC236}">
                <a16:creationId xmlns:a16="http://schemas.microsoft.com/office/drawing/2014/main" id="{39AE16D5-E2D6-4098-A20F-F56EE865575C}"/>
              </a:ext>
            </a:extLst>
          </p:cNvPr>
          <p:cNvSpPr txBox="1"/>
          <p:nvPr/>
        </p:nvSpPr>
        <p:spPr>
          <a:xfrm>
            <a:off x="621480" y="3183580"/>
            <a:ext cx="3194063" cy="549965"/>
          </a:xfrm>
          <a:prstGeom prst="rect">
            <a:avLst/>
          </a:prstGeom>
          <a:noFill/>
        </p:spPr>
        <p:txBody>
          <a:bodyPr vert="horz" wrap="square" lIns="0" tIns="19616" rIns="0" bIns="0" rtlCol="0">
            <a:spAutoFit/>
          </a:bodyPr>
          <a:lstStyle/>
          <a:p>
            <a:pPr marL="8528" marR="3411" lvl="0" indent="0" algn="r"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OFFICE 365 DATA LOSS PREVENTION</a:t>
            </a:r>
            <a:endParaRPr kumimoji="0" lang="en-US" sz="1007" b="0" i="0" u="none" strike="noStrike" kern="1200" cap="none" spc="0" normalizeH="0" baseline="0" noProof="0">
              <a:ln>
                <a:noFill/>
              </a:ln>
              <a:solidFill>
                <a:srgbClr val="505050"/>
              </a:solidFill>
              <a:effectLst/>
              <a:uLnTx/>
              <a:uFillTx/>
              <a:latin typeface="Segoe UI Semilight"/>
              <a:ea typeface="+mn-ea"/>
              <a:cs typeface="Segoe UI"/>
            </a:endParaRPr>
          </a:p>
          <a:p>
            <a:pPr marL="21745" marR="26436" lvl="0" indent="0" algn="r" defTabSz="613993" rtl="0" eaLnBrk="1" fontAlgn="auto" latinLnBrk="0" hangingPunct="1">
              <a:lnSpc>
                <a:spcPct val="104700"/>
              </a:lnSpc>
              <a:spcBef>
                <a:spcPts val="600"/>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Prevent data loss across Exchange Online, SharePoint Online, OneDrive for Business</a:t>
            </a:r>
          </a:p>
        </p:txBody>
      </p:sp>
      <p:sp>
        <p:nvSpPr>
          <p:cNvPr id="49" name="object 43">
            <a:extLst>
              <a:ext uri="{FF2B5EF4-FFF2-40B4-BE49-F238E27FC236}">
                <a16:creationId xmlns:a16="http://schemas.microsoft.com/office/drawing/2014/main" id="{E4173736-C52E-4B5F-ADB3-547B1B961A17}"/>
              </a:ext>
            </a:extLst>
          </p:cNvPr>
          <p:cNvSpPr txBox="1"/>
          <p:nvPr/>
        </p:nvSpPr>
        <p:spPr>
          <a:xfrm>
            <a:off x="8220216" y="3466689"/>
            <a:ext cx="3194063" cy="398035"/>
          </a:xfrm>
          <a:prstGeom prst="rect">
            <a:avLst/>
          </a:prstGeom>
          <a:noFill/>
        </p:spPr>
        <p:txBody>
          <a:bodyPr vert="horz" wrap="square" lIns="0" tIns="19616" rIns="0" bIns="0" rtlCol="0">
            <a:spAutoFit/>
          </a:bodyPr>
          <a:lstStyle/>
          <a:p>
            <a:pPr marL="8528" marR="3411" lvl="0" indent="0" algn="l"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SHAREPOINT &amp; GROUPS</a:t>
            </a:r>
          </a:p>
          <a:p>
            <a:pPr marL="21745" marR="26436" lvl="0" indent="0" algn="l" defTabSz="613993" rtl="0" eaLnBrk="1" fontAlgn="auto" latinLnBrk="0" hangingPunct="1">
              <a:lnSpc>
                <a:spcPct val="104700"/>
              </a:lnSpc>
              <a:spcBef>
                <a:spcPts val="600"/>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Protect files in libraries and lists</a:t>
            </a:r>
          </a:p>
        </p:txBody>
      </p:sp>
      <p:sp>
        <p:nvSpPr>
          <p:cNvPr id="52" name="object 43">
            <a:extLst>
              <a:ext uri="{FF2B5EF4-FFF2-40B4-BE49-F238E27FC236}">
                <a16:creationId xmlns:a16="http://schemas.microsoft.com/office/drawing/2014/main" id="{BEC9BE2D-5F0A-4D55-AAE8-DC0F06804668}"/>
              </a:ext>
            </a:extLst>
          </p:cNvPr>
          <p:cNvSpPr txBox="1"/>
          <p:nvPr/>
        </p:nvSpPr>
        <p:spPr>
          <a:xfrm>
            <a:off x="976798" y="5887304"/>
            <a:ext cx="2845556" cy="547828"/>
          </a:xfrm>
          <a:prstGeom prst="rect">
            <a:avLst/>
          </a:prstGeom>
          <a:noFill/>
        </p:spPr>
        <p:txBody>
          <a:bodyPr vert="horz" wrap="square" lIns="0" tIns="19616" rIns="0" bIns="0" rtlCol="0">
            <a:spAutoFit/>
          </a:bodyPr>
          <a:lstStyle/>
          <a:p>
            <a:pPr marL="8528" marR="3411" lvl="0" indent="0" algn="r"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OFFICE 365 ADVANCED DATA GOVERNANCE</a:t>
            </a:r>
          </a:p>
          <a:p>
            <a:pPr marL="8528" marR="3411" lvl="0" indent="0" algn="r" defTabSz="613993" rtl="0" eaLnBrk="1" fontAlgn="auto" latinLnBrk="0" hangingPunct="1">
              <a:lnSpc>
                <a:spcPts val="1182"/>
              </a:lnSpc>
              <a:spcBef>
                <a:spcPts val="600"/>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Apply retention and deletion policies to sensitive and important data in Office 365</a:t>
            </a:r>
          </a:p>
        </p:txBody>
      </p:sp>
      <p:sp>
        <p:nvSpPr>
          <p:cNvPr id="54" name="object 43">
            <a:extLst>
              <a:ext uri="{FF2B5EF4-FFF2-40B4-BE49-F238E27FC236}">
                <a16:creationId xmlns:a16="http://schemas.microsoft.com/office/drawing/2014/main" id="{0C21EC0A-4A8D-4A6C-A190-B486D9CEA8C8}"/>
              </a:ext>
            </a:extLst>
          </p:cNvPr>
          <p:cNvSpPr txBox="1"/>
          <p:nvPr/>
        </p:nvSpPr>
        <p:spPr>
          <a:xfrm>
            <a:off x="8220216" y="6186218"/>
            <a:ext cx="3194063" cy="342075"/>
          </a:xfrm>
          <a:prstGeom prst="rect">
            <a:avLst/>
          </a:prstGeom>
          <a:noFill/>
        </p:spPr>
        <p:txBody>
          <a:bodyPr vert="horz" wrap="square" lIns="0" tIns="19616" rIns="0" bIns="0" rtlCol="0">
            <a:spAutoFit/>
          </a:bodyPr>
          <a:lstStyle/>
          <a:p>
            <a:pPr marL="8528" marR="3411" lvl="0" indent="0" algn="l"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ADOBE PDFs </a:t>
            </a:r>
          </a:p>
          <a:p>
            <a:pPr marL="8528" marR="3411" lvl="0" indent="0" algn="l" defTabSz="613993" rtl="0" eaLnBrk="1" fontAlgn="auto" latinLnBrk="0" hangingPunct="1">
              <a:lnSpc>
                <a:spcPts val="1182"/>
              </a:lnSpc>
              <a:spcBef>
                <a:spcPts val="154"/>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Natively view and protect PDFs on Adobe Acrobat</a:t>
            </a:r>
          </a:p>
        </p:txBody>
      </p:sp>
      <p:sp>
        <p:nvSpPr>
          <p:cNvPr id="55" name="Title 1">
            <a:extLst>
              <a:ext uri="{FF2B5EF4-FFF2-40B4-BE49-F238E27FC236}">
                <a16:creationId xmlns:a16="http://schemas.microsoft.com/office/drawing/2014/main" id="{7B08C6F3-60C0-4824-A9E8-6AEA7BFB4962}"/>
              </a:ext>
            </a:extLst>
          </p:cNvPr>
          <p:cNvSpPr txBox="1">
            <a:spLocks/>
          </p:cNvSpPr>
          <p:nvPr/>
        </p:nvSpPr>
        <p:spPr>
          <a:xfrm>
            <a:off x="448213" y="334333"/>
            <a:ext cx="11295575" cy="550955"/>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Segoe UI Black" pitchFamily="34"/>
                <a:cs typeface="Segoe UI" pitchFamily="34" charset="0"/>
              </a:rPr>
              <a:t>Microsoft information protection solutions</a:t>
            </a:r>
          </a:p>
        </p:txBody>
      </p:sp>
      <p:sp>
        <p:nvSpPr>
          <p:cNvPr id="57" name="object 43">
            <a:extLst>
              <a:ext uri="{FF2B5EF4-FFF2-40B4-BE49-F238E27FC236}">
                <a16:creationId xmlns:a16="http://schemas.microsoft.com/office/drawing/2014/main" id="{A889D3AE-1375-426A-B3B0-47F8AB49686D}"/>
              </a:ext>
            </a:extLst>
          </p:cNvPr>
          <p:cNvSpPr txBox="1"/>
          <p:nvPr/>
        </p:nvSpPr>
        <p:spPr>
          <a:xfrm>
            <a:off x="715798" y="5062792"/>
            <a:ext cx="3106555" cy="549965"/>
          </a:xfrm>
          <a:prstGeom prst="rect">
            <a:avLst/>
          </a:prstGeom>
          <a:noFill/>
        </p:spPr>
        <p:txBody>
          <a:bodyPr vert="horz" wrap="square" lIns="0" tIns="19616" rIns="0" bIns="0" rtlCol="0">
            <a:spAutoFit/>
          </a:bodyPr>
          <a:lstStyle/>
          <a:p>
            <a:pPr marL="8528" marR="3411" lvl="0" indent="0" algn="r"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WINDOWS INFORMATION PROTECTION</a:t>
            </a:r>
            <a:endParaRPr kumimoji="0" lang="en-US" sz="1007" b="0" i="0" u="none" strike="noStrike" kern="1200" cap="none" spc="0" normalizeH="0" baseline="0" noProof="0">
              <a:ln>
                <a:noFill/>
              </a:ln>
              <a:solidFill>
                <a:srgbClr val="505050"/>
              </a:solidFill>
              <a:effectLst/>
              <a:uLnTx/>
              <a:uFillTx/>
              <a:latin typeface="Segoe UI Semilight"/>
              <a:ea typeface="+mn-ea"/>
              <a:cs typeface="Segoe UI"/>
            </a:endParaRPr>
          </a:p>
          <a:p>
            <a:pPr marL="21745" marR="26436" lvl="0" indent="0" algn="r" defTabSz="613993" rtl="0" eaLnBrk="1" fontAlgn="auto" latinLnBrk="0" hangingPunct="1">
              <a:lnSpc>
                <a:spcPct val="104700"/>
              </a:lnSpc>
              <a:spcBef>
                <a:spcPts val="600"/>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Separate personal vs. work data on Windows 10 devices, prevent work data from traveling to non-work locations</a:t>
            </a:r>
            <a:endParaRPr kumimoji="0" sz="940" b="0" i="0" u="none" strike="noStrike" kern="1200" cap="none" spc="0" normalizeH="0" baseline="0" noProof="0">
              <a:ln>
                <a:noFill/>
              </a:ln>
              <a:solidFill>
                <a:srgbClr val="505050"/>
              </a:solidFill>
              <a:effectLst/>
              <a:uLnTx/>
              <a:uFillTx/>
              <a:latin typeface="Segoe UI Semilight"/>
              <a:ea typeface="+mn-ea"/>
              <a:cs typeface="Segoe UI"/>
            </a:endParaRPr>
          </a:p>
        </p:txBody>
      </p:sp>
      <p:sp>
        <p:nvSpPr>
          <p:cNvPr id="58" name="object 48">
            <a:extLst>
              <a:ext uri="{FF2B5EF4-FFF2-40B4-BE49-F238E27FC236}">
                <a16:creationId xmlns:a16="http://schemas.microsoft.com/office/drawing/2014/main" id="{890939E7-943A-4EAE-AEEC-32880728BBAE}"/>
              </a:ext>
            </a:extLst>
          </p:cNvPr>
          <p:cNvSpPr txBox="1"/>
          <p:nvPr/>
        </p:nvSpPr>
        <p:spPr>
          <a:xfrm>
            <a:off x="1095055" y="4138678"/>
            <a:ext cx="2727298" cy="575540"/>
          </a:xfrm>
          <a:prstGeom prst="rect">
            <a:avLst/>
          </a:prstGeom>
          <a:noFill/>
        </p:spPr>
        <p:txBody>
          <a:bodyPr vert="horz" wrap="square" lIns="0" tIns="20042" rIns="0" bIns="0" rtlCol="0">
            <a:spAutoFit/>
          </a:bodyPr>
          <a:lstStyle/>
          <a:p>
            <a:pPr marL="8528" marR="3411" lvl="0" indent="425" algn="r" defTabSz="613993" rtl="0" eaLnBrk="1" fontAlgn="auto" latinLnBrk="0" hangingPunct="1">
              <a:lnSpc>
                <a:spcPts val="1174"/>
              </a:lnSpc>
              <a:spcBef>
                <a:spcPts val="158"/>
              </a:spcBef>
              <a:spcAft>
                <a:spcPts val="0"/>
              </a:spcAft>
              <a:buClrTx/>
              <a:buSzTx/>
              <a:buFontTx/>
              <a:buNone/>
              <a:tabLst/>
              <a:defRPr/>
            </a:pPr>
            <a:r>
              <a:rPr kumimoji="0" lang="en-US" sz="1511" b="1" i="0" u="none" strike="noStrike" kern="1200" cap="none" spc="10" normalizeH="0" baseline="1851" noProof="0">
                <a:ln>
                  <a:noFill/>
                </a:ln>
                <a:solidFill>
                  <a:srgbClr val="505050"/>
                </a:solidFill>
                <a:effectLst/>
                <a:uLnTx/>
                <a:uFillTx/>
                <a:latin typeface="Segoe UI Semilight"/>
                <a:ea typeface="+mn-ea"/>
                <a:cs typeface="Segoe UI"/>
              </a:rPr>
              <a:t>OFFICE 365</a:t>
            </a:r>
            <a:r>
              <a:rPr kumimoji="0" lang="en-US" sz="1511" b="1" i="0" u="none" strike="noStrike" kern="1200" cap="none" spc="10" normalizeH="0" baseline="0" noProof="0">
                <a:ln>
                  <a:noFill/>
                </a:ln>
                <a:solidFill>
                  <a:srgbClr val="505050"/>
                </a:solidFill>
                <a:effectLst/>
                <a:uLnTx/>
                <a:uFillTx/>
                <a:latin typeface="Segoe UI Semilight"/>
                <a:ea typeface="+mn-ea"/>
                <a:cs typeface="Segoe UI"/>
              </a:rPr>
              <a:t> </a:t>
            </a:r>
            <a:r>
              <a:rPr kumimoji="0" lang="en-US" sz="1511" b="1" i="0" u="none" strike="noStrike" kern="1200" cap="none" spc="10" normalizeH="0" baseline="1851" noProof="0">
                <a:ln>
                  <a:noFill/>
                </a:ln>
                <a:solidFill>
                  <a:srgbClr val="505050"/>
                </a:solidFill>
                <a:effectLst/>
                <a:uLnTx/>
                <a:uFillTx/>
                <a:latin typeface="Segoe UI Semilight"/>
                <a:ea typeface="+mn-ea"/>
                <a:cs typeface="Segoe UI"/>
              </a:rPr>
              <a:t>MESSAGE ENCRYPTION</a:t>
            </a:r>
            <a:endParaRPr kumimoji="0" lang="en-US" sz="1007" b="0" i="0" u="none" strike="noStrike" kern="1200" cap="none" spc="0" normalizeH="0" baseline="0" noProof="0">
              <a:ln>
                <a:noFill/>
              </a:ln>
              <a:solidFill>
                <a:srgbClr val="505050"/>
              </a:solidFill>
              <a:effectLst/>
              <a:uLnTx/>
              <a:uFillTx/>
              <a:latin typeface="Segoe UI Semilight"/>
              <a:ea typeface="+mn-ea"/>
              <a:cs typeface="Segoe UI"/>
            </a:endParaRPr>
          </a:p>
          <a:p>
            <a:pPr marL="19187" marR="18761" lvl="0" indent="0" algn="r" defTabSz="613993" rtl="0" eaLnBrk="1" fontAlgn="auto" latinLnBrk="0" hangingPunct="1">
              <a:lnSpc>
                <a:spcPct val="104700"/>
              </a:lnSpc>
              <a:spcBef>
                <a:spcPts val="766"/>
              </a:spcBef>
              <a:spcAft>
                <a:spcPts val="0"/>
              </a:spcAft>
              <a:buClrTx/>
              <a:buSzTx/>
              <a:buFontTx/>
              <a:buNone/>
              <a:tabLst/>
              <a:defRPr/>
            </a:pPr>
            <a:r>
              <a:rPr kumimoji="0" lang="en-US" sz="940" b="0" i="0" u="none" strike="noStrike" kern="1200" cap="none" spc="-3" normalizeH="0" baseline="0" noProof="0">
                <a:ln>
                  <a:noFill/>
                </a:ln>
                <a:solidFill>
                  <a:srgbClr val="505050"/>
                </a:solidFill>
                <a:effectLst/>
                <a:uLnTx/>
                <a:uFillTx/>
                <a:latin typeface="Segoe UI Semilight"/>
                <a:ea typeface="+mn-ea"/>
                <a:cs typeface="Segoe UI"/>
              </a:rPr>
              <a:t>Send encrypted emails in Office 365 to anyone  inside or outside of the company</a:t>
            </a:r>
            <a:endParaRPr kumimoji="0" sz="940" b="0" i="0" u="none" strike="noStrike" kern="1200" cap="none" spc="0" normalizeH="0" baseline="0" noProof="0">
              <a:ln>
                <a:noFill/>
              </a:ln>
              <a:solidFill>
                <a:srgbClr val="505050"/>
              </a:solidFill>
              <a:effectLst/>
              <a:uLnTx/>
              <a:uFillTx/>
              <a:latin typeface="Segoe UI Semilight"/>
              <a:ea typeface="+mn-ea"/>
              <a:cs typeface="Segoe UI"/>
            </a:endParaRPr>
          </a:p>
        </p:txBody>
      </p:sp>
      <p:sp>
        <p:nvSpPr>
          <p:cNvPr id="59" name="object 48">
            <a:extLst>
              <a:ext uri="{FF2B5EF4-FFF2-40B4-BE49-F238E27FC236}">
                <a16:creationId xmlns:a16="http://schemas.microsoft.com/office/drawing/2014/main" id="{E5A04A62-B868-4D7F-AEBF-FA83AA62BBA3}"/>
              </a:ext>
            </a:extLst>
          </p:cNvPr>
          <p:cNvSpPr txBox="1"/>
          <p:nvPr/>
        </p:nvSpPr>
        <p:spPr>
          <a:xfrm>
            <a:off x="8231730" y="1413140"/>
            <a:ext cx="3399568" cy="564854"/>
          </a:xfrm>
          <a:prstGeom prst="rect">
            <a:avLst/>
          </a:prstGeom>
          <a:noFill/>
        </p:spPr>
        <p:txBody>
          <a:bodyPr vert="horz" wrap="square" lIns="0" tIns="20042" rIns="0" bIns="0" rtlCol="0">
            <a:spAutoFit/>
          </a:bodyPr>
          <a:lstStyle/>
          <a:p>
            <a:pPr marL="8528" marR="3411" lvl="0" indent="425" algn="l" defTabSz="613993" rtl="0" eaLnBrk="1" fontAlgn="auto" latinLnBrk="0" hangingPunct="1">
              <a:lnSpc>
                <a:spcPts val="1174"/>
              </a:lnSpc>
              <a:spcBef>
                <a:spcPts val="158"/>
              </a:spcBef>
              <a:spcAft>
                <a:spcPts val="0"/>
              </a:spcAft>
              <a:buClrTx/>
              <a:buSzTx/>
              <a:buFontTx/>
              <a:buNone/>
              <a:tabLst/>
              <a:defRPr/>
            </a:pPr>
            <a:r>
              <a:rPr kumimoji="0" lang="en-US" sz="1511" b="1" i="0" u="none" strike="noStrike" kern="1200" cap="none" spc="10" normalizeH="0" baseline="1851" noProof="0">
                <a:ln>
                  <a:noFill/>
                </a:ln>
                <a:solidFill>
                  <a:srgbClr val="505050"/>
                </a:solidFill>
                <a:effectLst/>
                <a:uLnTx/>
                <a:uFillTx/>
                <a:latin typeface="Segoe UI Semilight"/>
                <a:ea typeface="+mn-ea"/>
                <a:cs typeface="Segoe UI"/>
              </a:rPr>
              <a:t>CONDITIONAL ACCESS</a:t>
            </a:r>
            <a:endParaRPr kumimoji="0" lang="en-US" sz="1007" b="0" i="0" u="none" strike="noStrike" kern="1200" cap="none" spc="0" normalizeH="0" baseline="0" noProof="0">
              <a:ln>
                <a:noFill/>
              </a:ln>
              <a:solidFill>
                <a:srgbClr val="505050"/>
              </a:solidFill>
              <a:effectLst/>
              <a:uLnTx/>
              <a:uFillTx/>
              <a:latin typeface="Segoe UI Semilight"/>
              <a:ea typeface="+mn-ea"/>
              <a:cs typeface="Segoe UI"/>
            </a:endParaRPr>
          </a:p>
          <a:p>
            <a:pPr marL="19187" marR="18761" lvl="0" indent="0" algn="l" defTabSz="613993" rtl="0" eaLnBrk="1" fontAlgn="auto" latinLnBrk="0" hangingPunct="1">
              <a:lnSpc>
                <a:spcPct val="104700"/>
              </a:lnSpc>
              <a:spcBef>
                <a:spcPts val="766"/>
              </a:spcBef>
              <a:spcAft>
                <a:spcPts val="0"/>
              </a:spcAft>
              <a:buClrTx/>
              <a:buSzTx/>
              <a:buFontTx/>
              <a:buNone/>
              <a:tabLst/>
              <a:defRPr/>
            </a:pPr>
            <a:r>
              <a:rPr kumimoji="0" lang="en-US" sz="940" b="0" i="0" u="none" strike="noStrike" kern="1200" cap="none" spc="-3" normalizeH="0" baseline="0" noProof="0">
                <a:ln>
                  <a:noFill/>
                </a:ln>
                <a:solidFill>
                  <a:srgbClr val="505050"/>
                </a:solidFill>
                <a:effectLst/>
                <a:uLnTx/>
                <a:uFillTx/>
                <a:latin typeface="Segoe UI Semilight"/>
                <a:ea typeface="+mn-ea"/>
                <a:cs typeface="Segoe UI"/>
              </a:rPr>
              <a:t>Control access to files based on policy, such as identity, machine configuration, geo location</a:t>
            </a:r>
            <a:endParaRPr kumimoji="0" sz="940" b="0" i="0" u="none" strike="noStrike" kern="1200" cap="none" spc="0" normalizeH="0" baseline="0" noProof="0">
              <a:ln>
                <a:noFill/>
              </a:ln>
              <a:solidFill>
                <a:srgbClr val="505050"/>
              </a:solidFill>
              <a:effectLst/>
              <a:uLnTx/>
              <a:uFillTx/>
              <a:latin typeface="Segoe UI Semilight"/>
              <a:ea typeface="+mn-ea"/>
              <a:cs typeface="Segoe UI"/>
            </a:endParaRPr>
          </a:p>
        </p:txBody>
      </p:sp>
      <p:sp>
        <p:nvSpPr>
          <p:cNvPr id="60" name="Rectangle 59">
            <a:extLst>
              <a:ext uri="{FF2B5EF4-FFF2-40B4-BE49-F238E27FC236}">
                <a16:creationId xmlns:a16="http://schemas.microsoft.com/office/drawing/2014/main" id="{8E2E9D73-43E6-4C6D-B772-FA3E20693B76}"/>
              </a:ext>
            </a:extLst>
          </p:cNvPr>
          <p:cNvSpPr/>
          <p:nvPr/>
        </p:nvSpPr>
        <p:spPr>
          <a:xfrm>
            <a:off x="4207434" y="4295274"/>
            <a:ext cx="3535361" cy="438334"/>
          </a:xfrm>
          <a:prstGeom prst="rect">
            <a:avLst/>
          </a:prstGeom>
        </p:spPr>
        <p:txBody>
          <a:bodyPr wrap="square">
            <a:no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176" b="0" i="0" u="none" strike="noStrike" kern="0" cap="none" spc="118" normalizeH="0" baseline="0" noProof="0">
                <a:ln>
                  <a:noFill/>
                </a:ln>
                <a:solidFill>
                  <a:srgbClr val="505050">
                    <a:lumMod val="60000"/>
                    <a:lumOff val="40000"/>
                  </a:srgbClr>
                </a:solidFill>
                <a:effectLst/>
                <a:uLnTx/>
                <a:uFillTx/>
                <a:latin typeface="Segoe UI"/>
                <a:ea typeface="ＭＳ Ｐゴシック" charset="0"/>
                <a:cs typeface="Segoe UI Semibold" panose="020B0702040204020203" pitchFamily="34" charset="0"/>
              </a:rPr>
              <a:t>Discover | Classify | Protect | Monitor</a:t>
            </a:r>
          </a:p>
        </p:txBody>
      </p:sp>
      <p:sp>
        <p:nvSpPr>
          <p:cNvPr id="30" name="object 43">
            <a:extLst>
              <a:ext uri="{FF2B5EF4-FFF2-40B4-BE49-F238E27FC236}">
                <a16:creationId xmlns:a16="http://schemas.microsoft.com/office/drawing/2014/main" id="{4EB17314-48C9-44C7-A470-FC470693C108}"/>
              </a:ext>
            </a:extLst>
          </p:cNvPr>
          <p:cNvSpPr txBox="1"/>
          <p:nvPr/>
        </p:nvSpPr>
        <p:spPr>
          <a:xfrm>
            <a:off x="8220216" y="5178153"/>
            <a:ext cx="3194063" cy="342075"/>
          </a:xfrm>
          <a:prstGeom prst="rect">
            <a:avLst/>
          </a:prstGeom>
          <a:noFill/>
        </p:spPr>
        <p:txBody>
          <a:bodyPr vert="horz" wrap="square" lIns="0" tIns="19616" rIns="0" bIns="0" rtlCol="0">
            <a:spAutoFit/>
          </a:bodyPr>
          <a:lstStyle/>
          <a:p>
            <a:pPr marL="8528" marR="3411" lvl="0" indent="0" algn="l" defTabSz="613993" rtl="0" eaLnBrk="1" fontAlgn="auto" latinLnBrk="0" hangingPunct="1">
              <a:lnSpc>
                <a:spcPts val="1182"/>
              </a:lnSpc>
              <a:spcBef>
                <a:spcPts val="154"/>
              </a:spcBef>
              <a:spcAft>
                <a:spcPts val="0"/>
              </a:spcAft>
              <a:buClrTx/>
              <a:buSzTx/>
              <a:buFontTx/>
              <a:buNone/>
              <a:tabLst/>
              <a:defRPr/>
            </a:pPr>
            <a:r>
              <a:rPr kumimoji="0" lang="en-US" sz="1007" b="1" i="0" u="none" strike="noStrike" kern="1200" cap="none" spc="17" normalizeH="0" baseline="0" noProof="0">
                <a:ln>
                  <a:noFill/>
                </a:ln>
                <a:solidFill>
                  <a:srgbClr val="505050"/>
                </a:solidFill>
                <a:effectLst/>
                <a:uLnTx/>
                <a:uFillTx/>
                <a:latin typeface="Segoe UI Semilight"/>
                <a:ea typeface="+mn-ea"/>
                <a:cs typeface="Segoe UI"/>
              </a:rPr>
              <a:t>SDK FOR PARTNER ECOSYSTEM &amp; ISVs</a:t>
            </a:r>
          </a:p>
          <a:p>
            <a:pPr marL="8528" marR="3411" lvl="0" indent="0" algn="l" defTabSz="613993" rtl="0" eaLnBrk="1" fontAlgn="auto" latinLnBrk="0" hangingPunct="1">
              <a:lnSpc>
                <a:spcPts val="1182"/>
              </a:lnSpc>
              <a:spcBef>
                <a:spcPts val="154"/>
              </a:spcBef>
              <a:spcAft>
                <a:spcPts val="0"/>
              </a:spcAft>
              <a:buClrTx/>
              <a:buSzTx/>
              <a:buFontTx/>
              <a:buNone/>
              <a:tabLst/>
              <a:defRPr/>
            </a:pPr>
            <a:r>
              <a:rPr kumimoji="0" lang="en-US" sz="940" b="0" i="0" u="none" strike="noStrike" kern="1200" cap="none" spc="-10" normalizeH="0" baseline="0" noProof="0">
                <a:ln>
                  <a:noFill/>
                </a:ln>
                <a:solidFill>
                  <a:srgbClr val="505050"/>
                </a:solidFill>
                <a:effectLst/>
                <a:uLnTx/>
                <a:uFillTx/>
                <a:latin typeface="Segoe UI Semilight"/>
                <a:ea typeface="+mn-ea"/>
                <a:cs typeface="Segoe UI"/>
              </a:rPr>
              <a:t>Enable ISVs to consume labels, apply protection</a:t>
            </a:r>
          </a:p>
        </p:txBody>
      </p:sp>
    </p:spTree>
    <p:extLst>
      <p:ext uri="{BB962C8B-B14F-4D97-AF65-F5344CB8AC3E}">
        <p14:creationId xmlns:p14="http://schemas.microsoft.com/office/powerpoint/2010/main" val="28458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0-#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1+#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1+#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fill="hold"/>
                                        <p:tgtEl>
                                          <p:spTgt spid="52"/>
                                        </p:tgtEl>
                                        <p:attrNameLst>
                                          <p:attrName>ppt_x</p:attrName>
                                        </p:attrNameLst>
                                      </p:cBhvr>
                                      <p:tavLst>
                                        <p:tav tm="0">
                                          <p:val>
                                            <p:strVal val="1+#ppt_w/2"/>
                                          </p:val>
                                        </p:tav>
                                        <p:tav tm="100000">
                                          <p:val>
                                            <p:strVal val="#ppt_x"/>
                                          </p:val>
                                        </p:tav>
                                      </p:tavLst>
                                    </p:anim>
                                    <p:anim calcmode="lin" valueType="num">
                                      <p:cBhvr additive="base">
                                        <p:cTn id="42" dur="500" fill="hold"/>
                                        <p:tgtEl>
                                          <p:spTgt spid="52"/>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1+#ppt_w/2"/>
                                          </p:val>
                                        </p:tav>
                                        <p:tav tm="100000">
                                          <p:val>
                                            <p:strVal val="#ppt_x"/>
                                          </p:val>
                                        </p:tav>
                                      </p:tavLst>
                                    </p:anim>
                                    <p:anim calcmode="lin" valueType="num">
                                      <p:cBhvr additive="base">
                                        <p:cTn id="47" dur="500" fill="hold"/>
                                        <p:tgtEl>
                                          <p:spTgt spid="54"/>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0-#ppt_w/2"/>
                                          </p:val>
                                        </p:tav>
                                        <p:tav tm="100000">
                                          <p:val>
                                            <p:strVal val="#ppt_x"/>
                                          </p:val>
                                        </p:tav>
                                      </p:tavLst>
                                    </p:anim>
                                    <p:anim calcmode="lin" valueType="num">
                                      <p:cBhvr additive="base">
                                        <p:cTn id="52" dur="500" fill="hold"/>
                                        <p:tgtEl>
                                          <p:spTgt spid="57"/>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fill="hold"/>
                                        <p:tgtEl>
                                          <p:spTgt spid="58"/>
                                        </p:tgtEl>
                                        <p:attrNameLst>
                                          <p:attrName>ppt_x</p:attrName>
                                        </p:attrNameLst>
                                      </p:cBhvr>
                                      <p:tavLst>
                                        <p:tav tm="0">
                                          <p:val>
                                            <p:strVal val="0-#ppt_w/2"/>
                                          </p:val>
                                        </p:tav>
                                        <p:tav tm="100000">
                                          <p:val>
                                            <p:strVal val="#ppt_x"/>
                                          </p:val>
                                        </p:tav>
                                      </p:tavLst>
                                    </p:anim>
                                    <p:anim calcmode="lin" valueType="num">
                                      <p:cBhvr additive="base">
                                        <p:cTn id="57" dur="500" fill="hold"/>
                                        <p:tgtEl>
                                          <p:spTgt spid="58"/>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0-#ppt_w/2"/>
                                          </p:val>
                                        </p:tav>
                                        <p:tav tm="100000">
                                          <p:val>
                                            <p:strVal val="#ppt_x"/>
                                          </p:val>
                                        </p:tav>
                                      </p:tavLst>
                                    </p:anim>
                                    <p:anim calcmode="lin" valueType="num">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 presetClass="entr" presetSubtype="2"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1+#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37" grpId="0" animBg="1"/>
      <p:bldP spid="36" grpId="0" animBg="1"/>
      <p:bldP spid="34" grpId="0"/>
      <p:bldP spid="38" grpId="0"/>
      <p:bldP spid="41" grpId="0"/>
      <p:bldP spid="43" grpId="0"/>
      <p:bldP spid="45" grpId="0"/>
      <p:bldP spid="48" grpId="0"/>
      <p:bldP spid="49" grpId="0"/>
      <p:bldP spid="52" grpId="0"/>
      <p:bldP spid="54" grpId="0"/>
      <p:bldP spid="57" grpId="0"/>
      <p:bldP spid="58" grpId="0"/>
      <p:bldP spid="5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DF932-A49E-450E-8F48-2D5832EEAD1C}"/>
              </a:ext>
            </a:extLst>
          </p:cNvPr>
          <p:cNvSpPr>
            <a:spLocks noGrp="1"/>
          </p:cNvSpPr>
          <p:nvPr>
            <p:ph type="title"/>
          </p:nvPr>
        </p:nvSpPr>
        <p:spPr/>
        <p:txBody>
          <a:bodyPr/>
          <a:lstStyle/>
          <a:p>
            <a:r>
              <a:rPr lang="fr-BE" dirty="0"/>
              <a:t>Information Protection</a:t>
            </a:r>
            <a:endParaRPr lang="en-BE" dirty="0"/>
          </a:p>
        </p:txBody>
      </p:sp>
      <p:sp>
        <p:nvSpPr>
          <p:cNvPr id="4" name="Text Placeholder 3">
            <a:extLst>
              <a:ext uri="{FF2B5EF4-FFF2-40B4-BE49-F238E27FC236}">
                <a16:creationId xmlns:a16="http://schemas.microsoft.com/office/drawing/2014/main" id="{3C56821F-6DB7-4D7C-A8DC-4BB5F9296F46}"/>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116248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1841B09F-D459-4A99-9FFF-2927722B7C31}"/>
              </a:ext>
            </a:extLst>
          </p:cNvPr>
          <p:cNvSpPr/>
          <p:nvPr/>
        </p:nvSpPr>
        <p:spPr bwMode="auto">
          <a:xfrm>
            <a:off x="6127513" y="5919436"/>
            <a:ext cx="5519221" cy="880320"/>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4CA9429-8727-462B-81FD-3697507FF04A}"/>
              </a:ext>
            </a:extLst>
          </p:cNvPr>
          <p:cNvSpPr/>
          <p:nvPr/>
        </p:nvSpPr>
        <p:spPr bwMode="auto">
          <a:xfrm rot="16200000">
            <a:off x="8255615" y="-626961"/>
            <a:ext cx="1285334" cy="5541535"/>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B80A27AF-0191-485F-82DD-FC3FD852E7DD}"/>
              </a:ext>
            </a:extLst>
          </p:cNvPr>
          <p:cNvGrpSpPr/>
          <p:nvPr/>
        </p:nvGrpSpPr>
        <p:grpSpPr>
          <a:xfrm>
            <a:off x="9580646" y="1900977"/>
            <a:ext cx="2527918" cy="811149"/>
            <a:chOff x="2763639" y="5527520"/>
            <a:chExt cx="2527918" cy="811149"/>
          </a:xfrm>
        </p:grpSpPr>
        <p:grpSp>
          <p:nvGrpSpPr>
            <p:cNvPr id="9" name="Group 8">
              <a:extLst>
                <a:ext uri="{FF2B5EF4-FFF2-40B4-BE49-F238E27FC236}">
                  <a16:creationId xmlns:a16="http://schemas.microsoft.com/office/drawing/2014/main" id="{6984991F-C0F8-4509-A1F7-732EA1689700}"/>
                </a:ext>
              </a:extLst>
            </p:cNvPr>
            <p:cNvGrpSpPr>
              <a:grpSpLocks noChangeAspect="1"/>
            </p:cNvGrpSpPr>
            <p:nvPr/>
          </p:nvGrpSpPr>
          <p:grpSpPr>
            <a:xfrm>
              <a:off x="3719109" y="5527520"/>
              <a:ext cx="640080" cy="414399"/>
              <a:chOff x="1685871" y="2715725"/>
              <a:chExt cx="1443833" cy="934762"/>
            </a:xfrm>
          </p:grpSpPr>
          <p:sp>
            <p:nvSpPr>
              <p:cNvPr id="11" name="TagLegacy_E1CB" title="Icon of a shopping tag">
                <a:extLst>
                  <a:ext uri="{FF2B5EF4-FFF2-40B4-BE49-F238E27FC236}">
                    <a16:creationId xmlns:a16="http://schemas.microsoft.com/office/drawing/2014/main" id="{DC94EE7B-589D-4286-83FF-A62737FF0A49}"/>
                  </a:ext>
                </a:extLst>
              </p:cNvPr>
              <p:cNvSpPr>
                <a:spLocks noChangeAspect="1" noEditPoints="1"/>
              </p:cNvSpPr>
              <p:nvPr/>
            </p:nvSpPr>
            <p:spPr bwMode="auto">
              <a:xfrm>
                <a:off x="1685871" y="2715725"/>
                <a:ext cx="1084826" cy="86591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C99046AB-AE94-41C8-9779-42FF8E57FD8D}"/>
                  </a:ext>
                </a:extLst>
              </p:cNvPr>
              <p:cNvGrpSpPr/>
              <p:nvPr/>
            </p:nvGrpSpPr>
            <p:grpSpPr>
              <a:xfrm>
                <a:off x="2469649" y="2990433"/>
                <a:ext cx="660055" cy="660054"/>
                <a:chOff x="2453105" y="3286182"/>
                <a:chExt cx="660055" cy="660054"/>
              </a:xfrm>
            </p:grpSpPr>
            <p:sp>
              <p:nvSpPr>
                <p:cNvPr id="13" name="Oval 12">
                  <a:extLst>
                    <a:ext uri="{FF2B5EF4-FFF2-40B4-BE49-F238E27FC236}">
                      <a16:creationId xmlns:a16="http://schemas.microsoft.com/office/drawing/2014/main" id="{48C22FAE-B73D-4BA9-9725-14A20177CACD}"/>
                    </a:ext>
                  </a:extLst>
                </p:cNvPr>
                <p:cNvSpPr/>
                <p:nvPr/>
              </p:nvSpPr>
              <p:spPr bwMode="auto">
                <a:xfrm>
                  <a:off x="2453105" y="3286182"/>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check 3" title="Icon of a checkmark with a circle around it">
                  <a:extLst>
                    <a:ext uri="{FF2B5EF4-FFF2-40B4-BE49-F238E27FC236}">
                      <a16:creationId xmlns:a16="http://schemas.microsoft.com/office/drawing/2014/main" id="{EDEC50B2-4B3C-45B1-BE5E-452FD29A7F5A}"/>
                    </a:ext>
                  </a:extLst>
                </p:cNvPr>
                <p:cNvSpPr>
                  <a:spLocks noChangeAspect="1" noEditPoints="1"/>
                </p:cNvSpPr>
                <p:nvPr/>
              </p:nvSpPr>
              <p:spPr bwMode="auto">
                <a:xfrm>
                  <a:off x="2536327" y="3399480"/>
                  <a:ext cx="493613"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 name="TextBox 10">
              <a:extLst>
                <a:ext uri="{FF2B5EF4-FFF2-40B4-BE49-F238E27FC236}">
                  <a16:creationId xmlns:a16="http://schemas.microsoft.com/office/drawing/2014/main" id="{C054E608-53C7-4CC0-A7CD-A4128AD68B17}"/>
                </a:ext>
              </a:extLst>
            </p:cNvPr>
            <p:cNvSpPr txBox="1"/>
            <p:nvPr/>
          </p:nvSpPr>
          <p:spPr>
            <a:xfrm>
              <a:off x="2763639" y="6030908"/>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505050"/>
                  </a:solidFill>
                  <a:effectLst/>
                  <a:uLnTx/>
                  <a:uFillTx/>
                  <a:latin typeface="Segoe UI Semilight" panose="020B0402040204020203" pitchFamily="34" charset="0"/>
                  <a:ea typeface="ＭＳ Ｐゴシック" charset="0"/>
                  <a:cs typeface="Segoe UI Semilight" panose="020B0402040204020203" pitchFamily="34" charset="0"/>
                </a:rPr>
                <a:t>Label</a:t>
              </a:r>
            </a:p>
          </p:txBody>
        </p:sp>
      </p:grpSp>
      <p:grpSp>
        <p:nvGrpSpPr>
          <p:cNvPr id="15" name="Group 14">
            <a:extLst>
              <a:ext uri="{FF2B5EF4-FFF2-40B4-BE49-F238E27FC236}">
                <a16:creationId xmlns:a16="http://schemas.microsoft.com/office/drawing/2014/main" id="{582A1802-B2CD-44AA-B5E9-5378A53BA0E9}"/>
              </a:ext>
            </a:extLst>
          </p:cNvPr>
          <p:cNvGrpSpPr/>
          <p:nvPr/>
        </p:nvGrpSpPr>
        <p:grpSpPr>
          <a:xfrm>
            <a:off x="5859500" y="1932166"/>
            <a:ext cx="2527918" cy="759997"/>
            <a:chOff x="2833913" y="1918506"/>
            <a:chExt cx="2527918" cy="759997"/>
          </a:xfrm>
        </p:grpSpPr>
        <p:grpSp>
          <p:nvGrpSpPr>
            <p:cNvPr id="16" name="Group 15">
              <a:extLst>
                <a:ext uri="{FF2B5EF4-FFF2-40B4-BE49-F238E27FC236}">
                  <a16:creationId xmlns:a16="http://schemas.microsoft.com/office/drawing/2014/main" id="{5BB8A518-C901-4146-A527-A60867AFE122}"/>
                </a:ext>
              </a:extLst>
            </p:cNvPr>
            <p:cNvGrpSpPr>
              <a:grpSpLocks noChangeAspect="1"/>
            </p:cNvGrpSpPr>
            <p:nvPr/>
          </p:nvGrpSpPr>
          <p:grpSpPr>
            <a:xfrm>
              <a:off x="3908658" y="1918506"/>
              <a:ext cx="480779" cy="493776"/>
              <a:chOff x="1637425" y="2167308"/>
              <a:chExt cx="973922" cy="1000250"/>
            </a:xfrm>
          </p:grpSpPr>
          <p:grpSp>
            <p:nvGrpSpPr>
              <p:cNvPr id="18" name="Group 17">
                <a:extLst>
                  <a:ext uri="{FF2B5EF4-FFF2-40B4-BE49-F238E27FC236}">
                    <a16:creationId xmlns:a16="http://schemas.microsoft.com/office/drawing/2014/main" id="{90EDC3D0-351B-4FC5-B165-A5AC38F8041A}"/>
                  </a:ext>
                </a:extLst>
              </p:cNvPr>
              <p:cNvGrpSpPr/>
              <p:nvPr/>
            </p:nvGrpSpPr>
            <p:grpSpPr>
              <a:xfrm>
                <a:off x="1637425" y="2167308"/>
                <a:ext cx="583925" cy="773541"/>
                <a:chOff x="7063209" y="2163774"/>
                <a:chExt cx="658103" cy="834116"/>
              </a:xfrm>
            </p:grpSpPr>
            <p:sp>
              <p:nvSpPr>
                <p:cNvPr id="21" name="Freeform 29">
                  <a:extLst>
                    <a:ext uri="{FF2B5EF4-FFF2-40B4-BE49-F238E27FC236}">
                      <a16:creationId xmlns:a16="http://schemas.microsoft.com/office/drawing/2014/main" id="{A3818D17-3D60-4711-AFB4-74EBCE04ED88}"/>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0">
                  <a:extLst>
                    <a:ext uri="{FF2B5EF4-FFF2-40B4-BE49-F238E27FC236}">
                      <a16:creationId xmlns:a16="http://schemas.microsoft.com/office/drawing/2014/main" id="{BA8910A6-2F4A-48A2-9986-11D3F713D1D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31">
                  <a:extLst>
                    <a:ext uri="{FF2B5EF4-FFF2-40B4-BE49-F238E27FC236}">
                      <a16:creationId xmlns:a16="http://schemas.microsoft.com/office/drawing/2014/main" id="{9C8804EE-EE1E-4CC3-A8D5-7F8BBA783864}"/>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32">
                  <a:extLst>
                    <a:ext uri="{FF2B5EF4-FFF2-40B4-BE49-F238E27FC236}">
                      <a16:creationId xmlns:a16="http://schemas.microsoft.com/office/drawing/2014/main" id="{D3E2865C-8221-4071-9157-0F84712F6E00}"/>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33">
                  <a:extLst>
                    <a:ext uri="{FF2B5EF4-FFF2-40B4-BE49-F238E27FC236}">
                      <a16:creationId xmlns:a16="http://schemas.microsoft.com/office/drawing/2014/main" id="{BC586410-9D5F-4F59-AE04-B3E86443A09F}"/>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34">
                  <a:extLst>
                    <a:ext uri="{FF2B5EF4-FFF2-40B4-BE49-F238E27FC236}">
                      <a16:creationId xmlns:a16="http://schemas.microsoft.com/office/drawing/2014/main" id="{1032D7BF-CD88-4FF1-8B5A-CDC75E43BFE8}"/>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Line 35">
                  <a:extLst>
                    <a:ext uri="{FF2B5EF4-FFF2-40B4-BE49-F238E27FC236}">
                      <a16:creationId xmlns:a16="http://schemas.microsoft.com/office/drawing/2014/main" id="{D7857F9E-3F21-45BF-9A96-CF2B26964912}"/>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Line 36">
                  <a:extLst>
                    <a:ext uri="{FF2B5EF4-FFF2-40B4-BE49-F238E27FC236}">
                      <a16:creationId xmlns:a16="http://schemas.microsoft.com/office/drawing/2014/main" id="{0032145E-9FA6-4C43-826E-CD1701BF59AD}"/>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Line 37">
                  <a:extLst>
                    <a:ext uri="{FF2B5EF4-FFF2-40B4-BE49-F238E27FC236}">
                      <a16:creationId xmlns:a16="http://schemas.microsoft.com/office/drawing/2014/main" id="{3D0A215B-9C51-4E12-8D68-6B242F29EA50}"/>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Line 38">
                  <a:extLst>
                    <a:ext uri="{FF2B5EF4-FFF2-40B4-BE49-F238E27FC236}">
                      <a16:creationId xmlns:a16="http://schemas.microsoft.com/office/drawing/2014/main" id="{2A346C7C-9B6C-424D-A63D-75DA24488CDE}"/>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Line 39">
                  <a:extLst>
                    <a:ext uri="{FF2B5EF4-FFF2-40B4-BE49-F238E27FC236}">
                      <a16:creationId xmlns:a16="http://schemas.microsoft.com/office/drawing/2014/main" id="{11A934B9-E5F9-4980-BA02-3DC40CFA12A1}"/>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40">
                  <a:extLst>
                    <a:ext uri="{FF2B5EF4-FFF2-40B4-BE49-F238E27FC236}">
                      <a16:creationId xmlns:a16="http://schemas.microsoft.com/office/drawing/2014/main" id="{090ECCC4-DC6E-48F6-BD9D-F53C15B2B1BC}"/>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1C6B83E0-EBE3-4775-9C9E-01D08C62AE67}"/>
                  </a:ext>
                </a:extLst>
              </p:cNvPr>
              <p:cNvSpPr/>
              <p:nvPr/>
            </p:nvSpPr>
            <p:spPr bwMode="auto">
              <a:xfrm>
                <a:off x="2036549" y="2535723"/>
                <a:ext cx="574798" cy="631835"/>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magnify" title="Icon of a magnifying glass">
                <a:extLst>
                  <a:ext uri="{FF2B5EF4-FFF2-40B4-BE49-F238E27FC236}">
                    <a16:creationId xmlns:a16="http://schemas.microsoft.com/office/drawing/2014/main" id="{3FC64F49-AB09-45B1-96CF-7254B8B45B7C}"/>
                  </a:ext>
                </a:extLst>
              </p:cNvPr>
              <p:cNvSpPr>
                <a:spLocks noChangeAspect="1" noEditPoints="1"/>
              </p:cNvSpPr>
              <p:nvPr/>
            </p:nvSpPr>
            <p:spPr bwMode="auto">
              <a:xfrm flipH="1">
                <a:off x="2097556" y="2649710"/>
                <a:ext cx="332430"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 name="TextBox 10">
              <a:extLst>
                <a:ext uri="{FF2B5EF4-FFF2-40B4-BE49-F238E27FC236}">
                  <a16:creationId xmlns:a16="http://schemas.microsoft.com/office/drawing/2014/main" id="{A9A748F3-AB1E-4B5E-BEC8-C00A5917F0A6}"/>
                </a:ext>
              </a:extLst>
            </p:cNvPr>
            <p:cNvSpPr txBox="1"/>
            <p:nvPr/>
          </p:nvSpPr>
          <p:spPr>
            <a:xfrm>
              <a:off x="2833913" y="2370742"/>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505050"/>
                  </a:solidFill>
                  <a:effectLst/>
                  <a:uLnTx/>
                  <a:uFillTx/>
                  <a:latin typeface="Segoe UI Semilight" panose="020B0402040204020203" pitchFamily="34" charset="0"/>
                  <a:ea typeface="ＭＳ Ｐゴシック" charset="0"/>
                  <a:cs typeface="Segoe UI Semilight" panose="020B0402040204020203" pitchFamily="34" charset="0"/>
                </a:rPr>
                <a:t>Discover</a:t>
              </a:r>
            </a:p>
          </p:txBody>
        </p:sp>
      </p:grpSp>
      <p:grpSp>
        <p:nvGrpSpPr>
          <p:cNvPr id="33" name="Group 32">
            <a:extLst>
              <a:ext uri="{FF2B5EF4-FFF2-40B4-BE49-F238E27FC236}">
                <a16:creationId xmlns:a16="http://schemas.microsoft.com/office/drawing/2014/main" id="{3BAE31CC-A73B-4DB5-992E-3DE15C77C92B}"/>
              </a:ext>
            </a:extLst>
          </p:cNvPr>
          <p:cNvGrpSpPr/>
          <p:nvPr/>
        </p:nvGrpSpPr>
        <p:grpSpPr>
          <a:xfrm>
            <a:off x="7592886" y="1794707"/>
            <a:ext cx="2527918" cy="934792"/>
            <a:chOff x="2797666" y="3181312"/>
            <a:chExt cx="2527918" cy="934792"/>
          </a:xfrm>
        </p:grpSpPr>
        <p:sp>
          <p:nvSpPr>
            <p:cNvPr id="34" name="TextBox 10">
              <a:extLst>
                <a:ext uri="{FF2B5EF4-FFF2-40B4-BE49-F238E27FC236}">
                  <a16:creationId xmlns:a16="http://schemas.microsoft.com/office/drawing/2014/main" id="{13FF65E1-9585-41B6-9530-C9A8334D0D5B}"/>
                </a:ext>
              </a:extLst>
            </p:cNvPr>
            <p:cNvSpPr txBox="1"/>
            <p:nvPr/>
          </p:nvSpPr>
          <p:spPr>
            <a:xfrm>
              <a:off x="2797666" y="3808343"/>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505050"/>
                  </a:solidFill>
                  <a:effectLst/>
                  <a:uLnTx/>
                  <a:uFillTx/>
                  <a:latin typeface="Segoe UI Semilight" panose="020B0402040204020203" pitchFamily="34" charset="0"/>
                  <a:ea typeface="ＭＳ Ｐゴシック" charset="0"/>
                  <a:cs typeface="Segoe UI Semilight" panose="020B0402040204020203" pitchFamily="34" charset="0"/>
                </a:rPr>
                <a:t>Classify</a:t>
              </a:r>
            </a:p>
          </p:txBody>
        </p:sp>
        <p:grpSp>
          <p:nvGrpSpPr>
            <p:cNvPr id="35" name="Group 34">
              <a:extLst>
                <a:ext uri="{FF2B5EF4-FFF2-40B4-BE49-F238E27FC236}">
                  <a16:creationId xmlns:a16="http://schemas.microsoft.com/office/drawing/2014/main" id="{6CD0C743-33E1-4A60-904E-4423C6AB967F}"/>
                </a:ext>
              </a:extLst>
            </p:cNvPr>
            <p:cNvGrpSpPr/>
            <p:nvPr/>
          </p:nvGrpSpPr>
          <p:grpSpPr>
            <a:xfrm>
              <a:off x="3718135" y="3181312"/>
              <a:ext cx="741362" cy="519113"/>
              <a:chOff x="3724275" y="3003550"/>
              <a:chExt cx="741362" cy="519113"/>
            </a:xfrm>
          </p:grpSpPr>
          <p:sp>
            <p:nvSpPr>
              <p:cNvPr id="36" name="Freeform 11">
                <a:extLst>
                  <a:ext uri="{FF2B5EF4-FFF2-40B4-BE49-F238E27FC236}">
                    <a16:creationId xmlns:a16="http://schemas.microsoft.com/office/drawing/2014/main" id="{F941343D-079C-4EA9-BA03-CFD11551375A}"/>
                  </a:ext>
                </a:extLst>
              </p:cNvPr>
              <p:cNvSpPr>
                <a:spLocks noEditPoints="1"/>
              </p:cNvSpPr>
              <p:nvPr/>
            </p:nvSpPr>
            <p:spPr bwMode="auto">
              <a:xfrm>
                <a:off x="3724275" y="3232150"/>
                <a:ext cx="69850" cy="68263"/>
              </a:xfrm>
              <a:custGeom>
                <a:avLst/>
                <a:gdLst>
                  <a:gd name="T0" fmla="*/ 18 w 37"/>
                  <a:gd name="T1" fmla="*/ 36 h 36"/>
                  <a:gd name="T2" fmla="*/ 0 w 37"/>
                  <a:gd name="T3" fmla="*/ 18 h 36"/>
                  <a:gd name="T4" fmla="*/ 18 w 37"/>
                  <a:gd name="T5" fmla="*/ 0 h 36"/>
                  <a:gd name="T6" fmla="*/ 37 w 37"/>
                  <a:gd name="T7" fmla="*/ 18 h 36"/>
                  <a:gd name="T8" fmla="*/ 18 w 37"/>
                  <a:gd name="T9" fmla="*/ 36 h 36"/>
                  <a:gd name="T10" fmla="*/ 18 w 37"/>
                  <a:gd name="T11" fmla="*/ 6 h 36"/>
                  <a:gd name="T12" fmla="*/ 6 w 37"/>
                  <a:gd name="T13" fmla="*/ 18 h 36"/>
                  <a:gd name="T14" fmla="*/ 18 w 37"/>
                  <a:gd name="T15" fmla="*/ 30 h 36"/>
                  <a:gd name="T16" fmla="*/ 31 w 37"/>
                  <a:gd name="T17" fmla="*/ 18 h 36"/>
                  <a:gd name="T18" fmla="*/ 18 w 3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8" y="36"/>
                    </a:moveTo>
                    <a:cubicBezTo>
                      <a:pt x="8" y="36"/>
                      <a:pt x="0" y="28"/>
                      <a:pt x="0" y="18"/>
                    </a:cubicBezTo>
                    <a:cubicBezTo>
                      <a:pt x="0" y="8"/>
                      <a:pt x="8" y="0"/>
                      <a:pt x="18" y="0"/>
                    </a:cubicBezTo>
                    <a:cubicBezTo>
                      <a:pt x="28" y="0"/>
                      <a:pt x="37" y="8"/>
                      <a:pt x="37" y="18"/>
                    </a:cubicBezTo>
                    <a:cubicBezTo>
                      <a:pt x="37" y="28"/>
                      <a:pt x="28" y="36"/>
                      <a:pt x="18" y="36"/>
                    </a:cubicBezTo>
                    <a:close/>
                    <a:moveTo>
                      <a:pt x="18" y="6"/>
                    </a:moveTo>
                    <a:cubicBezTo>
                      <a:pt x="12" y="6"/>
                      <a:pt x="6" y="11"/>
                      <a:pt x="6" y="18"/>
                    </a:cubicBezTo>
                    <a:cubicBezTo>
                      <a:pt x="6" y="25"/>
                      <a:pt x="12" y="30"/>
                      <a:pt x="18" y="30"/>
                    </a:cubicBezTo>
                    <a:cubicBezTo>
                      <a:pt x="25" y="30"/>
                      <a:pt x="31" y="25"/>
                      <a:pt x="31" y="18"/>
                    </a:cubicBezTo>
                    <a:cubicBezTo>
                      <a:pt x="31" y="11"/>
                      <a:pt x="25" y="6"/>
                      <a:pt x="18" y="6"/>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2">
                <a:extLst>
                  <a:ext uri="{FF2B5EF4-FFF2-40B4-BE49-F238E27FC236}">
                    <a16:creationId xmlns:a16="http://schemas.microsoft.com/office/drawing/2014/main" id="{73425EED-6645-4E0B-BA15-344B2CE9FBF0}"/>
                  </a:ext>
                </a:extLst>
              </p:cNvPr>
              <p:cNvSpPr>
                <a:spLocks/>
              </p:cNvSpPr>
              <p:nvPr/>
            </p:nvSpPr>
            <p:spPr bwMode="auto">
              <a:xfrm>
                <a:off x="3783013"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1" y="6"/>
                      <a:pt x="0" y="5"/>
                      <a:pt x="0" y="3"/>
                    </a:cubicBezTo>
                    <a:cubicBezTo>
                      <a:pt x="0" y="1"/>
                      <a:pt x="1" y="0"/>
                      <a:pt x="3" y="0"/>
                    </a:cubicBezTo>
                    <a:cubicBezTo>
                      <a:pt x="52" y="0"/>
                      <a:pt x="52" y="0"/>
                      <a:pt x="52" y="0"/>
                    </a:cubicBezTo>
                    <a:cubicBezTo>
                      <a:pt x="53" y="0"/>
                      <a:pt x="55" y="1"/>
                      <a:pt x="55" y="3"/>
                    </a:cubicBezTo>
                    <a:cubicBezTo>
                      <a:pt x="55" y="5"/>
                      <a:pt x="53" y="6"/>
                      <a:pt x="52" y="6"/>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672FA445-5CE7-44F5-82C3-57B34A928E04}"/>
                  </a:ext>
                </a:extLst>
              </p:cNvPr>
              <p:cNvSpPr>
                <a:spLocks noEditPoints="1"/>
              </p:cNvSpPr>
              <p:nvPr/>
            </p:nvSpPr>
            <p:spPr bwMode="auto">
              <a:xfrm>
                <a:off x="3805238" y="3452813"/>
                <a:ext cx="71437" cy="69850"/>
              </a:xfrm>
              <a:custGeom>
                <a:avLst/>
                <a:gdLst>
                  <a:gd name="T0" fmla="*/ 18 w 38"/>
                  <a:gd name="T1" fmla="*/ 37 h 37"/>
                  <a:gd name="T2" fmla="*/ 6 w 38"/>
                  <a:gd name="T3" fmla="*/ 31 h 37"/>
                  <a:gd name="T4" fmla="*/ 0 w 38"/>
                  <a:gd name="T5" fmla="*/ 19 h 37"/>
                  <a:gd name="T6" fmla="*/ 6 w 38"/>
                  <a:gd name="T7" fmla="*/ 6 h 37"/>
                  <a:gd name="T8" fmla="*/ 18 w 38"/>
                  <a:gd name="T9" fmla="*/ 0 h 37"/>
                  <a:gd name="T10" fmla="*/ 31 w 38"/>
                  <a:gd name="T11" fmla="*/ 6 h 37"/>
                  <a:gd name="T12" fmla="*/ 31 w 38"/>
                  <a:gd name="T13" fmla="*/ 31 h 37"/>
                  <a:gd name="T14" fmla="*/ 18 w 38"/>
                  <a:gd name="T15" fmla="*/ 37 h 37"/>
                  <a:gd name="T16" fmla="*/ 18 w 38"/>
                  <a:gd name="T17" fmla="*/ 6 h 37"/>
                  <a:gd name="T18" fmla="*/ 10 w 38"/>
                  <a:gd name="T19" fmla="*/ 10 h 37"/>
                  <a:gd name="T20" fmla="*/ 6 w 38"/>
                  <a:gd name="T21" fmla="*/ 19 h 37"/>
                  <a:gd name="T22" fmla="*/ 10 w 38"/>
                  <a:gd name="T23" fmla="*/ 27 h 37"/>
                  <a:gd name="T24" fmla="*/ 27 w 38"/>
                  <a:gd name="T25" fmla="*/ 27 h 37"/>
                  <a:gd name="T26" fmla="*/ 27 w 38"/>
                  <a:gd name="T27" fmla="*/ 10 h 37"/>
                  <a:gd name="T28" fmla="*/ 27 w 38"/>
                  <a:gd name="T29" fmla="*/ 10 h 37"/>
                  <a:gd name="T30" fmla="*/ 18 w 38"/>
                  <a:gd name="T3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7">
                    <a:moveTo>
                      <a:pt x="18" y="37"/>
                    </a:moveTo>
                    <a:cubicBezTo>
                      <a:pt x="14" y="37"/>
                      <a:pt x="9" y="35"/>
                      <a:pt x="6" y="31"/>
                    </a:cubicBezTo>
                    <a:cubicBezTo>
                      <a:pt x="2" y="28"/>
                      <a:pt x="0" y="23"/>
                      <a:pt x="0" y="19"/>
                    </a:cubicBezTo>
                    <a:cubicBezTo>
                      <a:pt x="0" y="14"/>
                      <a:pt x="2" y="9"/>
                      <a:pt x="6" y="6"/>
                    </a:cubicBezTo>
                    <a:cubicBezTo>
                      <a:pt x="9" y="2"/>
                      <a:pt x="14" y="0"/>
                      <a:pt x="18" y="0"/>
                    </a:cubicBezTo>
                    <a:cubicBezTo>
                      <a:pt x="23" y="0"/>
                      <a:pt x="28" y="2"/>
                      <a:pt x="31" y="6"/>
                    </a:cubicBezTo>
                    <a:cubicBezTo>
                      <a:pt x="38" y="13"/>
                      <a:pt x="38" y="24"/>
                      <a:pt x="31" y="31"/>
                    </a:cubicBezTo>
                    <a:cubicBezTo>
                      <a:pt x="28" y="35"/>
                      <a:pt x="23" y="37"/>
                      <a:pt x="18" y="37"/>
                    </a:cubicBezTo>
                    <a:close/>
                    <a:moveTo>
                      <a:pt x="18" y="6"/>
                    </a:moveTo>
                    <a:cubicBezTo>
                      <a:pt x="15" y="6"/>
                      <a:pt x="12" y="8"/>
                      <a:pt x="10" y="10"/>
                    </a:cubicBezTo>
                    <a:cubicBezTo>
                      <a:pt x="8" y="12"/>
                      <a:pt x="6" y="15"/>
                      <a:pt x="6" y="19"/>
                    </a:cubicBezTo>
                    <a:cubicBezTo>
                      <a:pt x="6" y="22"/>
                      <a:pt x="8" y="25"/>
                      <a:pt x="10" y="27"/>
                    </a:cubicBezTo>
                    <a:cubicBezTo>
                      <a:pt x="15" y="32"/>
                      <a:pt x="22" y="32"/>
                      <a:pt x="27" y="27"/>
                    </a:cubicBezTo>
                    <a:cubicBezTo>
                      <a:pt x="32" y="22"/>
                      <a:pt x="32" y="15"/>
                      <a:pt x="27" y="10"/>
                    </a:cubicBezTo>
                    <a:cubicBezTo>
                      <a:pt x="27" y="10"/>
                      <a:pt x="27" y="10"/>
                      <a:pt x="27" y="10"/>
                    </a:cubicBezTo>
                    <a:cubicBezTo>
                      <a:pt x="25" y="8"/>
                      <a:pt x="22" y="6"/>
                      <a:pt x="18" y="6"/>
                    </a:cubicBezTo>
                    <a:close/>
                  </a:path>
                </a:pathLst>
              </a:custGeom>
              <a:solidFill>
                <a:schemeClr val="tx2"/>
              </a:solidFill>
              <a:ln w="31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4">
                <a:extLst>
                  <a:ext uri="{FF2B5EF4-FFF2-40B4-BE49-F238E27FC236}">
                    <a16:creationId xmlns:a16="http://schemas.microsoft.com/office/drawing/2014/main" id="{CCDC145F-DACC-4784-A22E-C86C79A78AE8}"/>
                  </a:ext>
                </a:extLst>
              </p:cNvPr>
              <p:cNvSpPr>
                <a:spLocks/>
              </p:cNvSpPr>
              <p:nvPr/>
            </p:nvSpPr>
            <p:spPr bwMode="auto">
              <a:xfrm>
                <a:off x="3854450" y="3395663"/>
                <a:ext cx="77787" cy="77788"/>
              </a:xfrm>
              <a:custGeom>
                <a:avLst/>
                <a:gdLst>
                  <a:gd name="T0" fmla="*/ 3 w 41"/>
                  <a:gd name="T1" fmla="*/ 41 h 41"/>
                  <a:gd name="T2" fmla="*/ 1 w 41"/>
                  <a:gd name="T3" fmla="*/ 40 h 41"/>
                  <a:gd name="T4" fmla="*/ 1 w 41"/>
                  <a:gd name="T5" fmla="*/ 35 h 41"/>
                  <a:gd name="T6" fmla="*/ 36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2" y="40"/>
                      <a:pt x="1" y="40"/>
                    </a:cubicBezTo>
                    <a:cubicBezTo>
                      <a:pt x="0" y="38"/>
                      <a:pt x="0" y="37"/>
                      <a:pt x="1" y="35"/>
                    </a:cubicBezTo>
                    <a:cubicBezTo>
                      <a:pt x="36" y="1"/>
                      <a:pt x="36" y="1"/>
                      <a:pt x="36" y="1"/>
                    </a:cubicBezTo>
                    <a:cubicBezTo>
                      <a:pt x="37" y="0"/>
                      <a:pt x="39" y="0"/>
                      <a:pt x="40" y="1"/>
                    </a:cubicBezTo>
                    <a:cubicBezTo>
                      <a:pt x="41" y="2"/>
                      <a:pt x="41" y="4"/>
                      <a:pt x="40" y="5"/>
                    </a:cubicBezTo>
                    <a:cubicBezTo>
                      <a:pt x="5" y="40"/>
                      <a:pt x="5" y="40"/>
                      <a:pt x="5" y="40"/>
                    </a:cubicBezTo>
                    <a:cubicBezTo>
                      <a:pt x="5" y="40"/>
                      <a:pt x="4" y="41"/>
                      <a:pt x="3" y="41"/>
                    </a:cubicBezTo>
                    <a:close/>
                  </a:path>
                </a:pathLst>
              </a:custGeom>
              <a:solidFill>
                <a:schemeClr val="tx2"/>
              </a:solidFill>
              <a:ln w="31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5">
                <a:extLst>
                  <a:ext uri="{FF2B5EF4-FFF2-40B4-BE49-F238E27FC236}">
                    <a16:creationId xmlns:a16="http://schemas.microsoft.com/office/drawing/2014/main" id="{7B14952F-77C6-41AC-9015-A32CCCAE14B4}"/>
                  </a:ext>
                </a:extLst>
              </p:cNvPr>
              <p:cNvSpPr>
                <a:spLocks noEditPoints="1"/>
              </p:cNvSpPr>
              <p:nvPr/>
            </p:nvSpPr>
            <p:spPr bwMode="auto">
              <a:xfrm>
                <a:off x="3811588" y="3003550"/>
                <a:ext cx="71437" cy="71438"/>
              </a:xfrm>
              <a:custGeom>
                <a:avLst/>
                <a:gdLst>
                  <a:gd name="T0" fmla="*/ 18 w 38"/>
                  <a:gd name="T1" fmla="*/ 38 h 38"/>
                  <a:gd name="T2" fmla="*/ 5 w 38"/>
                  <a:gd name="T3" fmla="*/ 33 h 38"/>
                  <a:gd name="T4" fmla="*/ 0 w 38"/>
                  <a:gd name="T5" fmla="*/ 20 h 38"/>
                  <a:gd name="T6" fmla="*/ 5 w 38"/>
                  <a:gd name="T7" fmla="*/ 8 h 38"/>
                  <a:gd name="T8" fmla="*/ 31 w 38"/>
                  <a:gd name="T9" fmla="*/ 8 h 38"/>
                  <a:gd name="T10" fmla="*/ 31 w 38"/>
                  <a:gd name="T11" fmla="*/ 33 h 38"/>
                  <a:gd name="T12" fmla="*/ 31 w 38"/>
                  <a:gd name="T13" fmla="*/ 33 h 38"/>
                  <a:gd name="T14" fmla="*/ 18 w 38"/>
                  <a:gd name="T15" fmla="*/ 38 h 38"/>
                  <a:gd name="T16" fmla="*/ 18 w 38"/>
                  <a:gd name="T17" fmla="*/ 8 h 38"/>
                  <a:gd name="T18" fmla="*/ 10 w 38"/>
                  <a:gd name="T19" fmla="*/ 12 h 38"/>
                  <a:gd name="T20" fmla="*/ 6 w 38"/>
                  <a:gd name="T21" fmla="*/ 20 h 38"/>
                  <a:gd name="T22" fmla="*/ 10 w 38"/>
                  <a:gd name="T23" fmla="*/ 29 h 38"/>
                  <a:gd name="T24" fmla="*/ 27 w 38"/>
                  <a:gd name="T25" fmla="*/ 29 h 38"/>
                  <a:gd name="T26" fmla="*/ 27 w 38"/>
                  <a:gd name="T27" fmla="*/ 12 h 38"/>
                  <a:gd name="T28" fmla="*/ 18 w 38"/>
                  <a:gd name="T29" fmla="*/ 8 h 38"/>
                  <a:gd name="T30" fmla="*/ 29 w 38"/>
                  <a:gd name="T31" fmla="*/ 31 h 38"/>
                  <a:gd name="T32" fmla="*/ 29 w 38"/>
                  <a:gd name="T3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8">
                    <a:moveTo>
                      <a:pt x="18" y="38"/>
                    </a:moveTo>
                    <a:cubicBezTo>
                      <a:pt x="13" y="38"/>
                      <a:pt x="9" y="37"/>
                      <a:pt x="5" y="33"/>
                    </a:cubicBezTo>
                    <a:cubicBezTo>
                      <a:pt x="2" y="30"/>
                      <a:pt x="0" y="25"/>
                      <a:pt x="0" y="20"/>
                    </a:cubicBezTo>
                    <a:cubicBezTo>
                      <a:pt x="0" y="16"/>
                      <a:pt x="2" y="11"/>
                      <a:pt x="5" y="8"/>
                    </a:cubicBezTo>
                    <a:cubicBezTo>
                      <a:pt x="12" y="0"/>
                      <a:pt x="24" y="0"/>
                      <a:pt x="31" y="8"/>
                    </a:cubicBezTo>
                    <a:cubicBezTo>
                      <a:pt x="38" y="15"/>
                      <a:pt x="38" y="26"/>
                      <a:pt x="31" y="33"/>
                    </a:cubicBezTo>
                    <a:cubicBezTo>
                      <a:pt x="31" y="33"/>
                      <a:pt x="31" y="33"/>
                      <a:pt x="31" y="33"/>
                    </a:cubicBezTo>
                    <a:cubicBezTo>
                      <a:pt x="27" y="37"/>
                      <a:pt x="23" y="38"/>
                      <a:pt x="18" y="38"/>
                    </a:cubicBezTo>
                    <a:close/>
                    <a:moveTo>
                      <a:pt x="18" y="8"/>
                    </a:moveTo>
                    <a:cubicBezTo>
                      <a:pt x="15" y="8"/>
                      <a:pt x="12" y="9"/>
                      <a:pt x="10" y="12"/>
                    </a:cubicBezTo>
                    <a:cubicBezTo>
                      <a:pt x="7" y="14"/>
                      <a:pt x="6" y="17"/>
                      <a:pt x="6" y="20"/>
                    </a:cubicBezTo>
                    <a:cubicBezTo>
                      <a:pt x="6" y="24"/>
                      <a:pt x="7" y="27"/>
                      <a:pt x="10" y="29"/>
                    </a:cubicBezTo>
                    <a:cubicBezTo>
                      <a:pt x="14" y="34"/>
                      <a:pt x="22" y="34"/>
                      <a:pt x="27" y="29"/>
                    </a:cubicBezTo>
                    <a:cubicBezTo>
                      <a:pt x="31" y="24"/>
                      <a:pt x="31" y="16"/>
                      <a:pt x="27" y="12"/>
                    </a:cubicBezTo>
                    <a:cubicBezTo>
                      <a:pt x="24" y="9"/>
                      <a:pt x="21" y="8"/>
                      <a:pt x="18" y="8"/>
                    </a:cubicBezTo>
                    <a:close/>
                    <a:moveTo>
                      <a:pt x="29" y="31"/>
                    </a:moveTo>
                    <a:cubicBezTo>
                      <a:pt x="29" y="31"/>
                      <a:pt x="29" y="31"/>
                      <a:pt x="29" y="31"/>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6">
                <a:extLst>
                  <a:ext uri="{FF2B5EF4-FFF2-40B4-BE49-F238E27FC236}">
                    <a16:creationId xmlns:a16="http://schemas.microsoft.com/office/drawing/2014/main" id="{21CE5D10-2C34-496B-8D96-089DBCC9ABB3}"/>
                  </a:ext>
                </a:extLst>
              </p:cNvPr>
              <p:cNvSpPr>
                <a:spLocks/>
              </p:cNvSpPr>
              <p:nvPr/>
            </p:nvSpPr>
            <p:spPr bwMode="auto">
              <a:xfrm>
                <a:off x="3859213" y="3055938"/>
                <a:ext cx="77787" cy="77788"/>
              </a:xfrm>
              <a:custGeom>
                <a:avLst/>
                <a:gdLst>
                  <a:gd name="T0" fmla="*/ 38 w 41"/>
                  <a:gd name="T1" fmla="*/ 41 h 41"/>
                  <a:gd name="T2" fmla="*/ 35 w 41"/>
                  <a:gd name="T3" fmla="*/ 40 h 41"/>
                  <a:gd name="T4" fmla="*/ 1 w 41"/>
                  <a:gd name="T5" fmla="*/ 5 h 41"/>
                  <a:gd name="T6" fmla="*/ 1 w 41"/>
                  <a:gd name="T7" fmla="*/ 1 h 41"/>
                  <a:gd name="T8" fmla="*/ 5 w 41"/>
                  <a:gd name="T9" fmla="*/ 1 h 41"/>
                  <a:gd name="T10" fmla="*/ 40 w 41"/>
                  <a:gd name="T11" fmla="*/ 36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6" y="41"/>
                      <a:pt x="35" y="40"/>
                    </a:cubicBezTo>
                    <a:cubicBezTo>
                      <a:pt x="1" y="5"/>
                      <a:pt x="1" y="5"/>
                      <a:pt x="1" y="5"/>
                    </a:cubicBezTo>
                    <a:cubicBezTo>
                      <a:pt x="0" y="4"/>
                      <a:pt x="0" y="2"/>
                      <a:pt x="1" y="1"/>
                    </a:cubicBezTo>
                    <a:cubicBezTo>
                      <a:pt x="2" y="0"/>
                      <a:pt x="4" y="0"/>
                      <a:pt x="5" y="1"/>
                    </a:cubicBezTo>
                    <a:cubicBezTo>
                      <a:pt x="40" y="36"/>
                      <a:pt x="40" y="36"/>
                      <a:pt x="40" y="36"/>
                    </a:cubicBezTo>
                    <a:cubicBezTo>
                      <a:pt x="41" y="37"/>
                      <a:pt x="41" y="39"/>
                      <a:pt x="40" y="40"/>
                    </a:cubicBezTo>
                    <a:cubicBezTo>
                      <a:pt x="39" y="41"/>
                      <a:pt x="38" y="41"/>
                      <a:pt x="38" y="41"/>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7">
                <a:extLst>
                  <a:ext uri="{FF2B5EF4-FFF2-40B4-BE49-F238E27FC236}">
                    <a16:creationId xmlns:a16="http://schemas.microsoft.com/office/drawing/2014/main" id="{25C3A9EF-E2DB-469A-8405-B448C0092EC2}"/>
                  </a:ext>
                </a:extLst>
              </p:cNvPr>
              <p:cNvSpPr>
                <a:spLocks noEditPoints="1"/>
              </p:cNvSpPr>
              <p:nvPr/>
            </p:nvSpPr>
            <p:spPr bwMode="auto">
              <a:xfrm>
                <a:off x="4397375" y="3232150"/>
                <a:ext cx="68262" cy="6826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6 h 36"/>
                  <a:gd name="T12" fmla="*/ 6 w 36"/>
                  <a:gd name="T13" fmla="*/ 18 h 36"/>
                  <a:gd name="T14" fmla="*/ 18 w 36"/>
                  <a:gd name="T15" fmla="*/ 30 h 36"/>
                  <a:gd name="T16" fmla="*/ 30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6"/>
                    </a:moveTo>
                    <a:cubicBezTo>
                      <a:pt x="12" y="6"/>
                      <a:pt x="6" y="11"/>
                      <a:pt x="6" y="18"/>
                    </a:cubicBezTo>
                    <a:cubicBezTo>
                      <a:pt x="6" y="25"/>
                      <a:pt x="12" y="30"/>
                      <a:pt x="18" y="30"/>
                    </a:cubicBezTo>
                    <a:cubicBezTo>
                      <a:pt x="25" y="30"/>
                      <a:pt x="30" y="25"/>
                      <a:pt x="30" y="18"/>
                    </a:cubicBezTo>
                    <a:cubicBezTo>
                      <a:pt x="30" y="11"/>
                      <a:pt x="25" y="6"/>
                      <a:pt x="18" y="6"/>
                    </a:cubicBezTo>
                    <a:close/>
                  </a:path>
                </a:pathLst>
              </a:custGeom>
              <a:solidFill>
                <a:schemeClr val="tx2"/>
              </a:solidFill>
              <a:ln w="31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9">
                <a:extLst>
                  <a:ext uri="{FF2B5EF4-FFF2-40B4-BE49-F238E27FC236}">
                    <a16:creationId xmlns:a16="http://schemas.microsoft.com/office/drawing/2014/main" id="{603497C6-A69A-4677-A713-E5412C96EF66}"/>
                  </a:ext>
                </a:extLst>
              </p:cNvPr>
              <p:cNvSpPr>
                <a:spLocks/>
              </p:cNvSpPr>
              <p:nvPr/>
            </p:nvSpPr>
            <p:spPr bwMode="auto">
              <a:xfrm>
                <a:off x="4305300"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2" y="6"/>
                      <a:pt x="0" y="5"/>
                      <a:pt x="0" y="3"/>
                    </a:cubicBezTo>
                    <a:cubicBezTo>
                      <a:pt x="0" y="1"/>
                      <a:pt x="2" y="0"/>
                      <a:pt x="3" y="0"/>
                    </a:cubicBezTo>
                    <a:cubicBezTo>
                      <a:pt x="52" y="0"/>
                      <a:pt x="52" y="0"/>
                      <a:pt x="52" y="0"/>
                    </a:cubicBezTo>
                    <a:cubicBezTo>
                      <a:pt x="54" y="0"/>
                      <a:pt x="55" y="1"/>
                      <a:pt x="55" y="3"/>
                    </a:cubicBezTo>
                    <a:cubicBezTo>
                      <a:pt x="55" y="5"/>
                      <a:pt x="54" y="6"/>
                      <a:pt x="52" y="6"/>
                    </a:cubicBezTo>
                    <a:close/>
                  </a:path>
                </a:pathLst>
              </a:custGeom>
              <a:solidFill>
                <a:schemeClr val="tx2"/>
              </a:solidFill>
              <a:ln w="31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0">
                <a:extLst>
                  <a:ext uri="{FF2B5EF4-FFF2-40B4-BE49-F238E27FC236}">
                    <a16:creationId xmlns:a16="http://schemas.microsoft.com/office/drawing/2014/main" id="{1CAD7B2B-5F84-4248-9CCE-55EAE13390A9}"/>
                  </a:ext>
                </a:extLst>
              </p:cNvPr>
              <p:cNvSpPr>
                <a:spLocks noEditPoints="1"/>
              </p:cNvSpPr>
              <p:nvPr/>
            </p:nvSpPr>
            <p:spPr bwMode="auto">
              <a:xfrm>
                <a:off x="4318000" y="3451225"/>
                <a:ext cx="68262" cy="71438"/>
              </a:xfrm>
              <a:custGeom>
                <a:avLst/>
                <a:gdLst>
                  <a:gd name="T0" fmla="*/ 18 w 36"/>
                  <a:gd name="T1" fmla="*/ 38 h 38"/>
                  <a:gd name="T2" fmla="*/ 5 w 36"/>
                  <a:gd name="T3" fmla="*/ 32 h 38"/>
                  <a:gd name="T4" fmla="*/ 0 w 36"/>
                  <a:gd name="T5" fmla="*/ 20 h 38"/>
                  <a:gd name="T6" fmla="*/ 5 w 36"/>
                  <a:gd name="T7" fmla="*/ 7 h 38"/>
                  <a:gd name="T8" fmla="*/ 31 w 36"/>
                  <a:gd name="T9" fmla="*/ 7 h 38"/>
                  <a:gd name="T10" fmla="*/ 36 w 36"/>
                  <a:gd name="T11" fmla="*/ 20 h 38"/>
                  <a:gd name="T12" fmla="*/ 31 w 36"/>
                  <a:gd name="T13" fmla="*/ 32 h 38"/>
                  <a:gd name="T14" fmla="*/ 18 w 36"/>
                  <a:gd name="T15" fmla="*/ 38 h 38"/>
                  <a:gd name="T16" fmla="*/ 18 w 36"/>
                  <a:gd name="T17" fmla="*/ 7 h 38"/>
                  <a:gd name="T18" fmla="*/ 9 w 36"/>
                  <a:gd name="T19" fmla="*/ 11 h 38"/>
                  <a:gd name="T20" fmla="*/ 9 w 36"/>
                  <a:gd name="T21" fmla="*/ 11 h 38"/>
                  <a:gd name="T22" fmla="*/ 6 w 36"/>
                  <a:gd name="T23" fmla="*/ 20 h 38"/>
                  <a:gd name="T24" fmla="*/ 9 w 36"/>
                  <a:gd name="T25" fmla="*/ 28 h 38"/>
                  <a:gd name="T26" fmla="*/ 18 w 36"/>
                  <a:gd name="T27" fmla="*/ 32 h 38"/>
                  <a:gd name="T28" fmla="*/ 18 w 36"/>
                  <a:gd name="T29" fmla="*/ 32 h 38"/>
                  <a:gd name="T30" fmla="*/ 27 w 36"/>
                  <a:gd name="T31" fmla="*/ 28 h 38"/>
                  <a:gd name="T32" fmla="*/ 30 w 36"/>
                  <a:gd name="T33" fmla="*/ 20 h 38"/>
                  <a:gd name="T34" fmla="*/ 27 w 36"/>
                  <a:gd name="T35" fmla="*/ 11 h 38"/>
                  <a:gd name="T36" fmla="*/ 18 w 36"/>
                  <a:gd name="T37" fmla="*/ 7 h 38"/>
                  <a:gd name="T38" fmla="*/ 7 w 36"/>
                  <a:gd name="T39" fmla="*/ 9 h 38"/>
                  <a:gd name="T40" fmla="*/ 7 w 36"/>
                  <a:gd name="T4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8">
                    <a:moveTo>
                      <a:pt x="18" y="38"/>
                    </a:moveTo>
                    <a:cubicBezTo>
                      <a:pt x="13" y="38"/>
                      <a:pt x="9" y="36"/>
                      <a:pt x="5" y="32"/>
                    </a:cubicBezTo>
                    <a:cubicBezTo>
                      <a:pt x="2" y="29"/>
                      <a:pt x="0" y="24"/>
                      <a:pt x="0" y="20"/>
                    </a:cubicBezTo>
                    <a:cubicBezTo>
                      <a:pt x="0" y="15"/>
                      <a:pt x="2" y="10"/>
                      <a:pt x="5" y="7"/>
                    </a:cubicBezTo>
                    <a:cubicBezTo>
                      <a:pt x="12" y="0"/>
                      <a:pt x="24" y="0"/>
                      <a:pt x="31" y="7"/>
                    </a:cubicBezTo>
                    <a:cubicBezTo>
                      <a:pt x="34" y="10"/>
                      <a:pt x="36" y="15"/>
                      <a:pt x="36" y="20"/>
                    </a:cubicBezTo>
                    <a:cubicBezTo>
                      <a:pt x="36" y="24"/>
                      <a:pt x="34" y="29"/>
                      <a:pt x="31" y="32"/>
                    </a:cubicBezTo>
                    <a:cubicBezTo>
                      <a:pt x="27" y="36"/>
                      <a:pt x="23" y="38"/>
                      <a:pt x="18" y="38"/>
                    </a:cubicBezTo>
                    <a:close/>
                    <a:moveTo>
                      <a:pt x="18" y="7"/>
                    </a:moveTo>
                    <a:cubicBezTo>
                      <a:pt x="15" y="7"/>
                      <a:pt x="12" y="9"/>
                      <a:pt x="9" y="11"/>
                    </a:cubicBezTo>
                    <a:cubicBezTo>
                      <a:pt x="9" y="11"/>
                      <a:pt x="9" y="11"/>
                      <a:pt x="9" y="11"/>
                    </a:cubicBezTo>
                    <a:cubicBezTo>
                      <a:pt x="7" y="13"/>
                      <a:pt x="6" y="16"/>
                      <a:pt x="6" y="20"/>
                    </a:cubicBezTo>
                    <a:cubicBezTo>
                      <a:pt x="6" y="23"/>
                      <a:pt x="7" y="26"/>
                      <a:pt x="9" y="28"/>
                    </a:cubicBezTo>
                    <a:cubicBezTo>
                      <a:pt x="12" y="30"/>
                      <a:pt x="15" y="32"/>
                      <a:pt x="18" y="32"/>
                    </a:cubicBezTo>
                    <a:cubicBezTo>
                      <a:pt x="18" y="32"/>
                      <a:pt x="18" y="32"/>
                      <a:pt x="18" y="32"/>
                    </a:cubicBezTo>
                    <a:cubicBezTo>
                      <a:pt x="21" y="32"/>
                      <a:pt x="24" y="30"/>
                      <a:pt x="27" y="28"/>
                    </a:cubicBezTo>
                    <a:cubicBezTo>
                      <a:pt x="29" y="26"/>
                      <a:pt x="30" y="23"/>
                      <a:pt x="30" y="20"/>
                    </a:cubicBezTo>
                    <a:cubicBezTo>
                      <a:pt x="30" y="16"/>
                      <a:pt x="29" y="13"/>
                      <a:pt x="27" y="11"/>
                    </a:cubicBezTo>
                    <a:cubicBezTo>
                      <a:pt x="24" y="9"/>
                      <a:pt x="21" y="7"/>
                      <a:pt x="18" y="7"/>
                    </a:cubicBezTo>
                    <a:close/>
                    <a:moveTo>
                      <a:pt x="7" y="9"/>
                    </a:moveTo>
                    <a:cubicBezTo>
                      <a:pt x="7" y="9"/>
                      <a:pt x="7" y="9"/>
                      <a:pt x="7" y="9"/>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1">
                <a:extLst>
                  <a:ext uri="{FF2B5EF4-FFF2-40B4-BE49-F238E27FC236}">
                    <a16:creationId xmlns:a16="http://schemas.microsoft.com/office/drawing/2014/main" id="{D5FD9A40-7ED8-46B5-A1F4-F493BB9BAA3F}"/>
                  </a:ext>
                </a:extLst>
              </p:cNvPr>
              <p:cNvSpPr>
                <a:spLocks/>
              </p:cNvSpPr>
              <p:nvPr/>
            </p:nvSpPr>
            <p:spPr bwMode="auto">
              <a:xfrm>
                <a:off x="4260850" y="3395663"/>
                <a:ext cx="76200" cy="77788"/>
              </a:xfrm>
              <a:custGeom>
                <a:avLst/>
                <a:gdLst>
                  <a:gd name="T0" fmla="*/ 38 w 41"/>
                  <a:gd name="T1" fmla="*/ 41 h 41"/>
                  <a:gd name="T2" fmla="*/ 36 w 41"/>
                  <a:gd name="T3" fmla="*/ 40 h 41"/>
                  <a:gd name="T4" fmla="*/ 1 w 41"/>
                  <a:gd name="T5" fmla="*/ 5 h 41"/>
                  <a:gd name="T6" fmla="*/ 1 w 41"/>
                  <a:gd name="T7" fmla="*/ 1 h 41"/>
                  <a:gd name="T8" fmla="*/ 6 w 41"/>
                  <a:gd name="T9" fmla="*/ 1 h 41"/>
                  <a:gd name="T10" fmla="*/ 40 w 41"/>
                  <a:gd name="T11" fmla="*/ 35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7" y="40"/>
                      <a:pt x="36" y="40"/>
                    </a:cubicBezTo>
                    <a:cubicBezTo>
                      <a:pt x="1" y="5"/>
                      <a:pt x="1" y="5"/>
                      <a:pt x="1" y="5"/>
                    </a:cubicBezTo>
                    <a:cubicBezTo>
                      <a:pt x="0" y="4"/>
                      <a:pt x="0" y="2"/>
                      <a:pt x="1" y="1"/>
                    </a:cubicBezTo>
                    <a:cubicBezTo>
                      <a:pt x="3" y="0"/>
                      <a:pt x="4" y="0"/>
                      <a:pt x="6" y="1"/>
                    </a:cubicBezTo>
                    <a:cubicBezTo>
                      <a:pt x="40" y="35"/>
                      <a:pt x="40" y="35"/>
                      <a:pt x="40" y="35"/>
                    </a:cubicBezTo>
                    <a:cubicBezTo>
                      <a:pt x="41" y="37"/>
                      <a:pt x="41" y="38"/>
                      <a:pt x="40" y="40"/>
                    </a:cubicBezTo>
                    <a:cubicBezTo>
                      <a:pt x="40" y="40"/>
                      <a:pt x="39" y="41"/>
                      <a:pt x="38" y="41"/>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2">
                <a:extLst>
                  <a:ext uri="{FF2B5EF4-FFF2-40B4-BE49-F238E27FC236}">
                    <a16:creationId xmlns:a16="http://schemas.microsoft.com/office/drawing/2014/main" id="{4F01DB89-756F-497E-BDC3-CF067684C482}"/>
                  </a:ext>
                </a:extLst>
              </p:cNvPr>
              <p:cNvSpPr>
                <a:spLocks noEditPoints="1"/>
              </p:cNvSpPr>
              <p:nvPr/>
            </p:nvSpPr>
            <p:spPr bwMode="auto">
              <a:xfrm>
                <a:off x="4310063" y="3006725"/>
                <a:ext cx="71437" cy="68263"/>
              </a:xfrm>
              <a:custGeom>
                <a:avLst/>
                <a:gdLst>
                  <a:gd name="T0" fmla="*/ 20 w 38"/>
                  <a:gd name="T1" fmla="*/ 36 h 36"/>
                  <a:gd name="T2" fmla="*/ 7 w 38"/>
                  <a:gd name="T3" fmla="*/ 31 h 36"/>
                  <a:gd name="T4" fmla="*/ 7 w 38"/>
                  <a:gd name="T5" fmla="*/ 31 h 36"/>
                  <a:gd name="T6" fmla="*/ 7 w 38"/>
                  <a:gd name="T7" fmla="*/ 6 h 36"/>
                  <a:gd name="T8" fmla="*/ 20 w 38"/>
                  <a:gd name="T9" fmla="*/ 0 h 36"/>
                  <a:gd name="T10" fmla="*/ 20 w 38"/>
                  <a:gd name="T11" fmla="*/ 0 h 36"/>
                  <a:gd name="T12" fmla="*/ 33 w 38"/>
                  <a:gd name="T13" fmla="*/ 6 h 36"/>
                  <a:gd name="T14" fmla="*/ 38 w 38"/>
                  <a:gd name="T15" fmla="*/ 18 h 36"/>
                  <a:gd name="T16" fmla="*/ 33 w 38"/>
                  <a:gd name="T17" fmla="*/ 31 h 36"/>
                  <a:gd name="T18" fmla="*/ 20 w 38"/>
                  <a:gd name="T19" fmla="*/ 36 h 36"/>
                  <a:gd name="T20" fmla="*/ 12 w 38"/>
                  <a:gd name="T21" fmla="*/ 27 h 36"/>
                  <a:gd name="T22" fmla="*/ 29 w 38"/>
                  <a:gd name="T23" fmla="*/ 27 h 36"/>
                  <a:gd name="T24" fmla="*/ 32 w 38"/>
                  <a:gd name="T25" fmla="*/ 18 h 36"/>
                  <a:gd name="T26" fmla="*/ 29 w 38"/>
                  <a:gd name="T27" fmla="*/ 10 h 36"/>
                  <a:gd name="T28" fmla="*/ 20 w 38"/>
                  <a:gd name="T29" fmla="*/ 6 h 36"/>
                  <a:gd name="T30" fmla="*/ 20 w 38"/>
                  <a:gd name="T31" fmla="*/ 6 h 36"/>
                  <a:gd name="T32" fmla="*/ 12 w 38"/>
                  <a:gd name="T33" fmla="*/ 10 h 36"/>
                  <a:gd name="T34" fmla="*/ 12 w 38"/>
                  <a:gd name="T35"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6">
                    <a:moveTo>
                      <a:pt x="20" y="36"/>
                    </a:moveTo>
                    <a:cubicBezTo>
                      <a:pt x="15" y="36"/>
                      <a:pt x="11" y="35"/>
                      <a:pt x="7" y="31"/>
                    </a:cubicBezTo>
                    <a:cubicBezTo>
                      <a:pt x="7" y="31"/>
                      <a:pt x="7" y="31"/>
                      <a:pt x="7" y="31"/>
                    </a:cubicBezTo>
                    <a:cubicBezTo>
                      <a:pt x="0" y="24"/>
                      <a:pt x="0" y="13"/>
                      <a:pt x="7" y="6"/>
                    </a:cubicBezTo>
                    <a:cubicBezTo>
                      <a:pt x="11" y="2"/>
                      <a:pt x="15" y="0"/>
                      <a:pt x="20" y="0"/>
                    </a:cubicBezTo>
                    <a:cubicBezTo>
                      <a:pt x="20" y="0"/>
                      <a:pt x="20" y="0"/>
                      <a:pt x="20" y="0"/>
                    </a:cubicBezTo>
                    <a:cubicBezTo>
                      <a:pt x="25" y="0"/>
                      <a:pt x="30" y="2"/>
                      <a:pt x="33" y="6"/>
                    </a:cubicBezTo>
                    <a:cubicBezTo>
                      <a:pt x="37" y="9"/>
                      <a:pt x="38" y="14"/>
                      <a:pt x="38" y="18"/>
                    </a:cubicBezTo>
                    <a:cubicBezTo>
                      <a:pt x="38" y="23"/>
                      <a:pt x="37" y="28"/>
                      <a:pt x="33" y="31"/>
                    </a:cubicBezTo>
                    <a:cubicBezTo>
                      <a:pt x="30" y="35"/>
                      <a:pt x="25" y="36"/>
                      <a:pt x="20" y="36"/>
                    </a:cubicBezTo>
                    <a:close/>
                    <a:moveTo>
                      <a:pt x="12" y="27"/>
                    </a:moveTo>
                    <a:cubicBezTo>
                      <a:pt x="16" y="32"/>
                      <a:pt x="24" y="32"/>
                      <a:pt x="29" y="27"/>
                    </a:cubicBezTo>
                    <a:cubicBezTo>
                      <a:pt x="31" y="25"/>
                      <a:pt x="32" y="22"/>
                      <a:pt x="32" y="18"/>
                    </a:cubicBezTo>
                    <a:cubicBezTo>
                      <a:pt x="32" y="15"/>
                      <a:pt x="31" y="12"/>
                      <a:pt x="29" y="10"/>
                    </a:cubicBezTo>
                    <a:cubicBezTo>
                      <a:pt x="27" y="7"/>
                      <a:pt x="24" y="6"/>
                      <a:pt x="20" y="6"/>
                    </a:cubicBezTo>
                    <a:cubicBezTo>
                      <a:pt x="20" y="6"/>
                      <a:pt x="20" y="6"/>
                      <a:pt x="20" y="6"/>
                    </a:cubicBezTo>
                    <a:cubicBezTo>
                      <a:pt x="17" y="6"/>
                      <a:pt x="14" y="7"/>
                      <a:pt x="12" y="10"/>
                    </a:cubicBezTo>
                    <a:cubicBezTo>
                      <a:pt x="7" y="14"/>
                      <a:pt x="7" y="22"/>
                      <a:pt x="12" y="27"/>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
                <a:extLst>
                  <a:ext uri="{FF2B5EF4-FFF2-40B4-BE49-F238E27FC236}">
                    <a16:creationId xmlns:a16="http://schemas.microsoft.com/office/drawing/2014/main" id="{76ADADDA-0D7D-44FC-9129-75F154E062D7}"/>
                  </a:ext>
                </a:extLst>
              </p:cNvPr>
              <p:cNvSpPr>
                <a:spLocks/>
              </p:cNvSpPr>
              <p:nvPr/>
            </p:nvSpPr>
            <p:spPr bwMode="auto">
              <a:xfrm>
                <a:off x="4256088" y="3055938"/>
                <a:ext cx="77787" cy="77788"/>
              </a:xfrm>
              <a:custGeom>
                <a:avLst/>
                <a:gdLst>
                  <a:gd name="T0" fmla="*/ 3 w 41"/>
                  <a:gd name="T1" fmla="*/ 41 h 41"/>
                  <a:gd name="T2" fmla="*/ 1 w 41"/>
                  <a:gd name="T3" fmla="*/ 40 h 41"/>
                  <a:gd name="T4" fmla="*/ 1 w 41"/>
                  <a:gd name="T5" fmla="*/ 36 h 41"/>
                  <a:gd name="T6" fmla="*/ 35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1" y="41"/>
                      <a:pt x="1" y="40"/>
                    </a:cubicBezTo>
                    <a:cubicBezTo>
                      <a:pt x="0" y="39"/>
                      <a:pt x="0" y="37"/>
                      <a:pt x="1" y="36"/>
                    </a:cubicBezTo>
                    <a:cubicBezTo>
                      <a:pt x="35" y="1"/>
                      <a:pt x="35" y="1"/>
                      <a:pt x="35" y="1"/>
                    </a:cubicBezTo>
                    <a:cubicBezTo>
                      <a:pt x="37" y="0"/>
                      <a:pt x="38" y="0"/>
                      <a:pt x="40" y="1"/>
                    </a:cubicBezTo>
                    <a:cubicBezTo>
                      <a:pt x="41" y="2"/>
                      <a:pt x="41" y="4"/>
                      <a:pt x="40" y="5"/>
                    </a:cubicBezTo>
                    <a:cubicBezTo>
                      <a:pt x="5" y="40"/>
                      <a:pt x="5" y="40"/>
                      <a:pt x="5" y="40"/>
                    </a:cubicBezTo>
                    <a:cubicBezTo>
                      <a:pt x="4" y="41"/>
                      <a:pt x="4" y="41"/>
                      <a:pt x="3" y="41"/>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4">
                <a:extLst>
                  <a:ext uri="{FF2B5EF4-FFF2-40B4-BE49-F238E27FC236}">
                    <a16:creationId xmlns:a16="http://schemas.microsoft.com/office/drawing/2014/main" id="{E6D9D011-AB30-45A9-AF58-B57CC4430800}"/>
                  </a:ext>
                </a:extLst>
              </p:cNvPr>
              <p:cNvSpPr>
                <a:spLocks noEditPoints="1"/>
              </p:cNvSpPr>
              <p:nvPr/>
            </p:nvSpPr>
            <p:spPr bwMode="auto">
              <a:xfrm>
                <a:off x="3938588" y="3133725"/>
                <a:ext cx="314325" cy="153988"/>
              </a:xfrm>
              <a:custGeom>
                <a:avLst/>
                <a:gdLst>
                  <a:gd name="T0" fmla="*/ 83 w 167"/>
                  <a:gd name="T1" fmla="*/ 82 h 82"/>
                  <a:gd name="T2" fmla="*/ 79 w 167"/>
                  <a:gd name="T3" fmla="*/ 81 h 82"/>
                  <a:gd name="T4" fmla="*/ 5 w 167"/>
                  <a:gd name="T5" fmla="*/ 43 h 82"/>
                  <a:gd name="T6" fmla="*/ 0 w 167"/>
                  <a:gd name="T7" fmla="*/ 35 h 82"/>
                  <a:gd name="T8" fmla="*/ 6 w 167"/>
                  <a:gd name="T9" fmla="*/ 28 h 82"/>
                  <a:gd name="T10" fmla="*/ 79 w 167"/>
                  <a:gd name="T11" fmla="*/ 1 h 82"/>
                  <a:gd name="T12" fmla="*/ 86 w 167"/>
                  <a:gd name="T13" fmla="*/ 1 h 82"/>
                  <a:gd name="T14" fmla="*/ 161 w 167"/>
                  <a:gd name="T15" fmla="*/ 30 h 82"/>
                  <a:gd name="T16" fmla="*/ 167 w 167"/>
                  <a:gd name="T17" fmla="*/ 37 h 82"/>
                  <a:gd name="T18" fmla="*/ 162 w 167"/>
                  <a:gd name="T19" fmla="*/ 45 h 82"/>
                  <a:gd name="T20" fmla="*/ 87 w 167"/>
                  <a:gd name="T21" fmla="*/ 81 h 82"/>
                  <a:gd name="T22" fmla="*/ 83 w 167"/>
                  <a:gd name="T23" fmla="*/ 82 h 82"/>
                  <a:gd name="T24" fmla="*/ 83 w 167"/>
                  <a:gd name="T25" fmla="*/ 6 h 82"/>
                  <a:gd name="T26" fmla="*/ 81 w 167"/>
                  <a:gd name="T27" fmla="*/ 6 h 82"/>
                  <a:gd name="T28" fmla="*/ 8 w 167"/>
                  <a:gd name="T29" fmla="*/ 33 h 82"/>
                  <a:gd name="T30" fmla="*/ 6 w 167"/>
                  <a:gd name="T31" fmla="*/ 35 h 82"/>
                  <a:gd name="T32" fmla="*/ 8 w 167"/>
                  <a:gd name="T33" fmla="*/ 38 h 82"/>
                  <a:gd name="T34" fmla="*/ 81 w 167"/>
                  <a:gd name="T35" fmla="*/ 76 h 82"/>
                  <a:gd name="T36" fmla="*/ 84 w 167"/>
                  <a:gd name="T37" fmla="*/ 76 h 82"/>
                  <a:gd name="T38" fmla="*/ 159 w 167"/>
                  <a:gd name="T39" fmla="*/ 40 h 82"/>
                  <a:gd name="T40" fmla="*/ 161 w 167"/>
                  <a:gd name="T41" fmla="*/ 37 h 82"/>
                  <a:gd name="T42" fmla="*/ 159 w 167"/>
                  <a:gd name="T43" fmla="*/ 35 h 82"/>
                  <a:gd name="T44" fmla="*/ 159 w 167"/>
                  <a:gd name="T45" fmla="*/ 35 h 82"/>
                  <a:gd name="T46" fmla="*/ 84 w 167"/>
                  <a:gd name="T47" fmla="*/ 6 h 82"/>
                  <a:gd name="T48" fmla="*/ 83 w 167"/>
                  <a:gd name="T4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82">
                    <a:moveTo>
                      <a:pt x="83" y="82"/>
                    </a:moveTo>
                    <a:cubicBezTo>
                      <a:pt x="81" y="82"/>
                      <a:pt x="80" y="82"/>
                      <a:pt x="79" y="81"/>
                    </a:cubicBezTo>
                    <a:cubicBezTo>
                      <a:pt x="5" y="43"/>
                      <a:pt x="5" y="43"/>
                      <a:pt x="5" y="43"/>
                    </a:cubicBezTo>
                    <a:cubicBezTo>
                      <a:pt x="2" y="41"/>
                      <a:pt x="0" y="38"/>
                      <a:pt x="0" y="35"/>
                    </a:cubicBezTo>
                    <a:cubicBezTo>
                      <a:pt x="0" y="32"/>
                      <a:pt x="3" y="29"/>
                      <a:pt x="6" y="28"/>
                    </a:cubicBezTo>
                    <a:cubicBezTo>
                      <a:pt x="79" y="1"/>
                      <a:pt x="79" y="1"/>
                      <a:pt x="79" y="1"/>
                    </a:cubicBezTo>
                    <a:cubicBezTo>
                      <a:pt x="81" y="0"/>
                      <a:pt x="84" y="0"/>
                      <a:pt x="86" y="1"/>
                    </a:cubicBezTo>
                    <a:cubicBezTo>
                      <a:pt x="161" y="30"/>
                      <a:pt x="161" y="30"/>
                      <a:pt x="161" y="30"/>
                    </a:cubicBezTo>
                    <a:cubicBezTo>
                      <a:pt x="164" y="31"/>
                      <a:pt x="166" y="34"/>
                      <a:pt x="167" y="37"/>
                    </a:cubicBezTo>
                    <a:cubicBezTo>
                      <a:pt x="167" y="41"/>
                      <a:pt x="165" y="44"/>
                      <a:pt x="162" y="45"/>
                    </a:cubicBezTo>
                    <a:cubicBezTo>
                      <a:pt x="87" y="81"/>
                      <a:pt x="87" y="81"/>
                      <a:pt x="87" y="81"/>
                    </a:cubicBezTo>
                    <a:cubicBezTo>
                      <a:pt x="86" y="82"/>
                      <a:pt x="84" y="82"/>
                      <a:pt x="83" y="82"/>
                    </a:cubicBezTo>
                    <a:close/>
                    <a:moveTo>
                      <a:pt x="83" y="6"/>
                    </a:moveTo>
                    <a:cubicBezTo>
                      <a:pt x="82" y="6"/>
                      <a:pt x="82" y="6"/>
                      <a:pt x="81" y="6"/>
                    </a:cubicBezTo>
                    <a:cubicBezTo>
                      <a:pt x="8" y="33"/>
                      <a:pt x="8" y="33"/>
                      <a:pt x="8" y="33"/>
                    </a:cubicBezTo>
                    <a:cubicBezTo>
                      <a:pt x="7" y="34"/>
                      <a:pt x="6" y="34"/>
                      <a:pt x="6" y="35"/>
                    </a:cubicBezTo>
                    <a:cubicBezTo>
                      <a:pt x="6" y="36"/>
                      <a:pt x="6" y="37"/>
                      <a:pt x="8" y="38"/>
                    </a:cubicBezTo>
                    <a:cubicBezTo>
                      <a:pt x="81" y="76"/>
                      <a:pt x="81" y="76"/>
                      <a:pt x="81" y="76"/>
                    </a:cubicBezTo>
                    <a:cubicBezTo>
                      <a:pt x="82" y="76"/>
                      <a:pt x="83" y="76"/>
                      <a:pt x="84" y="76"/>
                    </a:cubicBezTo>
                    <a:cubicBezTo>
                      <a:pt x="159" y="40"/>
                      <a:pt x="159" y="40"/>
                      <a:pt x="159" y="40"/>
                    </a:cubicBezTo>
                    <a:cubicBezTo>
                      <a:pt x="161" y="39"/>
                      <a:pt x="161" y="38"/>
                      <a:pt x="161" y="37"/>
                    </a:cubicBezTo>
                    <a:cubicBezTo>
                      <a:pt x="161" y="37"/>
                      <a:pt x="160" y="36"/>
                      <a:pt x="159" y="35"/>
                    </a:cubicBezTo>
                    <a:cubicBezTo>
                      <a:pt x="159" y="35"/>
                      <a:pt x="159" y="35"/>
                      <a:pt x="159" y="35"/>
                    </a:cubicBezTo>
                    <a:cubicBezTo>
                      <a:pt x="84" y="6"/>
                      <a:pt x="84" y="6"/>
                      <a:pt x="84" y="6"/>
                    </a:cubicBezTo>
                    <a:cubicBezTo>
                      <a:pt x="83" y="6"/>
                      <a:pt x="83" y="6"/>
                      <a:pt x="83" y="6"/>
                    </a:cubicBezTo>
                    <a:close/>
                  </a:path>
                </a:pathLst>
              </a:custGeom>
              <a:solidFill>
                <a:schemeClr val="tx2"/>
              </a:solidFill>
              <a:ln w="31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5">
                <a:extLst>
                  <a:ext uri="{FF2B5EF4-FFF2-40B4-BE49-F238E27FC236}">
                    <a16:creationId xmlns:a16="http://schemas.microsoft.com/office/drawing/2014/main" id="{0AA16DAE-D1C4-4F68-9CEC-285DA57EDDAC}"/>
                  </a:ext>
                </a:extLst>
              </p:cNvPr>
              <p:cNvSpPr>
                <a:spLocks/>
              </p:cNvSpPr>
              <p:nvPr/>
            </p:nvSpPr>
            <p:spPr bwMode="auto">
              <a:xfrm>
                <a:off x="3938588" y="3233738"/>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7 h 59"/>
                  <a:gd name="T16" fmla="*/ 8 w 167"/>
                  <a:gd name="T17" fmla="*/ 10 h 59"/>
                  <a:gd name="T18" fmla="*/ 6 w 167"/>
                  <a:gd name="T19" fmla="*/ 12 h 59"/>
                  <a:gd name="T20" fmla="*/ 8 w 167"/>
                  <a:gd name="T21" fmla="*/ 15 h 59"/>
                  <a:gd name="T22" fmla="*/ 81 w 167"/>
                  <a:gd name="T23" fmla="*/ 53 h 59"/>
                  <a:gd name="T24" fmla="*/ 84 w 167"/>
                  <a:gd name="T25" fmla="*/ 53 h 59"/>
                  <a:gd name="T26" fmla="*/ 159 w 167"/>
                  <a:gd name="T27" fmla="*/ 17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6"/>
                      <a:pt x="6" y="4"/>
                    </a:cubicBezTo>
                    <a:cubicBezTo>
                      <a:pt x="15" y="1"/>
                      <a:pt x="15" y="1"/>
                      <a:pt x="15" y="1"/>
                    </a:cubicBezTo>
                    <a:cubicBezTo>
                      <a:pt x="17" y="0"/>
                      <a:pt x="19" y="1"/>
                      <a:pt x="19" y="3"/>
                    </a:cubicBezTo>
                    <a:cubicBezTo>
                      <a:pt x="20" y="4"/>
                      <a:pt x="19" y="6"/>
                      <a:pt x="17" y="7"/>
                    </a:cubicBezTo>
                    <a:cubicBezTo>
                      <a:pt x="8" y="10"/>
                      <a:pt x="8" y="10"/>
                      <a:pt x="8" y="10"/>
                    </a:cubicBezTo>
                    <a:cubicBezTo>
                      <a:pt x="7" y="10"/>
                      <a:pt x="6" y="11"/>
                      <a:pt x="6" y="12"/>
                    </a:cubicBezTo>
                    <a:cubicBezTo>
                      <a:pt x="6" y="13"/>
                      <a:pt x="6" y="14"/>
                      <a:pt x="8" y="15"/>
                    </a:cubicBezTo>
                    <a:cubicBezTo>
                      <a:pt x="81" y="53"/>
                      <a:pt x="81" y="53"/>
                      <a:pt x="81" y="53"/>
                    </a:cubicBezTo>
                    <a:cubicBezTo>
                      <a:pt x="82" y="53"/>
                      <a:pt x="83" y="53"/>
                      <a:pt x="84" y="53"/>
                    </a:cubicBezTo>
                    <a:cubicBezTo>
                      <a:pt x="159" y="17"/>
                      <a:pt x="159" y="17"/>
                      <a:pt x="159" y="17"/>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3"/>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6">
                <a:extLst>
                  <a:ext uri="{FF2B5EF4-FFF2-40B4-BE49-F238E27FC236}">
                    <a16:creationId xmlns:a16="http://schemas.microsoft.com/office/drawing/2014/main" id="{FA2C2248-1728-41A8-A40E-7FF596558A61}"/>
                  </a:ext>
                </a:extLst>
              </p:cNvPr>
              <p:cNvSpPr>
                <a:spLocks/>
              </p:cNvSpPr>
              <p:nvPr/>
            </p:nvSpPr>
            <p:spPr bwMode="auto">
              <a:xfrm>
                <a:off x="3938588" y="3300413"/>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6 h 59"/>
                  <a:gd name="T16" fmla="*/ 8 w 167"/>
                  <a:gd name="T17" fmla="*/ 10 h 59"/>
                  <a:gd name="T18" fmla="*/ 6 w 167"/>
                  <a:gd name="T19" fmla="*/ 12 h 59"/>
                  <a:gd name="T20" fmla="*/ 8 w 167"/>
                  <a:gd name="T21" fmla="*/ 14 h 59"/>
                  <a:gd name="T22" fmla="*/ 81 w 167"/>
                  <a:gd name="T23" fmla="*/ 53 h 59"/>
                  <a:gd name="T24" fmla="*/ 84 w 167"/>
                  <a:gd name="T25" fmla="*/ 53 h 59"/>
                  <a:gd name="T26" fmla="*/ 159 w 167"/>
                  <a:gd name="T27" fmla="*/ 16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5"/>
                      <a:pt x="6" y="4"/>
                    </a:cubicBezTo>
                    <a:cubicBezTo>
                      <a:pt x="15" y="1"/>
                      <a:pt x="15" y="1"/>
                      <a:pt x="15" y="1"/>
                    </a:cubicBezTo>
                    <a:cubicBezTo>
                      <a:pt x="17" y="0"/>
                      <a:pt x="19" y="1"/>
                      <a:pt x="19" y="3"/>
                    </a:cubicBezTo>
                    <a:cubicBezTo>
                      <a:pt x="20" y="4"/>
                      <a:pt x="19" y="6"/>
                      <a:pt x="17" y="6"/>
                    </a:cubicBezTo>
                    <a:cubicBezTo>
                      <a:pt x="8" y="10"/>
                      <a:pt x="8" y="10"/>
                      <a:pt x="8" y="10"/>
                    </a:cubicBezTo>
                    <a:cubicBezTo>
                      <a:pt x="7" y="10"/>
                      <a:pt x="6" y="11"/>
                      <a:pt x="6" y="12"/>
                    </a:cubicBezTo>
                    <a:cubicBezTo>
                      <a:pt x="6" y="13"/>
                      <a:pt x="6" y="14"/>
                      <a:pt x="8" y="14"/>
                    </a:cubicBezTo>
                    <a:cubicBezTo>
                      <a:pt x="81" y="53"/>
                      <a:pt x="81" y="53"/>
                      <a:pt x="81" y="53"/>
                    </a:cubicBezTo>
                    <a:cubicBezTo>
                      <a:pt x="82" y="53"/>
                      <a:pt x="83" y="53"/>
                      <a:pt x="84" y="53"/>
                    </a:cubicBezTo>
                    <a:cubicBezTo>
                      <a:pt x="159" y="16"/>
                      <a:pt x="159" y="16"/>
                      <a:pt x="159" y="16"/>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2"/>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2"/>
              </a:solidFill>
              <a:ln w="3175">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E094934F-56DD-45FE-9832-50727D9FBD2B}"/>
                  </a:ext>
                </a:extLst>
              </p:cNvPr>
              <p:cNvSpPr>
                <a:spLocks/>
              </p:cNvSpPr>
              <p:nvPr/>
            </p:nvSpPr>
            <p:spPr bwMode="auto">
              <a:xfrm>
                <a:off x="3875088" y="3073400"/>
                <a:ext cx="120650" cy="388938"/>
              </a:xfrm>
              <a:custGeom>
                <a:avLst/>
                <a:gdLst>
                  <a:gd name="T0" fmla="*/ 61 w 64"/>
                  <a:gd name="T1" fmla="*/ 206 h 206"/>
                  <a:gd name="T2" fmla="*/ 60 w 64"/>
                  <a:gd name="T3" fmla="*/ 206 h 206"/>
                  <a:gd name="T4" fmla="*/ 0 w 64"/>
                  <a:gd name="T5" fmla="*/ 104 h 206"/>
                  <a:gd name="T6" fmla="*/ 60 w 64"/>
                  <a:gd name="T7" fmla="*/ 1 h 206"/>
                  <a:gd name="T8" fmla="*/ 64 w 64"/>
                  <a:gd name="T9" fmla="*/ 2 h 206"/>
                  <a:gd name="T10" fmla="*/ 63 w 64"/>
                  <a:gd name="T11" fmla="*/ 6 h 206"/>
                  <a:gd name="T12" fmla="*/ 6 w 64"/>
                  <a:gd name="T13" fmla="*/ 104 h 206"/>
                  <a:gd name="T14" fmla="*/ 63 w 64"/>
                  <a:gd name="T15" fmla="*/ 201 h 206"/>
                  <a:gd name="T16" fmla="*/ 64 w 64"/>
                  <a:gd name="T17" fmla="*/ 205 h 206"/>
                  <a:gd name="T18" fmla="*/ 61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61" y="206"/>
                    </a:moveTo>
                    <a:cubicBezTo>
                      <a:pt x="61" y="206"/>
                      <a:pt x="60" y="206"/>
                      <a:pt x="60" y="206"/>
                    </a:cubicBezTo>
                    <a:cubicBezTo>
                      <a:pt x="23" y="185"/>
                      <a:pt x="0" y="146"/>
                      <a:pt x="0" y="104"/>
                    </a:cubicBezTo>
                    <a:cubicBezTo>
                      <a:pt x="0" y="61"/>
                      <a:pt x="23" y="22"/>
                      <a:pt x="60" y="1"/>
                    </a:cubicBezTo>
                    <a:cubicBezTo>
                      <a:pt x="61" y="0"/>
                      <a:pt x="63" y="1"/>
                      <a:pt x="64" y="2"/>
                    </a:cubicBezTo>
                    <a:cubicBezTo>
                      <a:pt x="64" y="4"/>
                      <a:pt x="64" y="6"/>
                      <a:pt x="63" y="6"/>
                    </a:cubicBezTo>
                    <a:cubicBezTo>
                      <a:pt x="28" y="26"/>
                      <a:pt x="6" y="64"/>
                      <a:pt x="6" y="104"/>
                    </a:cubicBezTo>
                    <a:cubicBezTo>
                      <a:pt x="6" y="144"/>
                      <a:pt x="28" y="181"/>
                      <a:pt x="63" y="201"/>
                    </a:cubicBezTo>
                    <a:cubicBezTo>
                      <a:pt x="64" y="202"/>
                      <a:pt x="64" y="203"/>
                      <a:pt x="64" y="205"/>
                    </a:cubicBezTo>
                    <a:cubicBezTo>
                      <a:pt x="63" y="206"/>
                      <a:pt x="62" y="206"/>
                      <a:pt x="61" y="206"/>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8">
                <a:extLst>
                  <a:ext uri="{FF2B5EF4-FFF2-40B4-BE49-F238E27FC236}">
                    <a16:creationId xmlns:a16="http://schemas.microsoft.com/office/drawing/2014/main" id="{283F9D1C-B0E7-451B-8F9D-9361D5F5E0CA}"/>
                  </a:ext>
                </a:extLst>
              </p:cNvPr>
              <p:cNvSpPr>
                <a:spLocks/>
              </p:cNvSpPr>
              <p:nvPr/>
            </p:nvSpPr>
            <p:spPr bwMode="auto">
              <a:xfrm>
                <a:off x="4195763" y="3073400"/>
                <a:ext cx="120650" cy="388938"/>
              </a:xfrm>
              <a:custGeom>
                <a:avLst/>
                <a:gdLst>
                  <a:gd name="T0" fmla="*/ 3 w 64"/>
                  <a:gd name="T1" fmla="*/ 206 h 206"/>
                  <a:gd name="T2" fmla="*/ 1 w 64"/>
                  <a:gd name="T3" fmla="*/ 205 h 206"/>
                  <a:gd name="T4" fmla="*/ 2 w 64"/>
                  <a:gd name="T5" fmla="*/ 201 h 206"/>
                  <a:gd name="T6" fmla="*/ 58 w 64"/>
                  <a:gd name="T7" fmla="*/ 104 h 206"/>
                  <a:gd name="T8" fmla="*/ 2 w 64"/>
                  <a:gd name="T9" fmla="*/ 6 h 206"/>
                  <a:gd name="T10" fmla="*/ 1 w 64"/>
                  <a:gd name="T11" fmla="*/ 2 h 206"/>
                  <a:gd name="T12" fmla="*/ 5 w 64"/>
                  <a:gd name="T13" fmla="*/ 1 h 206"/>
                  <a:gd name="T14" fmla="*/ 64 w 64"/>
                  <a:gd name="T15" fmla="*/ 104 h 206"/>
                  <a:gd name="T16" fmla="*/ 5 w 64"/>
                  <a:gd name="T17" fmla="*/ 206 h 206"/>
                  <a:gd name="T18" fmla="*/ 3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3" y="206"/>
                    </a:moveTo>
                    <a:cubicBezTo>
                      <a:pt x="2" y="206"/>
                      <a:pt x="1" y="206"/>
                      <a:pt x="1" y="205"/>
                    </a:cubicBezTo>
                    <a:cubicBezTo>
                      <a:pt x="0" y="203"/>
                      <a:pt x="0" y="202"/>
                      <a:pt x="2" y="201"/>
                    </a:cubicBezTo>
                    <a:cubicBezTo>
                      <a:pt x="37" y="181"/>
                      <a:pt x="58" y="144"/>
                      <a:pt x="58" y="104"/>
                    </a:cubicBezTo>
                    <a:cubicBezTo>
                      <a:pt x="58" y="64"/>
                      <a:pt x="37" y="26"/>
                      <a:pt x="2" y="6"/>
                    </a:cubicBezTo>
                    <a:cubicBezTo>
                      <a:pt x="0" y="6"/>
                      <a:pt x="0" y="4"/>
                      <a:pt x="1" y="2"/>
                    </a:cubicBezTo>
                    <a:cubicBezTo>
                      <a:pt x="1" y="1"/>
                      <a:pt x="3" y="0"/>
                      <a:pt x="5" y="1"/>
                    </a:cubicBezTo>
                    <a:cubicBezTo>
                      <a:pt x="42" y="22"/>
                      <a:pt x="64" y="61"/>
                      <a:pt x="64" y="104"/>
                    </a:cubicBezTo>
                    <a:cubicBezTo>
                      <a:pt x="64" y="146"/>
                      <a:pt x="42" y="185"/>
                      <a:pt x="5" y="206"/>
                    </a:cubicBezTo>
                    <a:cubicBezTo>
                      <a:pt x="4" y="206"/>
                      <a:pt x="4" y="206"/>
                      <a:pt x="3" y="206"/>
                    </a:cubicBez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3" name="TextBox 10">
            <a:extLst>
              <a:ext uri="{FF2B5EF4-FFF2-40B4-BE49-F238E27FC236}">
                <a16:creationId xmlns:a16="http://schemas.microsoft.com/office/drawing/2014/main" id="{6E7A1455-840F-4039-8CBA-100A0014EBA5}"/>
              </a:ext>
            </a:extLst>
          </p:cNvPr>
          <p:cNvSpPr txBox="1"/>
          <p:nvPr/>
        </p:nvSpPr>
        <p:spPr>
          <a:xfrm>
            <a:off x="6334482" y="3433718"/>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505050"/>
                </a:solidFill>
                <a:effectLst/>
                <a:uLnTx/>
                <a:uFillTx/>
                <a:latin typeface="Segoe UI Semilight" panose="020B0402040204020203" pitchFamily="34" charset="0"/>
                <a:ea typeface="ＭＳ Ｐゴシック" charset="0"/>
                <a:cs typeface="Segoe UI Semilight" panose="020B0402040204020203" pitchFamily="34" charset="0"/>
              </a:rPr>
              <a:t>Sensitivity</a:t>
            </a:r>
          </a:p>
        </p:txBody>
      </p:sp>
      <p:sp>
        <p:nvSpPr>
          <p:cNvPr id="55" name="Rectangle: Rounded Corners 54">
            <a:extLst>
              <a:ext uri="{FF2B5EF4-FFF2-40B4-BE49-F238E27FC236}">
                <a16:creationId xmlns:a16="http://schemas.microsoft.com/office/drawing/2014/main" id="{421D9722-03F0-47BA-B46B-1FFDF975B78C}"/>
              </a:ext>
            </a:extLst>
          </p:cNvPr>
          <p:cNvSpPr/>
          <p:nvPr/>
        </p:nvSpPr>
        <p:spPr bwMode="auto">
          <a:xfrm rot="16200000">
            <a:off x="6846162" y="2609199"/>
            <a:ext cx="1206564" cy="2670757"/>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214A6721-5974-43AC-9353-C1411EE6563E}"/>
              </a:ext>
            </a:extLst>
          </p:cNvPr>
          <p:cNvSpPr/>
          <p:nvPr/>
        </p:nvSpPr>
        <p:spPr bwMode="auto">
          <a:xfrm rot="16200000">
            <a:off x="9708077" y="2609198"/>
            <a:ext cx="1206564" cy="2670757"/>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Box 10">
            <a:extLst>
              <a:ext uri="{FF2B5EF4-FFF2-40B4-BE49-F238E27FC236}">
                <a16:creationId xmlns:a16="http://schemas.microsoft.com/office/drawing/2014/main" id="{0BFE3514-6519-4A55-B732-95191D1454E7}"/>
              </a:ext>
            </a:extLst>
          </p:cNvPr>
          <p:cNvSpPr txBox="1"/>
          <p:nvPr/>
        </p:nvSpPr>
        <p:spPr>
          <a:xfrm>
            <a:off x="9148228" y="3432559"/>
            <a:ext cx="252791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505050"/>
                </a:solidFill>
                <a:effectLst/>
                <a:uLnTx/>
                <a:uFillTx/>
                <a:latin typeface="Segoe UI Semilight" panose="020B0402040204020203" pitchFamily="34" charset="0"/>
                <a:ea typeface="ＭＳ Ｐゴシック" charset="0"/>
                <a:cs typeface="Segoe UI Semilight" panose="020B0402040204020203" pitchFamily="34" charset="0"/>
              </a:rPr>
              <a:t>Retention</a:t>
            </a:r>
          </a:p>
        </p:txBody>
      </p:sp>
      <p:grpSp>
        <p:nvGrpSpPr>
          <p:cNvPr id="79" name="Group 78">
            <a:extLst>
              <a:ext uri="{FF2B5EF4-FFF2-40B4-BE49-F238E27FC236}">
                <a16:creationId xmlns:a16="http://schemas.microsoft.com/office/drawing/2014/main" id="{BA48C42F-0C92-4652-8766-EFCA621BAE27}"/>
              </a:ext>
            </a:extLst>
          </p:cNvPr>
          <p:cNvGrpSpPr/>
          <p:nvPr/>
        </p:nvGrpSpPr>
        <p:grpSpPr>
          <a:xfrm>
            <a:off x="5840055" y="6018497"/>
            <a:ext cx="1488025" cy="650707"/>
            <a:chOff x="2611963" y="5587610"/>
            <a:chExt cx="1488025" cy="650707"/>
          </a:xfrm>
        </p:grpSpPr>
        <p:sp>
          <p:nvSpPr>
            <p:cNvPr id="62" name="Data Text">
              <a:extLst>
                <a:ext uri="{FF2B5EF4-FFF2-40B4-BE49-F238E27FC236}">
                  <a16:creationId xmlns:a16="http://schemas.microsoft.com/office/drawing/2014/main" id="{0B476AED-B55D-41F3-A25D-DDBD8B0628F3}"/>
                </a:ext>
              </a:extLst>
            </p:cNvPr>
            <p:cNvSpPr/>
            <p:nvPr/>
          </p:nvSpPr>
          <p:spPr>
            <a:xfrm>
              <a:off x="2611963" y="5952085"/>
              <a:ext cx="1488025" cy="286232"/>
            </a:xfrm>
            <a:prstGeom prst="rect">
              <a:avLst/>
            </a:prstGeom>
            <a:noFill/>
          </p:spPr>
          <p:txBody>
            <a:bodyPr wrap="square" rtlCol="0"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Devices</a:t>
              </a:r>
            </a:p>
          </p:txBody>
        </p:sp>
        <p:grpSp>
          <p:nvGrpSpPr>
            <p:cNvPr id="63" name="Group 62">
              <a:extLst>
                <a:ext uri="{FF2B5EF4-FFF2-40B4-BE49-F238E27FC236}">
                  <a16:creationId xmlns:a16="http://schemas.microsoft.com/office/drawing/2014/main" id="{2811921E-E19D-4826-BCB5-435334999495}"/>
                </a:ext>
              </a:extLst>
            </p:cNvPr>
            <p:cNvGrpSpPr>
              <a:grpSpLocks noChangeAspect="1"/>
            </p:cNvGrpSpPr>
            <p:nvPr/>
          </p:nvGrpSpPr>
          <p:grpSpPr>
            <a:xfrm>
              <a:off x="3072665" y="5587610"/>
              <a:ext cx="566647" cy="341251"/>
              <a:chOff x="9574313" y="2874560"/>
              <a:chExt cx="700769" cy="422025"/>
            </a:xfrm>
          </p:grpSpPr>
          <p:sp>
            <p:nvSpPr>
              <p:cNvPr id="64" name="monitor" title="Icon of a monitor">
                <a:extLst>
                  <a:ext uri="{FF2B5EF4-FFF2-40B4-BE49-F238E27FC236}">
                    <a16:creationId xmlns:a16="http://schemas.microsoft.com/office/drawing/2014/main" id="{A7CA3B37-E726-441C-987B-1DAC40CED5F2}"/>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4C8302B6-9D29-425E-A5BB-2DCA440EFB54}"/>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UniversalApp_E8CC" title="Icon of a cellphone in front of a tablet">
                <a:extLst>
                  <a:ext uri="{FF2B5EF4-FFF2-40B4-BE49-F238E27FC236}">
                    <a16:creationId xmlns:a16="http://schemas.microsoft.com/office/drawing/2014/main" id="{61ECAD76-6D9D-41CE-879B-83E85BAFC6ED}"/>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7" name="Group 66">
            <a:extLst>
              <a:ext uri="{FF2B5EF4-FFF2-40B4-BE49-F238E27FC236}">
                <a16:creationId xmlns:a16="http://schemas.microsoft.com/office/drawing/2014/main" id="{DD9A08E4-4863-4824-9E66-0C0B015A8096}"/>
              </a:ext>
            </a:extLst>
          </p:cNvPr>
          <p:cNvGrpSpPr/>
          <p:nvPr/>
        </p:nvGrpSpPr>
        <p:grpSpPr>
          <a:xfrm>
            <a:off x="6764436" y="6018497"/>
            <a:ext cx="1490472" cy="683959"/>
            <a:chOff x="9038154" y="2456291"/>
            <a:chExt cx="1490472" cy="683959"/>
          </a:xfrm>
        </p:grpSpPr>
        <p:sp>
          <p:nvSpPr>
            <p:cNvPr id="68" name="Data Text">
              <a:extLst>
                <a:ext uri="{FF2B5EF4-FFF2-40B4-BE49-F238E27FC236}">
                  <a16:creationId xmlns:a16="http://schemas.microsoft.com/office/drawing/2014/main" id="{42F94939-7A79-44E8-85AB-14D91BE9DB91}"/>
                </a:ext>
              </a:extLst>
            </p:cNvPr>
            <p:cNvSpPr/>
            <p:nvPr/>
          </p:nvSpPr>
          <p:spPr>
            <a:xfrm>
              <a:off x="9038154" y="2854018"/>
              <a:ext cx="1490472" cy="286232"/>
            </a:xfrm>
            <a:prstGeom prst="rect">
              <a:avLst/>
            </a:prstGeom>
            <a:noFill/>
          </p:spPr>
          <p:txBody>
            <a:bodyPr wrap="square" rtlCol="0"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Apps</a:t>
              </a:r>
            </a:p>
          </p:txBody>
        </p:sp>
        <p:sp>
          <p:nvSpPr>
            <p:cNvPr id="69" name="GenericApp_EB3B" title="Icon of an app window">
              <a:extLst>
                <a:ext uri="{FF2B5EF4-FFF2-40B4-BE49-F238E27FC236}">
                  <a16:creationId xmlns:a16="http://schemas.microsoft.com/office/drawing/2014/main" id="{7A46565B-B891-4F40-BD16-CE15B88BE949}"/>
                </a:ext>
              </a:extLst>
            </p:cNvPr>
            <p:cNvSpPr>
              <a:spLocks noChangeAspect="1" noEditPoints="1"/>
            </p:cNvSpPr>
            <p:nvPr/>
          </p:nvSpPr>
          <p:spPr bwMode="auto">
            <a:xfrm>
              <a:off x="9580503" y="2456291"/>
              <a:ext cx="405774" cy="32474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135F0C3-FA38-46C5-B754-C4C1D9E2A0A8}"/>
              </a:ext>
            </a:extLst>
          </p:cNvPr>
          <p:cNvGrpSpPr/>
          <p:nvPr/>
        </p:nvGrpSpPr>
        <p:grpSpPr>
          <a:xfrm>
            <a:off x="7789879" y="6018497"/>
            <a:ext cx="1490472" cy="662687"/>
            <a:chOff x="9032824" y="3236552"/>
            <a:chExt cx="1490472" cy="662687"/>
          </a:xfrm>
        </p:grpSpPr>
        <p:sp>
          <p:nvSpPr>
            <p:cNvPr id="71" name="Data Text">
              <a:extLst>
                <a:ext uri="{FF2B5EF4-FFF2-40B4-BE49-F238E27FC236}">
                  <a16:creationId xmlns:a16="http://schemas.microsoft.com/office/drawing/2014/main" id="{9F787BFB-F181-496B-96D6-E4EC647C695A}"/>
                </a:ext>
              </a:extLst>
            </p:cNvPr>
            <p:cNvSpPr/>
            <p:nvPr/>
          </p:nvSpPr>
          <p:spPr>
            <a:xfrm>
              <a:off x="9032824" y="3613007"/>
              <a:ext cx="1490472" cy="286232"/>
            </a:xfrm>
            <a:prstGeom prst="rect">
              <a:avLst/>
            </a:prstGeom>
            <a:noFill/>
          </p:spPr>
          <p:txBody>
            <a:bodyPr wrap="square" rtlCol="0"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Cloud services</a:t>
              </a:r>
            </a:p>
          </p:txBody>
        </p:sp>
        <p:sp>
          <p:nvSpPr>
            <p:cNvPr id="72" name="cloud" title="Icon of a cloud">
              <a:extLst>
                <a:ext uri="{FF2B5EF4-FFF2-40B4-BE49-F238E27FC236}">
                  <a16:creationId xmlns:a16="http://schemas.microsoft.com/office/drawing/2014/main" id="{59E76B1F-2664-4423-A283-1A6035820AAF}"/>
                </a:ext>
              </a:extLst>
            </p:cNvPr>
            <p:cNvSpPr>
              <a:spLocks noChangeAspect="1"/>
            </p:cNvSpPr>
            <p:nvPr/>
          </p:nvSpPr>
          <p:spPr bwMode="auto">
            <a:xfrm>
              <a:off x="9530497" y="3236552"/>
              <a:ext cx="477197" cy="3040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9C9351DB-DD56-43A8-A78A-B0A5DCD2D026}"/>
              </a:ext>
            </a:extLst>
          </p:cNvPr>
          <p:cNvGrpSpPr/>
          <p:nvPr/>
        </p:nvGrpSpPr>
        <p:grpSpPr>
          <a:xfrm>
            <a:off x="8994610" y="6018497"/>
            <a:ext cx="1490472" cy="666405"/>
            <a:chOff x="9155382" y="3992995"/>
            <a:chExt cx="1490472" cy="666405"/>
          </a:xfrm>
        </p:grpSpPr>
        <p:sp>
          <p:nvSpPr>
            <p:cNvPr id="74" name="Data Text">
              <a:extLst>
                <a:ext uri="{FF2B5EF4-FFF2-40B4-BE49-F238E27FC236}">
                  <a16:creationId xmlns:a16="http://schemas.microsoft.com/office/drawing/2014/main" id="{DB338122-59AD-46C8-BA03-C2DDBDE4A9EC}"/>
                </a:ext>
              </a:extLst>
            </p:cNvPr>
            <p:cNvSpPr/>
            <p:nvPr/>
          </p:nvSpPr>
          <p:spPr>
            <a:xfrm>
              <a:off x="9155382" y="4373168"/>
              <a:ext cx="1490472" cy="286232"/>
            </a:xfrm>
            <a:prstGeom prst="rect">
              <a:avLst/>
            </a:prstGeom>
            <a:noFill/>
          </p:spPr>
          <p:txBody>
            <a:bodyPr wrap="square" rtlCol="0"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On-premises</a:t>
              </a:r>
            </a:p>
          </p:txBody>
        </p:sp>
        <p:sp>
          <p:nvSpPr>
            <p:cNvPr id="75" name="building_5" title="Icon of tall buildings">
              <a:extLst>
                <a:ext uri="{FF2B5EF4-FFF2-40B4-BE49-F238E27FC236}">
                  <a16:creationId xmlns:a16="http://schemas.microsoft.com/office/drawing/2014/main" id="{10A602F6-2B9B-46F2-A857-5EE006420630}"/>
                </a:ext>
              </a:extLst>
            </p:cNvPr>
            <p:cNvSpPr>
              <a:spLocks noChangeAspect="1" noEditPoints="1"/>
            </p:cNvSpPr>
            <p:nvPr/>
          </p:nvSpPr>
          <p:spPr bwMode="auto">
            <a:xfrm>
              <a:off x="9735797" y="3992995"/>
              <a:ext cx="329643" cy="35801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0573860E-BAF0-441E-8095-78DF4AD7B551}"/>
              </a:ext>
            </a:extLst>
          </p:cNvPr>
          <p:cNvGrpSpPr/>
          <p:nvPr/>
        </p:nvGrpSpPr>
        <p:grpSpPr>
          <a:xfrm>
            <a:off x="10091771" y="6018497"/>
            <a:ext cx="1774746" cy="689308"/>
            <a:chOff x="8890687" y="4913086"/>
            <a:chExt cx="1774746" cy="689308"/>
          </a:xfrm>
        </p:grpSpPr>
        <p:sp>
          <p:nvSpPr>
            <p:cNvPr id="77" name="Data Text">
              <a:extLst>
                <a:ext uri="{FF2B5EF4-FFF2-40B4-BE49-F238E27FC236}">
                  <a16:creationId xmlns:a16="http://schemas.microsoft.com/office/drawing/2014/main" id="{C830BF8B-A029-45FC-959C-518DB913235D}"/>
                </a:ext>
              </a:extLst>
            </p:cNvPr>
            <p:cNvSpPr/>
            <p:nvPr/>
          </p:nvSpPr>
          <p:spPr>
            <a:xfrm>
              <a:off x="8890687" y="5320009"/>
              <a:ext cx="1774746" cy="282385"/>
            </a:xfrm>
            <a:prstGeom prst="rect">
              <a:avLst/>
            </a:prstGeom>
            <a:noFill/>
          </p:spPr>
          <p:txBody>
            <a:bodyPr wrap="square" rtlCol="0" anchor="ct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ISVs, 3</a:t>
              </a:r>
              <a:r>
                <a:rPr kumimoji="0" lang="en-US" sz="1372" b="0" i="0" u="none" strike="noStrike" kern="0" cap="none" spc="0" normalizeH="0" baseline="3000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rd</a:t>
              </a:r>
              <a:r>
                <a:rPr kumimoji="0" lang="en-US" sz="1372" b="0" i="0" u="none" strike="noStrike" kern="0" cap="none" spc="0" normalizeH="0" baseline="0" noProof="0">
                  <a:ln>
                    <a:noFill/>
                  </a:ln>
                  <a:gradFill>
                    <a:gsLst>
                      <a:gs pos="0">
                        <a:srgbClr val="0078D7"/>
                      </a:gs>
                      <a:gs pos="100000">
                        <a:srgbClr val="0078D7"/>
                      </a:gs>
                    </a:gsLst>
                    <a:lin ang="16200000" scaled="1"/>
                  </a:gradFill>
                  <a:effectLst/>
                  <a:uLnTx/>
                  <a:uFillTx/>
                  <a:latin typeface="Segoe UI"/>
                  <a:ea typeface="ＭＳ Ｐゴシック" charset="0"/>
                  <a:cs typeface="Segoe UI Semilight" panose="020B0402040204020203" pitchFamily="34" charset="0"/>
                </a:rPr>
                <a:t>-party</a:t>
              </a:r>
            </a:p>
          </p:txBody>
        </p:sp>
        <p:sp>
          <p:nvSpPr>
            <p:cNvPr id="78" name="GenericApp_EB3B" title="Icon of an app window">
              <a:extLst>
                <a:ext uri="{FF2B5EF4-FFF2-40B4-BE49-F238E27FC236}">
                  <a16:creationId xmlns:a16="http://schemas.microsoft.com/office/drawing/2014/main" id="{38E851F6-7E30-4BF2-AA4D-9EDEC9307A36}"/>
                </a:ext>
              </a:extLst>
            </p:cNvPr>
            <p:cNvSpPr>
              <a:spLocks noChangeAspect="1" noEditPoints="1"/>
            </p:cNvSpPr>
            <p:nvPr/>
          </p:nvSpPr>
          <p:spPr bwMode="auto">
            <a:xfrm>
              <a:off x="9579190" y="4913086"/>
              <a:ext cx="397741" cy="30247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80" name="TextBox 10">
            <a:extLst>
              <a:ext uri="{FF2B5EF4-FFF2-40B4-BE49-F238E27FC236}">
                <a16:creationId xmlns:a16="http://schemas.microsoft.com/office/drawing/2014/main" id="{D3359638-5745-488A-A53D-6146541D6520}"/>
              </a:ext>
            </a:extLst>
          </p:cNvPr>
          <p:cNvSpPr txBox="1"/>
          <p:nvPr/>
        </p:nvSpPr>
        <p:spPr>
          <a:xfrm>
            <a:off x="6114064" y="272272"/>
            <a:ext cx="5532670" cy="2862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EAEAEA">
                    <a:lumMod val="50000"/>
                  </a:srgbClr>
                </a:solidFill>
                <a:effectLst/>
                <a:uLnTx/>
                <a:uFillTx/>
                <a:latin typeface="Segoe UI Semilight" panose="020B0402040204020203" pitchFamily="34" charset="0"/>
                <a:ea typeface="ＭＳ Ｐゴシック" charset="0"/>
                <a:cs typeface="Segoe UI Semilight" panose="020B0402040204020203" pitchFamily="34" charset="0"/>
              </a:rPr>
              <a:t>Data growing at exponential rate</a:t>
            </a:r>
          </a:p>
        </p:txBody>
      </p:sp>
      <p:sp>
        <p:nvSpPr>
          <p:cNvPr id="85" name="Rectangle 84">
            <a:extLst>
              <a:ext uri="{FF2B5EF4-FFF2-40B4-BE49-F238E27FC236}">
                <a16:creationId xmlns:a16="http://schemas.microsoft.com/office/drawing/2014/main" id="{1AFC37B6-F9A6-4DD2-B33F-507A2CAD5B49}"/>
              </a:ext>
            </a:extLst>
          </p:cNvPr>
          <p:cNvSpPr/>
          <p:nvPr/>
        </p:nvSpPr>
        <p:spPr>
          <a:xfrm>
            <a:off x="6348352" y="3701107"/>
            <a:ext cx="1925377" cy="803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Encryption</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Restrict Access</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Watermark</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Header/Footer</a:t>
            </a:r>
          </a:p>
        </p:txBody>
      </p:sp>
      <p:grpSp>
        <p:nvGrpSpPr>
          <p:cNvPr id="87" name="Group 86">
            <a:extLst>
              <a:ext uri="{FF2B5EF4-FFF2-40B4-BE49-F238E27FC236}">
                <a16:creationId xmlns:a16="http://schemas.microsoft.com/office/drawing/2014/main" id="{CB5F755F-686B-49B4-B4A2-7D54A175300A}"/>
              </a:ext>
            </a:extLst>
          </p:cNvPr>
          <p:cNvGrpSpPr>
            <a:grpSpLocks noChangeAspect="1"/>
          </p:cNvGrpSpPr>
          <p:nvPr/>
        </p:nvGrpSpPr>
        <p:grpSpPr>
          <a:xfrm>
            <a:off x="8099917" y="3459000"/>
            <a:ext cx="594757" cy="536432"/>
            <a:chOff x="5783414" y="2980252"/>
            <a:chExt cx="1187480" cy="1071030"/>
          </a:xfrm>
        </p:grpSpPr>
        <p:sp>
          <p:nvSpPr>
            <p:cNvPr id="88" name="shield_3" title="Icon of a shield with an exclamation point inside">
              <a:extLst>
                <a:ext uri="{FF2B5EF4-FFF2-40B4-BE49-F238E27FC236}">
                  <a16:creationId xmlns:a16="http://schemas.microsoft.com/office/drawing/2014/main" id="{502C4AFB-AEA5-4780-8E1F-610A74C6D795}"/>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Oval 88">
              <a:extLst>
                <a:ext uri="{FF2B5EF4-FFF2-40B4-BE49-F238E27FC236}">
                  <a16:creationId xmlns:a16="http://schemas.microsoft.com/office/drawing/2014/main" id="{896CC955-C260-44F5-A9A7-3A1D05BDDD61}"/>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Lock" title="Icon of a padlock">
              <a:extLst>
                <a:ext uri="{FF2B5EF4-FFF2-40B4-BE49-F238E27FC236}">
                  <a16:creationId xmlns:a16="http://schemas.microsoft.com/office/drawing/2014/main" id="{410C9024-6AD9-4E80-86B6-450EED55F649}"/>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E36AD89D-5EDE-4C1B-A4F1-7232B13C3CD6}"/>
              </a:ext>
            </a:extLst>
          </p:cNvPr>
          <p:cNvSpPr/>
          <p:nvPr/>
        </p:nvSpPr>
        <p:spPr>
          <a:xfrm>
            <a:off x="9203141" y="3675376"/>
            <a:ext cx="2009523" cy="825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Retention</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Deletion</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Records Management</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Archiving</a:t>
            </a:r>
          </a:p>
        </p:txBody>
      </p:sp>
      <p:grpSp>
        <p:nvGrpSpPr>
          <p:cNvPr id="92" name="Group 4">
            <a:extLst>
              <a:ext uri="{FF2B5EF4-FFF2-40B4-BE49-F238E27FC236}">
                <a16:creationId xmlns:a16="http://schemas.microsoft.com/office/drawing/2014/main" id="{6B6A8534-0C2A-4AF5-BB35-1D561C1E2066}"/>
              </a:ext>
            </a:extLst>
          </p:cNvPr>
          <p:cNvGrpSpPr>
            <a:grpSpLocks noChangeAspect="1"/>
          </p:cNvGrpSpPr>
          <p:nvPr/>
        </p:nvGrpSpPr>
        <p:grpSpPr bwMode="auto">
          <a:xfrm>
            <a:off x="10950593" y="3437570"/>
            <a:ext cx="451209" cy="422562"/>
            <a:chOff x="4798" y="2647"/>
            <a:chExt cx="252" cy="236"/>
          </a:xfrm>
        </p:grpSpPr>
        <p:sp>
          <p:nvSpPr>
            <p:cNvPr id="93" name="Freeform 5">
              <a:extLst>
                <a:ext uri="{FF2B5EF4-FFF2-40B4-BE49-F238E27FC236}">
                  <a16:creationId xmlns:a16="http://schemas.microsoft.com/office/drawing/2014/main" id="{83097202-B719-4644-92AA-357EE5B42261}"/>
                </a:ext>
              </a:extLst>
            </p:cNvPr>
            <p:cNvSpPr>
              <a:spLocks noEditPoints="1"/>
            </p:cNvSpPr>
            <p:nvPr/>
          </p:nvSpPr>
          <p:spPr bwMode="auto">
            <a:xfrm>
              <a:off x="4858" y="2647"/>
              <a:ext cx="192" cy="234"/>
            </a:xfrm>
            <a:custGeom>
              <a:avLst/>
              <a:gdLst>
                <a:gd name="T0" fmla="*/ 175 w 262"/>
                <a:gd name="T1" fmla="*/ 0 h 319"/>
                <a:gd name="T2" fmla="*/ 15 w 262"/>
                <a:gd name="T3" fmla="*/ 0 h 319"/>
                <a:gd name="T4" fmla="*/ 0 w 262"/>
                <a:gd name="T5" fmla="*/ 14 h 319"/>
                <a:gd name="T6" fmla="*/ 0 w 262"/>
                <a:gd name="T7" fmla="*/ 247 h 319"/>
                <a:gd name="T8" fmla="*/ 8 w 262"/>
                <a:gd name="T9" fmla="*/ 254 h 319"/>
                <a:gd name="T10" fmla="*/ 15 w 262"/>
                <a:gd name="T11" fmla="*/ 247 h 319"/>
                <a:gd name="T12" fmla="*/ 15 w 262"/>
                <a:gd name="T13" fmla="*/ 14 h 319"/>
                <a:gd name="T14" fmla="*/ 160 w 262"/>
                <a:gd name="T15" fmla="*/ 14 h 319"/>
                <a:gd name="T16" fmla="*/ 160 w 262"/>
                <a:gd name="T17" fmla="*/ 94 h 319"/>
                <a:gd name="T18" fmla="*/ 168 w 262"/>
                <a:gd name="T19" fmla="*/ 101 h 319"/>
                <a:gd name="T20" fmla="*/ 247 w 262"/>
                <a:gd name="T21" fmla="*/ 101 h 319"/>
                <a:gd name="T22" fmla="*/ 247 w 262"/>
                <a:gd name="T23" fmla="*/ 305 h 319"/>
                <a:gd name="T24" fmla="*/ 247 w 262"/>
                <a:gd name="T25" fmla="*/ 305 h 319"/>
                <a:gd name="T26" fmla="*/ 65 w 262"/>
                <a:gd name="T27" fmla="*/ 305 h 319"/>
                <a:gd name="T28" fmla="*/ 50 w 262"/>
                <a:gd name="T29" fmla="*/ 319 h 319"/>
                <a:gd name="T30" fmla="*/ 247 w 262"/>
                <a:gd name="T31" fmla="*/ 319 h 319"/>
                <a:gd name="T32" fmla="*/ 262 w 262"/>
                <a:gd name="T33" fmla="*/ 305 h 319"/>
                <a:gd name="T34" fmla="*/ 262 w 262"/>
                <a:gd name="T35" fmla="*/ 87 h 319"/>
                <a:gd name="T36" fmla="*/ 175 w 262"/>
                <a:gd name="T37" fmla="*/ 0 h 319"/>
                <a:gd name="T38" fmla="*/ 175 w 262"/>
                <a:gd name="T39" fmla="*/ 87 h 319"/>
                <a:gd name="T40" fmla="*/ 175 w 262"/>
                <a:gd name="T41" fmla="*/ 21 h 319"/>
                <a:gd name="T42" fmla="*/ 240 w 262"/>
                <a:gd name="T43" fmla="*/ 87 h 319"/>
                <a:gd name="T44" fmla="*/ 175 w 262"/>
                <a:gd name="T45"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19">
                  <a:moveTo>
                    <a:pt x="175" y="0"/>
                  </a:moveTo>
                  <a:cubicBezTo>
                    <a:pt x="15" y="0"/>
                    <a:pt x="15" y="0"/>
                    <a:pt x="15" y="0"/>
                  </a:cubicBezTo>
                  <a:cubicBezTo>
                    <a:pt x="7" y="0"/>
                    <a:pt x="0" y="6"/>
                    <a:pt x="0" y="14"/>
                  </a:cubicBezTo>
                  <a:cubicBezTo>
                    <a:pt x="0" y="247"/>
                    <a:pt x="0" y="247"/>
                    <a:pt x="0" y="247"/>
                  </a:cubicBezTo>
                  <a:cubicBezTo>
                    <a:pt x="8" y="254"/>
                    <a:pt x="8" y="254"/>
                    <a:pt x="8" y="254"/>
                  </a:cubicBezTo>
                  <a:cubicBezTo>
                    <a:pt x="15" y="247"/>
                    <a:pt x="15" y="247"/>
                    <a:pt x="15" y="247"/>
                  </a:cubicBezTo>
                  <a:cubicBezTo>
                    <a:pt x="15" y="14"/>
                    <a:pt x="15" y="14"/>
                    <a:pt x="15" y="14"/>
                  </a:cubicBezTo>
                  <a:cubicBezTo>
                    <a:pt x="160" y="14"/>
                    <a:pt x="160" y="14"/>
                    <a:pt x="160" y="14"/>
                  </a:cubicBezTo>
                  <a:cubicBezTo>
                    <a:pt x="160" y="94"/>
                    <a:pt x="160" y="94"/>
                    <a:pt x="160" y="94"/>
                  </a:cubicBezTo>
                  <a:cubicBezTo>
                    <a:pt x="160" y="98"/>
                    <a:pt x="164" y="101"/>
                    <a:pt x="168" y="101"/>
                  </a:cubicBezTo>
                  <a:cubicBezTo>
                    <a:pt x="247" y="101"/>
                    <a:pt x="247" y="101"/>
                    <a:pt x="247" y="101"/>
                  </a:cubicBezTo>
                  <a:cubicBezTo>
                    <a:pt x="247" y="305"/>
                    <a:pt x="247" y="305"/>
                    <a:pt x="247" y="305"/>
                  </a:cubicBezTo>
                  <a:cubicBezTo>
                    <a:pt x="247" y="305"/>
                    <a:pt x="247" y="305"/>
                    <a:pt x="247" y="305"/>
                  </a:cubicBezTo>
                  <a:cubicBezTo>
                    <a:pt x="65" y="305"/>
                    <a:pt x="65" y="305"/>
                    <a:pt x="65" y="305"/>
                  </a:cubicBezTo>
                  <a:cubicBezTo>
                    <a:pt x="50" y="319"/>
                    <a:pt x="50" y="319"/>
                    <a:pt x="50" y="319"/>
                  </a:cubicBezTo>
                  <a:cubicBezTo>
                    <a:pt x="247" y="319"/>
                    <a:pt x="247" y="319"/>
                    <a:pt x="247" y="319"/>
                  </a:cubicBezTo>
                  <a:cubicBezTo>
                    <a:pt x="255" y="319"/>
                    <a:pt x="262" y="313"/>
                    <a:pt x="262" y="305"/>
                  </a:cubicBezTo>
                  <a:cubicBezTo>
                    <a:pt x="262" y="87"/>
                    <a:pt x="262" y="87"/>
                    <a:pt x="262" y="87"/>
                  </a:cubicBezTo>
                  <a:lnTo>
                    <a:pt x="175" y="0"/>
                  </a:lnTo>
                  <a:close/>
                  <a:moveTo>
                    <a:pt x="175" y="87"/>
                  </a:moveTo>
                  <a:cubicBezTo>
                    <a:pt x="175" y="21"/>
                    <a:pt x="175" y="21"/>
                    <a:pt x="175" y="21"/>
                  </a:cubicBezTo>
                  <a:cubicBezTo>
                    <a:pt x="240" y="87"/>
                    <a:pt x="240" y="87"/>
                    <a:pt x="240" y="87"/>
                  </a:cubicBezTo>
                  <a:lnTo>
                    <a:pt x="175"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94FFD2E1-7954-4ED5-8181-39F3C8603E1B}"/>
                </a:ext>
              </a:extLst>
            </p:cNvPr>
            <p:cNvSpPr>
              <a:spLocks/>
            </p:cNvSpPr>
            <p:nvPr/>
          </p:nvSpPr>
          <p:spPr bwMode="auto">
            <a:xfrm>
              <a:off x="4798" y="2751"/>
              <a:ext cx="187" cy="132"/>
            </a:xfrm>
            <a:custGeom>
              <a:avLst/>
              <a:gdLst>
                <a:gd name="T0" fmla="*/ 256 w 256"/>
                <a:gd name="T1" fmla="*/ 14 h 180"/>
                <a:gd name="T2" fmla="*/ 252 w 256"/>
                <a:gd name="T3" fmla="*/ 5 h 180"/>
                <a:gd name="T4" fmla="*/ 242 w 256"/>
                <a:gd name="T5" fmla="*/ 0 h 180"/>
                <a:gd name="T6" fmla="*/ 233 w 256"/>
                <a:gd name="T7" fmla="*/ 5 h 180"/>
                <a:gd name="T8" fmla="*/ 108 w 256"/>
                <a:gd name="T9" fmla="*/ 130 h 180"/>
                <a:gd name="T10" fmla="*/ 91 w 256"/>
                <a:gd name="T11" fmla="*/ 147 h 180"/>
                <a:gd name="T12" fmla="*/ 73 w 256"/>
                <a:gd name="T13" fmla="*/ 130 h 180"/>
                <a:gd name="T14" fmla="*/ 24 w 256"/>
                <a:gd name="T15" fmla="*/ 80 h 180"/>
                <a:gd name="T16" fmla="*/ 15 w 256"/>
                <a:gd name="T17" fmla="*/ 76 h 180"/>
                <a:gd name="T18" fmla="*/ 5 w 256"/>
                <a:gd name="T19" fmla="*/ 80 h 180"/>
                <a:gd name="T20" fmla="*/ 5 w 256"/>
                <a:gd name="T21" fmla="*/ 100 h 180"/>
                <a:gd name="T22" fmla="*/ 81 w 256"/>
                <a:gd name="T23" fmla="*/ 176 h 180"/>
                <a:gd name="T24" fmla="*/ 91 w 256"/>
                <a:gd name="T25" fmla="*/ 180 h 180"/>
                <a:gd name="T26" fmla="*/ 100 w 256"/>
                <a:gd name="T27" fmla="*/ 176 h 180"/>
                <a:gd name="T28" fmla="*/ 252 w 256"/>
                <a:gd name="T29" fmla="*/ 24 h 180"/>
                <a:gd name="T30" fmla="*/ 256 w 256"/>
                <a:gd name="T31"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180">
                  <a:moveTo>
                    <a:pt x="256" y="14"/>
                  </a:moveTo>
                  <a:cubicBezTo>
                    <a:pt x="256" y="11"/>
                    <a:pt x="255" y="7"/>
                    <a:pt x="252" y="5"/>
                  </a:cubicBezTo>
                  <a:cubicBezTo>
                    <a:pt x="250" y="2"/>
                    <a:pt x="246" y="0"/>
                    <a:pt x="242" y="0"/>
                  </a:cubicBezTo>
                  <a:cubicBezTo>
                    <a:pt x="239" y="0"/>
                    <a:pt x="235" y="2"/>
                    <a:pt x="233" y="5"/>
                  </a:cubicBezTo>
                  <a:cubicBezTo>
                    <a:pt x="108" y="130"/>
                    <a:pt x="108" y="130"/>
                    <a:pt x="108" y="130"/>
                  </a:cubicBezTo>
                  <a:cubicBezTo>
                    <a:pt x="91" y="147"/>
                    <a:pt x="91" y="147"/>
                    <a:pt x="91" y="147"/>
                  </a:cubicBezTo>
                  <a:cubicBezTo>
                    <a:pt x="73" y="130"/>
                    <a:pt x="73" y="130"/>
                    <a:pt x="73" y="130"/>
                  </a:cubicBezTo>
                  <a:cubicBezTo>
                    <a:pt x="24" y="80"/>
                    <a:pt x="24" y="80"/>
                    <a:pt x="24" y="80"/>
                  </a:cubicBezTo>
                  <a:cubicBezTo>
                    <a:pt x="22" y="78"/>
                    <a:pt x="18" y="76"/>
                    <a:pt x="15" y="76"/>
                  </a:cubicBezTo>
                  <a:cubicBezTo>
                    <a:pt x="11" y="76"/>
                    <a:pt x="7" y="78"/>
                    <a:pt x="5" y="80"/>
                  </a:cubicBezTo>
                  <a:cubicBezTo>
                    <a:pt x="0" y="86"/>
                    <a:pt x="0" y="95"/>
                    <a:pt x="5" y="100"/>
                  </a:cubicBezTo>
                  <a:cubicBezTo>
                    <a:pt x="81" y="176"/>
                    <a:pt x="81" y="176"/>
                    <a:pt x="81" y="176"/>
                  </a:cubicBezTo>
                  <a:cubicBezTo>
                    <a:pt x="83" y="179"/>
                    <a:pt x="87" y="180"/>
                    <a:pt x="91" y="180"/>
                  </a:cubicBezTo>
                  <a:cubicBezTo>
                    <a:pt x="94" y="180"/>
                    <a:pt x="98" y="179"/>
                    <a:pt x="100" y="176"/>
                  </a:cubicBezTo>
                  <a:cubicBezTo>
                    <a:pt x="252" y="24"/>
                    <a:pt x="252" y="24"/>
                    <a:pt x="252" y="24"/>
                  </a:cubicBezTo>
                  <a:cubicBezTo>
                    <a:pt x="255" y="21"/>
                    <a:pt x="256" y="18"/>
                    <a:pt x="256" y="14"/>
                  </a:cubicBezTo>
                  <a:close/>
                </a:path>
              </a:pathLst>
            </a:custGeom>
            <a:solidFill>
              <a:schemeClr val="tx2"/>
            </a:solidFill>
            <a:ln w="9525">
              <a:solidFill>
                <a:srgbClr val="F8F8F8"/>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5" name="Rectangle 94">
            <a:extLst>
              <a:ext uri="{FF2B5EF4-FFF2-40B4-BE49-F238E27FC236}">
                <a16:creationId xmlns:a16="http://schemas.microsoft.com/office/drawing/2014/main" id="{36B05942-50BA-4DFD-A1C3-5A92ED8FB1B6}"/>
              </a:ext>
            </a:extLst>
          </p:cNvPr>
          <p:cNvSpPr/>
          <p:nvPr/>
        </p:nvSpPr>
        <p:spPr>
          <a:xfrm>
            <a:off x="6308840" y="5048914"/>
            <a:ext cx="2168835" cy="803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Sensitive data discovery</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Data at risk</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Policy violations</a:t>
            </a:r>
          </a:p>
          <a:p>
            <a:pPr marL="0" marR="0" lvl="0" indent="0" algn="l" defTabSz="914225" rtl="0" eaLnBrk="1" fontAlgn="auto" latinLnBrk="0" hangingPunct="1">
              <a:lnSpc>
                <a:spcPct val="100000"/>
              </a:lnSpc>
              <a:spcBef>
                <a:spcPts val="0"/>
              </a:spcBef>
              <a:spcAft>
                <a:spcPts val="0"/>
              </a:spcAft>
              <a:buClrTx/>
              <a:buSzPct val="80000"/>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3F962245-8C7D-413C-AECE-7134B53C8584}"/>
              </a:ext>
            </a:extLst>
          </p:cNvPr>
          <p:cNvSpPr/>
          <p:nvPr/>
        </p:nvSpPr>
        <p:spPr>
          <a:xfrm>
            <a:off x="9135105" y="5058323"/>
            <a:ext cx="2266696" cy="825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Policy recommendations</a:t>
            </a:r>
          </a:p>
          <a:p>
            <a:pPr marL="285695" marR="0" lvl="0" indent="-285695" algn="l" defTabSz="914225" rtl="0" eaLnBrk="1" fontAlgn="auto" latinLnBrk="0" hangingPunct="1">
              <a:lnSpc>
                <a:spcPct val="100000"/>
              </a:lnSpc>
              <a:spcBef>
                <a:spcPts val="0"/>
              </a:spcBef>
              <a:spcAft>
                <a:spcPts val="0"/>
              </a:spcAft>
              <a:buClrTx/>
              <a:buSzPct val="80000"/>
              <a:buFont typeface="Wingdings" panose="05000000000000000000" pitchFamily="2" charset="2"/>
              <a:buChar char="à"/>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Proactive alerts</a:t>
            </a:r>
          </a:p>
        </p:txBody>
      </p:sp>
      <p:sp>
        <p:nvSpPr>
          <p:cNvPr id="98" name="Title 1">
            <a:extLst>
              <a:ext uri="{FF2B5EF4-FFF2-40B4-BE49-F238E27FC236}">
                <a16:creationId xmlns:a16="http://schemas.microsoft.com/office/drawing/2014/main" id="{ED28E343-C213-4522-A88E-45A6E35E7F8C}"/>
              </a:ext>
            </a:extLst>
          </p:cNvPr>
          <p:cNvSpPr>
            <a:spLocks noGrp="1"/>
          </p:cNvSpPr>
          <p:nvPr>
            <p:ph type="title"/>
          </p:nvPr>
        </p:nvSpPr>
        <p:spPr>
          <a:xfrm>
            <a:off x="-258772" y="450848"/>
            <a:ext cx="6213410" cy="899665"/>
          </a:xfrm>
        </p:spPr>
        <p:txBody>
          <a:bodyPr>
            <a:normAutofit fontScale="90000"/>
          </a:bodyPr>
          <a:lstStyle/>
          <a:p>
            <a:pPr algn="ctr"/>
            <a:r>
              <a:rPr lang="en-US" sz="3600"/>
              <a:t>Information </a:t>
            </a:r>
            <a:br>
              <a:rPr lang="en-US" sz="3600"/>
            </a:br>
            <a:r>
              <a:rPr lang="en-US" sz="3600"/>
              <a:t>Protection &amp; Governance</a:t>
            </a:r>
          </a:p>
        </p:txBody>
      </p:sp>
      <p:sp>
        <p:nvSpPr>
          <p:cNvPr id="99" name="TextBox 98">
            <a:extLst>
              <a:ext uri="{FF2B5EF4-FFF2-40B4-BE49-F238E27FC236}">
                <a16:creationId xmlns:a16="http://schemas.microsoft.com/office/drawing/2014/main" id="{0D555E40-4D84-47E6-A89A-FFA9F2DD156A}"/>
              </a:ext>
            </a:extLst>
          </p:cNvPr>
          <p:cNvSpPr txBox="1"/>
          <p:nvPr/>
        </p:nvSpPr>
        <p:spPr>
          <a:xfrm>
            <a:off x="284442" y="1546883"/>
            <a:ext cx="5160253"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policies to protect and govern your most important data – throughout its lifecycle</a:t>
            </a:r>
          </a:p>
        </p:txBody>
      </p:sp>
      <p:sp>
        <p:nvSpPr>
          <p:cNvPr id="100" name="TextBox 99">
            <a:extLst>
              <a:ext uri="{FF2B5EF4-FFF2-40B4-BE49-F238E27FC236}">
                <a16:creationId xmlns:a16="http://schemas.microsoft.com/office/drawing/2014/main" id="{0EF8FAF8-D38D-4CDE-B029-4C861D00A81D}"/>
              </a:ext>
            </a:extLst>
          </p:cNvPr>
          <p:cNvSpPr txBox="1"/>
          <p:nvPr/>
        </p:nvSpPr>
        <p:spPr>
          <a:xfrm>
            <a:off x="388686" y="2986718"/>
            <a:ext cx="5786607" cy="250222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Unified approach to discover, classify &amp; label</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Automatically apply policy-based actions</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Proactive monitoring to identify risks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Broad coverage across locations</a:t>
            </a:r>
          </a:p>
        </p:txBody>
      </p:sp>
      <p:grpSp>
        <p:nvGrpSpPr>
          <p:cNvPr id="102" name="Group 4">
            <a:extLst>
              <a:ext uri="{FF2B5EF4-FFF2-40B4-BE49-F238E27FC236}">
                <a16:creationId xmlns:a16="http://schemas.microsoft.com/office/drawing/2014/main" id="{7BC5373D-391C-4B7A-B001-FA43AAE24B62}"/>
              </a:ext>
            </a:extLst>
          </p:cNvPr>
          <p:cNvGrpSpPr>
            <a:grpSpLocks noChangeAspect="1"/>
          </p:cNvGrpSpPr>
          <p:nvPr/>
        </p:nvGrpSpPr>
        <p:grpSpPr bwMode="auto">
          <a:xfrm>
            <a:off x="7504010" y="661328"/>
            <a:ext cx="257385" cy="345531"/>
            <a:chOff x="417" y="2832"/>
            <a:chExt cx="146" cy="196"/>
          </a:xfrm>
        </p:grpSpPr>
        <p:sp>
          <p:nvSpPr>
            <p:cNvPr id="152" name="Rectangle 5">
              <a:extLst>
                <a:ext uri="{FF2B5EF4-FFF2-40B4-BE49-F238E27FC236}">
                  <a16:creationId xmlns:a16="http://schemas.microsoft.com/office/drawing/2014/main" id="{09CD6D1D-7E5A-4B16-ADED-607EAA096994}"/>
                </a:ext>
              </a:extLst>
            </p:cNvPr>
            <p:cNvSpPr>
              <a:spLocks noChangeArrowheads="1"/>
            </p:cNvSpPr>
            <p:nvPr/>
          </p:nvSpPr>
          <p:spPr bwMode="auto">
            <a:xfrm>
              <a:off x="417" y="2832"/>
              <a:ext cx="146" cy="196"/>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Line 6">
              <a:extLst>
                <a:ext uri="{FF2B5EF4-FFF2-40B4-BE49-F238E27FC236}">
                  <a16:creationId xmlns:a16="http://schemas.microsoft.com/office/drawing/2014/main" id="{8F73FBDE-C64B-4FE8-ADB8-47B1AC3CE1FA}"/>
                </a:ext>
              </a:extLst>
            </p:cNvPr>
            <p:cNvSpPr>
              <a:spLocks noChangeShapeType="1"/>
            </p:cNvSpPr>
            <p:nvPr/>
          </p:nvSpPr>
          <p:spPr bwMode="auto">
            <a:xfrm>
              <a:off x="443" y="2874"/>
              <a:ext cx="9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Line 7">
              <a:extLst>
                <a:ext uri="{FF2B5EF4-FFF2-40B4-BE49-F238E27FC236}">
                  <a16:creationId xmlns:a16="http://schemas.microsoft.com/office/drawing/2014/main" id="{0AB4A0CE-2142-4C5E-A37B-DA97F5B88E67}"/>
                </a:ext>
              </a:extLst>
            </p:cNvPr>
            <p:cNvSpPr>
              <a:spLocks noChangeShapeType="1"/>
            </p:cNvSpPr>
            <p:nvPr/>
          </p:nvSpPr>
          <p:spPr bwMode="auto">
            <a:xfrm>
              <a:off x="443" y="2894"/>
              <a:ext cx="9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Line 8">
              <a:extLst>
                <a:ext uri="{FF2B5EF4-FFF2-40B4-BE49-F238E27FC236}">
                  <a16:creationId xmlns:a16="http://schemas.microsoft.com/office/drawing/2014/main" id="{CFE30344-EEDC-41EF-9ACF-3CB8BB3FEDFC}"/>
                </a:ext>
              </a:extLst>
            </p:cNvPr>
            <p:cNvSpPr>
              <a:spLocks noChangeShapeType="1"/>
            </p:cNvSpPr>
            <p:nvPr/>
          </p:nvSpPr>
          <p:spPr bwMode="auto">
            <a:xfrm>
              <a:off x="443" y="2915"/>
              <a:ext cx="9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Line 9">
              <a:extLst>
                <a:ext uri="{FF2B5EF4-FFF2-40B4-BE49-F238E27FC236}">
                  <a16:creationId xmlns:a16="http://schemas.microsoft.com/office/drawing/2014/main" id="{630A4BC0-3FDD-4997-B27E-C185BCFA4611}"/>
                </a:ext>
              </a:extLst>
            </p:cNvPr>
            <p:cNvSpPr>
              <a:spLocks noChangeShapeType="1"/>
            </p:cNvSpPr>
            <p:nvPr/>
          </p:nvSpPr>
          <p:spPr bwMode="auto">
            <a:xfrm>
              <a:off x="443" y="2936"/>
              <a:ext cx="9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Line 10">
              <a:extLst>
                <a:ext uri="{FF2B5EF4-FFF2-40B4-BE49-F238E27FC236}">
                  <a16:creationId xmlns:a16="http://schemas.microsoft.com/office/drawing/2014/main" id="{69194946-7351-4EC2-9179-BCCE0E25689B}"/>
                </a:ext>
              </a:extLst>
            </p:cNvPr>
            <p:cNvSpPr>
              <a:spLocks noChangeShapeType="1"/>
            </p:cNvSpPr>
            <p:nvPr/>
          </p:nvSpPr>
          <p:spPr bwMode="auto">
            <a:xfrm>
              <a:off x="443" y="2956"/>
              <a:ext cx="9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Line 11">
              <a:extLst>
                <a:ext uri="{FF2B5EF4-FFF2-40B4-BE49-F238E27FC236}">
                  <a16:creationId xmlns:a16="http://schemas.microsoft.com/office/drawing/2014/main" id="{E1A84163-D551-4016-B97A-339A5A7A7147}"/>
                </a:ext>
              </a:extLst>
            </p:cNvPr>
            <p:cNvSpPr>
              <a:spLocks noChangeShapeType="1"/>
            </p:cNvSpPr>
            <p:nvPr/>
          </p:nvSpPr>
          <p:spPr bwMode="auto">
            <a:xfrm>
              <a:off x="443" y="2977"/>
              <a:ext cx="9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3" name="Group 14">
            <a:extLst>
              <a:ext uri="{FF2B5EF4-FFF2-40B4-BE49-F238E27FC236}">
                <a16:creationId xmlns:a16="http://schemas.microsoft.com/office/drawing/2014/main" id="{68AF4340-D96E-41E4-B681-1A87FA709D95}"/>
              </a:ext>
            </a:extLst>
          </p:cNvPr>
          <p:cNvGrpSpPr>
            <a:grpSpLocks noChangeAspect="1"/>
          </p:cNvGrpSpPr>
          <p:nvPr/>
        </p:nvGrpSpPr>
        <p:grpSpPr bwMode="auto">
          <a:xfrm>
            <a:off x="10373928" y="-4688769"/>
            <a:ext cx="324376" cy="188"/>
            <a:chOff x="990" y="2780"/>
            <a:chExt cx="184" cy="188"/>
          </a:xfrm>
        </p:grpSpPr>
        <p:sp>
          <p:nvSpPr>
            <p:cNvPr id="137" name="Line 15">
              <a:extLst>
                <a:ext uri="{FF2B5EF4-FFF2-40B4-BE49-F238E27FC236}">
                  <a16:creationId xmlns:a16="http://schemas.microsoft.com/office/drawing/2014/main" id="{FAE39C77-D104-441F-912E-2E66DFE62120}"/>
                </a:ext>
              </a:extLst>
            </p:cNvPr>
            <p:cNvSpPr>
              <a:spLocks noChangeShapeType="1"/>
            </p:cNvSpPr>
            <p:nvPr/>
          </p:nvSpPr>
          <p:spPr bwMode="auto">
            <a:xfrm>
              <a:off x="995" y="2825"/>
              <a:ext cx="17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Line 16">
              <a:extLst>
                <a:ext uri="{FF2B5EF4-FFF2-40B4-BE49-F238E27FC236}">
                  <a16:creationId xmlns:a16="http://schemas.microsoft.com/office/drawing/2014/main" id="{F354374C-0002-480E-94B8-7873279A6EAA}"/>
                </a:ext>
              </a:extLst>
            </p:cNvPr>
            <p:cNvSpPr>
              <a:spLocks noChangeShapeType="1"/>
            </p:cNvSpPr>
            <p:nvPr/>
          </p:nvSpPr>
          <p:spPr bwMode="auto">
            <a:xfrm>
              <a:off x="1057" y="2795"/>
              <a:ext cx="51"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Line 17">
              <a:extLst>
                <a:ext uri="{FF2B5EF4-FFF2-40B4-BE49-F238E27FC236}">
                  <a16:creationId xmlns:a16="http://schemas.microsoft.com/office/drawing/2014/main" id="{E60AF1CD-ACC1-4D40-B7DE-4AE6A46C5CC7}"/>
                </a:ext>
              </a:extLst>
            </p:cNvPr>
            <p:cNvSpPr>
              <a:spLocks noChangeShapeType="1"/>
            </p:cNvSpPr>
            <p:nvPr/>
          </p:nvSpPr>
          <p:spPr bwMode="auto">
            <a:xfrm flipV="1">
              <a:off x="1041" y="2780"/>
              <a:ext cx="0" cy="3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Line 18">
              <a:extLst>
                <a:ext uri="{FF2B5EF4-FFF2-40B4-BE49-F238E27FC236}">
                  <a16:creationId xmlns:a16="http://schemas.microsoft.com/office/drawing/2014/main" id="{A7C2783F-3D54-45BF-9243-6DCE30F87ADA}"/>
                </a:ext>
              </a:extLst>
            </p:cNvPr>
            <p:cNvSpPr>
              <a:spLocks noChangeShapeType="1"/>
            </p:cNvSpPr>
            <p:nvPr/>
          </p:nvSpPr>
          <p:spPr bwMode="auto">
            <a:xfrm flipV="1">
              <a:off x="1123" y="2780"/>
              <a:ext cx="0" cy="3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9">
              <a:extLst>
                <a:ext uri="{FF2B5EF4-FFF2-40B4-BE49-F238E27FC236}">
                  <a16:creationId xmlns:a16="http://schemas.microsoft.com/office/drawing/2014/main" id="{114A1AF7-2B23-44C1-9CEC-4E736723E2FB}"/>
                </a:ext>
              </a:extLst>
            </p:cNvPr>
            <p:cNvSpPr>
              <a:spLocks/>
            </p:cNvSpPr>
            <p:nvPr/>
          </p:nvSpPr>
          <p:spPr bwMode="auto">
            <a:xfrm>
              <a:off x="990" y="2795"/>
              <a:ext cx="184" cy="173"/>
            </a:xfrm>
            <a:custGeom>
              <a:avLst/>
              <a:gdLst>
                <a:gd name="T0" fmla="*/ 14 w 72"/>
                <a:gd name="T1" fmla="*/ 0 h 68"/>
                <a:gd name="T2" fmla="*/ 2 w 72"/>
                <a:gd name="T3" fmla="*/ 0 h 68"/>
                <a:gd name="T4" fmla="*/ 0 w 72"/>
                <a:gd name="T5" fmla="*/ 2 h 68"/>
                <a:gd name="T6" fmla="*/ 0 w 72"/>
                <a:gd name="T7" fmla="*/ 66 h 68"/>
                <a:gd name="T8" fmla="*/ 2 w 72"/>
                <a:gd name="T9" fmla="*/ 68 h 68"/>
                <a:gd name="T10" fmla="*/ 70 w 72"/>
                <a:gd name="T11" fmla="*/ 68 h 68"/>
                <a:gd name="T12" fmla="*/ 72 w 72"/>
                <a:gd name="T13" fmla="*/ 66 h 68"/>
                <a:gd name="T14" fmla="*/ 72 w 72"/>
                <a:gd name="T15" fmla="*/ 2 h 68"/>
                <a:gd name="T16" fmla="*/ 70 w 72"/>
                <a:gd name="T17" fmla="*/ 0 h 68"/>
                <a:gd name="T18" fmla="*/ 58 w 72"/>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8">
                  <a:moveTo>
                    <a:pt x="14" y="0"/>
                  </a:moveTo>
                  <a:cubicBezTo>
                    <a:pt x="2" y="0"/>
                    <a:pt x="2" y="0"/>
                    <a:pt x="2" y="0"/>
                  </a:cubicBezTo>
                  <a:cubicBezTo>
                    <a:pt x="0" y="0"/>
                    <a:pt x="0" y="1"/>
                    <a:pt x="0" y="2"/>
                  </a:cubicBezTo>
                  <a:cubicBezTo>
                    <a:pt x="0" y="66"/>
                    <a:pt x="0" y="66"/>
                    <a:pt x="0" y="66"/>
                  </a:cubicBezTo>
                  <a:cubicBezTo>
                    <a:pt x="0" y="67"/>
                    <a:pt x="0" y="68"/>
                    <a:pt x="2" y="68"/>
                  </a:cubicBezTo>
                  <a:cubicBezTo>
                    <a:pt x="70" y="68"/>
                    <a:pt x="70" y="68"/>
                    <a:pt x="70" y="68"/>
                  </a:cubicBezTo>
                  <a:cubicBezTo>
                    <a:pt x="71" y="68"/>
                    <a:pt x="72" y="67"/>
                    <a:pt x="72" y="66"/>
                  </a:cubicBezTo>
                  <a:cubicBezTo>
                    <a:pt x="72" y="2"/>
                    <a:pt x="72" y="2"/>
                    <a:pt x="72" y="2"/>
                  </a:cubicBezTo>
                  <a:cubicBezTo>
                    <a:pt x="72" y="1"/>
                    <a:pt x="71" y="0"/>
                    <a:pt x="70" y="0"/>
                  </a:cubicBezTo>
                  <a:cubicBezTo>
                    <a:pt x="58" y="0"/>
                    <a:pt x="58" y="0"/>
                    <a:pt x="58"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0">
              <a:extLst>
                <a:ext uri="{FF2B5EF4-FFF2-40B4-BE49-F238E27FC236}">
                  <a16:creationId xmlns:a16="http://schemas.microsoft.com/office/drawing/2014/main" id="{345EDDB3-0419-423F-B43A-5C0551719E22}"/>
                </a:ext>
              </a:extLst>
            </p:cNvPr>
            <p:cNvSpPr>
              <a:spLocks noChangeArrowheads="1"/>
            </p:cNvSpPr>
            <p:nvPr/>
          </p:nvSpPr>
          <p:spPr bwMode="auto">
            <a:xfrm>
              <a:off x="1052" y="2846"/>
              <a:ext cx="20"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1">
              <a:extLst>
                <a:ext uri="{FF2B5EF4-FFF2-40B4-BE49-F238E27FC236}">
                  <a16:creationId xmlns:a16="http://schemas.microsoft.com/office/drawing/2014/main" id="{CD9836E6-0DAE-4C3A-A026-FEB362921B81}"/>
                </a:ext>
              </a:extLst>
            </p:cNvPr>
            <p:cNvSpPr>
              <a:spLocks noChangeArrowheads="1"/>
            </p:cNvSpPr>
            <p:nvPr/>
          </p:nvSpPr>
          <p:spPr bwMode="auto">
            <a:xfrm>
              <a:off x="1092" y="2846"/>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2">
              <a:extLst>
                <a:ext uri="{FF2B5EF4-FFF2-40B4-BE49-F238E27FC236}">
                  <a16:creationId xmlns:a16="http://schemas.microsoft.com/office/drawing/2014/main" id="{66B14FD2-189F-4D1D-92D3-3767CF248801}"/>
                </a:ext>
              </a:extLst>
            </p:cNvPr>
            <p:cNvSpPr>
              <a:spLocks noChangeArrowheads="1"/>
            </p:cNvSpPr>
            <p:nvPr/>
          </p:nvSpPr>
          <p:spPr bwMode="auto">
            <a:xfrm>
              <a:off x="1133" y="2846"/>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3">
              <a:extLst>
                <a:ext uri="{FF2B5EF4-FFF2-40B4-BE49-F238E27FC236}">
                  <a16:creationId xmlns:a16="http://schemas.microsoft.com/office/drawing/2014/main" id="{044F741B-E833-4B9D-83AE-1E3CBF1F6D23}"/>
                </a:ext>
              </a:extLst>
            </p:cNvPr>
            <p:cNvSpPr>
              <a:spLocks noChangeArrowheads="1"/>
            </p:cNvSpPr>
            <p:nvPr/>
          </p:nvSpPr>
          <p:spPr bwMode="auto">
            <a:xfrm>
              <a:off x="1011" y="2887"/>
              <a:ext cx="20"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4">
              <a:extLst>
                <a:ext uri="{FF2B5EF4-FFF2-40B4-BE49-F238E27FC236}">
                  <a16:creationId xmlns:a16="http://schemas.microsoft.com/office/drawing/2014/main" id="{656C45DB-2539-41A4-9549-3A21606799A0}"/>
                </a:ext>
              </a:extLst>
            </p:cNvPr>
            <p:cNvSpPr>
              <a:spLocks noChangeArrowheads="1"/>
            </p:cNvSpPr>
            <p:nvPr/>
          </p:nvSpPr>
          <p:spPr bwMode="auto">
            <a:xfrm>
              <a:off x="1052" y="2887"/>
              <a:ext cx="20"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5">
              <a:extLst>
                <a:ext uri="{FF2B5EF4-FFF2-40B4-BE49-F238E27FC236}">
                  <a16:creationId xmlns:a16="http://schemas.microsoft.com/office/drawing/2014/main" id="{A007A1EF-1DEF-4FE3-9CD7-7E265F50A0EB}"/>
                </a:ext>
              </a:extLst>
            </p:cNvPr>
            <p:cNvSpPr>
              <a:spLocks noChangeArrowheads="1"/>
            </p:cNvSpPr>
            <p:nvPr/>
          </p:nvSpPr>
          <p:spPr bwMode="auto">
            <a:xfrm>
              <a:off x="1092" y="2887"/>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
              <a:extLst>
                <a:ext uri="{FF2B5EF4-FFF2-40B4-BE49-F238E27FC236}">
                  <a16:creationId xmlns:a16="http://schemas.microsoft.com/office/drawing/2014/main" id="{AD706FBE-2569-4F1A-801F-29AD5DA48D7C}"/>
                </a:ext>
              </a:extLst>
            </p:cNvPr>
            <p:cNvSpPr>
              <a:spLocks noChangeArrowheads="1"/>
            </p:cNvSpPr>
            <p:nvPr/>
          </p:nvSpPr>
          <p:spPr bwMode="auto">
            <a:xfrm>
              <a:off x="1133" y="2887"/>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7">
              <a:extLst>
                <a:ext uri="{FF2B5EF4-FFF2-40B4-BE49-F238E27FC236}">
                  <a16:creationId xmlns:a16="http://schemas.microsoft.com/office/drawing/2014/main" id="{F701A5B0-F4BA-49F3-8F36-EF37FB15E580}"/>
                </a:ext>
              </a:extLst>
            </p:cNvPr>
            <p:cNvSpPr>
              <a:spLocks noChangeArrowheads="1"/>
            </p:cNvSpPr>
            <p:nvPr/>
          </p:nvSpPr>
          <p:spPr bwMode="auto">
            <a:xfrm>
              <a:off x="1011" y="2927"/>
              <a:ext cx="20" cy="21"/>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8">
              <a:extLst>
                <a:ext uri="{FF2B5EF4-FFF2-40B4-BE49-F238E27FC236}">
                  <a16:creationId xmlns:a16="http://schemas.microsoft.com/office/drawing/2014/main" id="{3C3126EA-6968-4CD4-8042-27E391EB1201}"/>
                </a:ext>
              </a:extLst>
            </p:cNvPr>
            <p:cNvSpPr>
              <a:spLocks noChangeArrowheads="1"/>
            </p:cNvSpPr>
            <p:nvPr/>
          </p:nvSpPr>
          <p:spPr bwMode="auto">
            <a:xfrm>
              <a:off x="1052" y="2927"/>
              <a:ext cx="20" cy="21"/>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9">
              <a:extLst>
                <a:ext uri="{FF2B5EF4-FFF2-40B4-BE49-F238E27FC236}">
                  <a16:creationId xmlns:a16="http://schemas.microsoft.com/office/drawing/2014/main" id="{D10BCF66-01CF-4A82-9440-3081BEC102CB}"/>
                </a:ext>
              </a:extLst>
            </p:cNvPr>
            <p:cNvSpPr>
              <a:spLocks noChangeArrowheads="1"/>
            </p:cNvSpPr>
            <p:nvPr/>
          </p:nvSpPr>
          <p:spPr bwMode="auto">
            <a:xfrm>
              <a:off x="1092" y="2927"/>
              <a:ext cx="21" cy="21"/>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32">
            <a:extLst>
              <a:ext uri="{FF2B5EF4-FFF2-40B4-BE49-F238E27FC236}">
                <a16:creationId xmlns:a16="http://schemas.microsoft.com/office/drawing/2014/main" id="{F50C3030-E4A8-422A-A6E7-8FDC4BCB96D2}"/>
              </a:ext>
            </a:extLst>
          </p:cNvPr>
          <p:cNvGrpSpPr>
            <a:grpSpLocks noChangeAspect="1"/>
          </p:cNvGrpSpPr>
          <p:nvPr/>
        </p:nvGrpSpPr>
        <p:grpSpPr bwMode="auto">
          <a:xfrm>
            <a:off x="9962375" y="659564"/>
            <a:ext cx="350820" cy="349058"/>
            <a:chOff x="1054" y="2330"/>
            <a:chExt cx="199" cy="198"/>
          </a:xfrm>
        </p:grpSpPr>
        <p:sp>
          <p:nvSpPr>
            <p:cNvPr id="128" name="Freeform 33">
              <a:extLst>
                <a:ext uri="{FF2B5EF4-FFF2-40B4-BE49-F238E27FC236}">
                  <a16:creationId xmlns:a16="http://schemas.microsoft.com/office/drawing/2014/main" id="{291C9B80-C4B2-494D-ADCD-B1E79CE70486}"/>
                </a:ext>
              </a:extLst>
            </p:cNvPr>
            <p:cNvSpPr>
              <a:spLocks/>
            </p:cNvSpPr>
            <p:nvPr/>
          </p:nvSpPr>
          <p:spPr bwMode="auto">
            <a:xfrm>
              <a:off x="1054" y="2406"/>
              <a:ext cx="199" cy="122"/>
            </a:xfrm>
            <a:custGeom>
              <a:avLst/>
              <a:gdLst>
                <a:gd name="T0" fmla="*/ 199 w 199"/>
                <a:gd name="T1" fmla="*/ 0 h 122"/>
                <a:gd name="T2" fmla="*/ 199 w 199"/>
                <a:gd name="T3" fmla="*/ 122 h 122"/>
                <a:gd name="T4" fmla="*/ 0 w 199"/>
                <a:gd name="T5" fmla="*/ 122 h 122"/>
                <a:gd name="T6" fmla="*/ 0 w 199"/>
                <a:gd name="T7" fmla="*/ 0 h 122"/>
              </a:gdLst>
              <a:ahLst/>
              <a:cxnLst>
                <a:cxn ang="0">
                  <a:pos x="T0" y="T1"/>
                </a:cxn>
                <a:cxn ang="0">
                  <a:pos x="T2" y="T3"/>
                </a:cxn>
                <a:cxn ang="0">
                  <a:pos x="T4" y="T5"/>
                </a:cxn>
                <a:cxn ang="0">
                  <a:pos x="T6" y="T7"/>
                </a:cxn>
              </a:cxnLst>
              <a:rect l="0" t="0" r="r" b="b"/>
              <a:pathLst>
                <a:path w="199" h="122">
                  <a:moveTo>
                    <a:pt x="199" y="0"/>
                  </a:moveTo>
                  <a:lnTo>
                    <a:pt x="199" y="122"/>
                  </a:lnTo>
                  <a:lnTo>
                    <a:pt x="0" y="122"/>
                  </a:lnTo>
                  <a:lnTo>
                    <a:pt x="0"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4">
              <a:extLst>
                <a:ext uri="{FF2B5EF4-FFF2-40B4-BE49-F238E27FC236}">
                  <a16:creationId xmlns:a16="http://schemas.microsoft.com/office/drawing/2014/main" id="{1625E7C4-20D1-4A2B-9446-DFEDA95B10DF}"/>
                </a:ext>
              </a:extLst>
            </p:cNvPr>
            <p:cNvSpPr>
              <a:spLocks/>
            </p:cNvSpPr>
            <p:nvPr/>
          </p:nvSpPr>
          <p:spPr bwMode="auto">
            <a:xfrm>
              <a:off x="1086" y="2330"/>
              <a:ext cx="136" cy="89"/>
            </a:xfrm>
            <a:custGeom>
              <a:avLst/>
              <a:gdLst>
                <a:gd name="T0" fmla="*/ 0 w 136"/>
                <a:gd name="T1" fmla="*/ 89 h 89"/>
                <a:gd name="T2" fmla="*/ 0 w 136"/>
                <a:gd name="T3" fmla="*/ 0 h 89"/>
                <a:gd name="T4" fmla="*/ 136 w 136"/>
                <a:gd name="T5" fmla="*/ 0 h 89"/>
                <a:gd name="T6" fmla="*/ 136 w 136"/>
                <a:gd name="T7" fmla="*/ 89 h 89"/>
              </a:gdLst>
              <a:ahLst/>
              <a:cxnLst>
                <a:cxn ang="0">
                  <a:pos x="T0" y="T1"/>
                </a:cxn>
                <a:cxn ang="0">
                  <a:pos x="T2" y="T3"/>
                </a:cxn>
                <a:cxn ang="0">
                  <a:pos x="T4" y="T5"/>
                </a:cxn>
                <a:cxn ang="0">
                  <a:pos x="T6" y="T7"/>
                </a:cxn>
              </a:cxnLst>
              <a:rect l="0" t="0" r="r" b="b"/>
              <a:pathLst>
                <a:path w="136" h="89">
                  <a:moveTo>
                    <a:pt x="0" y="89"/>
                  </a:moveTo>
                  <a:lnTo>
                    <a:pt x="0" y="0"/>
                  </a:lnTo>
                  <a:lnTo>
                    <a:pt x="136" y="0"/>
                  </a:lnTo>
                  <a:lnTo>
                    <a:pt x="136" y="89"/>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5">
              <a:extLst>
                <a:ext uri="{FF2B5EF4-FFF2-40B4-BE49-F238E27FC236}">
                  <a16:creationId xmlns:a16="http://schemas.microsoft.com/office/drawing/2014/main" id="{6DDF68C7-6AA0-4F9E-A7A0-9AFDEE0390B0}"/>
                </a:ext>
              </a:extLst>
            </p:cNvPr>
            <p:cNvSpPr>
              <a:spLocks/>
            </p:cNvSpPr>
            <p:nvPr/>
          </p:nvSpPr>
          <p:spPr bwMode="auto">
            <a:xfrm>
              <a:off x="1054" y="2406"/>
              <a:ext cx="199" cy="62"/>
            </a:xfrm>
            <a:custGeom>
              <a:avLst/>
              <a:gdLst>
                <a:gd name="T0" fmla="*/ 0 w 199"/>
                <a:gd name="T1" fmla="*/ 0 h 62"/>
                <a:gd name="T2" fmla="*/ 100 w 199"/>
                <a:gd name="T3" fmla="*/ 62 h 62"/>
                <a:gd name="T4" fmla="*/ 199 w 199"/>
                <a:gd name="T5" fmla="*/ 0 h 62"/>
              </a:gdLst>
              <a:ahLst/>
              <a:cxnLst>
                <a:cxn ang="0">
                  <a:pos x="T0" y="T1"/>
                </a:cxn>
                <a:cxn ang="0">
                  <a:pos x="T2" y="T3"/>
                </a:cxn>
                <a:cxn ang="0">
                  <a:pos x="T4" y="T5"/>
                </a:cxn>
              </a:cxnLst>
              <a:rect l="0" t="0" r="r" b="b"/>
              <a:pathLst>
                <a:path w="199" h="62">
                  <a:moveTo>
                    <a:pt x="0" y="0"/>
                  </a:moveTo>
                  <a:lnTo>
                    <a:pt x="100" y="62"/>
                  </a:lnTo>
                  <a:lnTo>
                    <a:pt x="199"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36">
              <a:extLst>
                <a:ext uri="{FF2B5EF4-FFF2-40B4-BE49-F238E27FC236}">
                  <a16:creationId xmlns:a16="http://schemas.microsoft.com/office/drawing/2014/main" id="{13F71049-88C3-4AE5-8DB1-4BB0904ED5AB}"/>
                </a:ext>
              </a:extLst>
            </p:cNvPr>
            <p:cNvSpPr>
              <a:spLocks noChangeShapeType="1"/>
            </p:cNvSpPr>
            <p:nvPr/>
          </p:nvSpPr>
          <p:spPr bwMode="auto">
            <a:xfrm>
              <a:off x="1222" y="2385"/>
              <a:ext cx="31" cy="21"/>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Line 37">
              <a:extLst>
                <a:ext uri="{FF2B5EF4-FFF2-40B4-BE49-F238E27FC236}">
                  <a16:creationId xmlns:a16="http://schemas.microsoft.com/office/drawing/2014/main" id="{9B137497-1EB2-4E61-BD18-080E2EE0F1D1}"/>
                </a:ext>
              </a:extLst>
            </p:cNvPr>
            <p:cNvSpPr>
              <a:spLocks noChangeShapeType="1"/>
            </p:cNvSpPr>
            <p:nvPr/>
          </p:nvSpPr>
          <p:spPr bwMode="auto">
            <a:xfrm flipH="1">
              <a:off x="1054" y="2385"/>
              <a:ext cx="32" cy="21"/>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Line 38">
              <a:extLst>
                <a:ext uri="{FF2B5EF4-FFF2-40B4-BE49-F238E27FC236}">
                  <a16:creationId xmlns:a16="http://schemas.microsoft.com/office/drawing/2014/main" id="{FAB0B50C-661D-4BCB-918E-6F4D33C92DA6}"/>
                </a:ext>
              </a:extLst>
            </p:cNvPr>
            <p:cNvSpPr>
              <a:spLocks noChangeShapeType="1"/>
            </p:cNvSpPr>
            <p:nvPr/>
          </p:nvSpPr>
          <p:spPr bwMode="auto">
            <a:xfrm>
              <a:off x="1112" y="2361"/>
              <a:ext cx="8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Line 39">
              <a:extLst>
                <a:ext uri="{FF2B5EF4-FFF2-40B4-BE49-F238E27FC236}">
                  <a16:creationId xmlns:a16="http://schemas.microsoft.com/office/drawing/2014/main" id="{D0C65D2A-5230-4161-9E19-764BE778C417}"/>
                </a:ext>
              </a:extLst>
            </p:cNvPr>
            <p:cNvSpPr>
              <a:spLocks noChangeShapeType="1"/>
            </p:cNvSpPr>
            <p:nvPr/>
          </p:nvSpPr>
          <p:spPr bwMode="auto">
            <a:xfrm>
              <a:off x="1112" y="2382"/>
              <a:ext cx="8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Line 40">
              <a:extLst>
                <a:ext uri="{FF2B5EF4-FFF2-40B4-BE49-F238E27FC236}">
                  <a16:creationId xmlns:a16="http://schemas.microsoft.com/office/drawing/2014/main" id="{C56CEEA6-49BD-45FC-A6AA-5D656E2DFD98}"/>
                </a:ext>
              </a:extLst>
            </p:cNvPr>
            <p:cNvSpPr>
              <a:spLocks noChangeShapeType="1"/>
            </p:cNvSpPr>
            <p:nvPr/>
          </p:nvSpPr>
          <p:spPr bwMode="auto">
            <a:xfrm>
              <a:off x="1112" y="2403"/>
              <a:ext cx="8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Line 41">
              <a:extLst>
                <a:ext uri="{FF2B5EF4-FFF2-40B4-BE49-F238E27FC236}">
                  <a16:creationId xmlns:a16="http://schemas.microsoft.com/office/drawing/2014/main" id="{27678CE9-45B8-4D75-81AC-1D477D4BC966}"/>
                </a:ext>
              </a:extLst>
            </p:cNvPr>
            <p:cNvSpPr>
              <a:spLocks noChangeShapeType="1"/>
            </p:cNvSpPr>
            <p:nvPr/>
          </p:nvSpPr>
          <p:spPr bwMode="auto">
            <a:xfrm>
              <a:off x="1112" y="2424"/>
              <a:ext cx="8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44">
            <a:extLst>
              <a:ext uri="{FF2B5EF4-FFF2-40B4-BE49-F238E27FC236}">
                <a16:creationId xmlns:a16="http://schemas.microsoft.com/office/drawing/2014/main" id="{4DF1333D-68C8-4784-8619-0D950B6223F4}"/>
              </a:ext>
            </a:extLst>
          </p:cNvPr>
          <p:cNvGrpSpPr>
            <a:grpSpLocks noChangeAspect="1"/>
          </p:cNvGrpSpPr>
          <p:nvPr/>
        </p:nvGrpSpPr>
        <p:grpSpPr bwMode="auto">
          <a:xfrm>
            <a:off x="9333680" y="653394"/>
            <a:ext cx="361398" cy="361398"/>
            <a:chOff x="599" y="2457"/>
            <a:chExt cx="205" cy="205"/>
          </a:xfrm>
        </p:grpSpPr>
        <p:sp>
          <p:nvSpPr>
            <p:cNvPr id="122" name="Freeform 45">
              <a:extLst>
                <a:ext uri="{FF2B5EF4-FFF2-40B4-BE49-F238E27FC236}">
                  <a16:creationId xmlns:a16="http://schemas.microsoft.com/office/drawing/2014/main" id="{17AD3111-6A33-4ECA-806A-05381BA1DF2B}"/>
                </a:ext>
              </a:extLst>
            </p:cNvPr>
            <p:cNvSpPr>
              <a:spLocks/>
            </p:cNvSpPr>
            <p:nvPr/>
          </p:nvSpPr>
          <p:spPr bwMode="auto">
            <a:xfrm>
              <a:off x="599" y="2457"/>
              <a:ext cx="205" cy="205"/>
            </a:xfrm>
            <a:custGeom>
              <a:avLst/>
              <a:gdLst>
                <a:gd name="T0" fmla="*/ 0 w 205"/>
                <a:gd name="T1" fmla="*/ 205 h 205"/>
                <a:gd name="T2" fmla="*/ 67 w 205"/>
                <a:gd name="T3" fmla="*/ 173 h 205"/>
                <a:gd name="T4" fmla="*/ 143 w 205"/>
                <a:gd name="T5" fmla="*/ 205 h 205"/>
                <a:gd name="T6" fmla="*/ 205 w 205"/>
                <a:gd name="T7" fmla="*/ 167 h 205"/>
                <a:gd name="T8" fmla="*/ 205 w 205"/>
                <a:gd name="T9" fmla="*/ 0 h 205"/>
                <a:gd name="T10" fmla="*/ 143 w 205"/>
                <a:gd name="T11" fmla="*/ 40 h 205"/>
                <a:gd name="T12" fmla="*/ 65 w 205"/>
                <a:gd name="T13" fmla="*/ 0 h 205"/>
                <a:gd name="T14" fmla="*/ 0 w 205"/>
                <a:gd name="T15" fmla="*/ 40 h 205"/>
                <a:gd name="T16" fmla="*/ 0 w 205"/>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05">
                  <a:moveTo>
                    <a:pt x="0" y="205"/>
                  </a:moveTo>
                  <a:lnTo>
                    <a:pt x="67" y="173"/>
                  </a:lnTo>
                  <a:lnTo>
                    <a:pt x="143" y="205"/>
                  </a:lnTo>
                  <a:lnTo>
                    <a:pt x="205" y="167"/>
                  </a:lnTo>
                  <a:lnTo>
                    <a:pt x="205" y="0"/>
                  </a:lnTo>
                  <a:lnTo>
                    <a:pt x="143" y="40"/>
                  </a:lnTo>
                  <a:lnTo>
                    <a:pt x="65" y="0"/>
                  </a:lnTo>
                  <a:lnTo>
                    <a:pt x="0" y="40"/>
                  </a:lnTo>
                  <a:lnTo>
                    <a:pt x="0" y="205"/>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46">
              <a:extLst>
                <a:ext uri="{FF2B5EF4-FFF2-40B4-BE49-F238E27FC236}">
                  <a16:creationId xmlns:a16="http://schemas.microsoft.com/office/drawing/2014/main" id="{4A3C6A30-43E9-4018-837A-4C2B130A5A33}"/>
                </a:ext>
              </a:extLst>
            </p:cNvPr>
            <p:cNvSpPr>
              <a:spLocks/>
            </p:cNvSpPr>
            <p:nvPr/>
          </p:nvSpPr>
          <p:spPr bwMode="auto">
            <a:xfrm>
              <a:off x="612" y="2557"/>
              <a:ext cx="181" cy="59"/>
            </a:xfrm>
            <a:custGeom>
              <a:avLst/>
              <a:gdLst>
                <a:gd name="T0" fmla="*/ 0 w 181"/>
                <a:gd name="T1" fmla="*/ 59 h 59"/>
                <a:gd name="T2" fmla="*/ 57 w 181"/>
                <a:gd name="T3" fmla="*/ 5 h 59"/>
                <a:gd name="T4" fmla="*/ 133 w 181"/>
                <a:gd name="T5" fmla="*/ 59 h 59"/>
                <a:gd name="T6" fmla="*/ 181 w 181"/>
                <a:gd name="T7" fmla="*/ 0 h 59"/>
              </a:gdLst>
              <a:ahLst/>
              <a:cxnLst>
                <a:cxn ang="0">
                  <a:pos x="T0" y="T1"/>
                </a:cxn>
                <a:cxn ang="0">
                  <a:pos x="T2" y="T3"/>
                </a:cxn>
                <a:cxn ang="0">
                  <a:pos x="T4" y="T5"/>
                </a:cxn>
                <a:cxn ang="0">
                  <a:pos x="T6" y="T7"/>
                </a:cxn>
              </a:cxnLst>
              <a:rect l="0" t="0" r="r" b="b"/>
              <a:pathLst>
                <a:path w="181" h="59">
                  <a:moveTo>
                    <a:pt x="0" y="59"/>
                  </a:moveTo>
                  <a:lnTo>
                    <a:pt x="57" y="5"/>
                  </a:lnTo>
                  <a:lnTo>
                    <a:pt x="133" y="59"/>
                  </a:lnTo>
                  <a:lnTo>
                    <a:pt x="181"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47">
              <a:extLst>
                <a:ext uri="{FF2B5EF4-FFF2-40B4-BE49-F238E27FC236}">
                  <a16:creationId xmlns:a16="http://schemas.microsoft.com/office/drawing/2014/main" id="{E43A246C-6BF8-43E4-8F37-196C87D77292}"/>
                </a:ext>
              </a:extLst>
            </p:cNvPr>
            <p:cNvSpPr>
              <a:spLocks/>
            </p:cNvSpPr>
            <p:nvPr/>
          </p:nvSpPr>
          <p:spPr bwMode="auto">
            <a:xfrm>
              <a:off x="612" y="2503"/>
              <a:ext cx="179" cy="43"/>
            </a:xfrm>
            <a:custGeom>
              <a:avLst/>
              <a:gdLst>
                <a:gd name="T0" fmla="*/ 0 w 179"/>
                <a:gd name="T1" fmla="*/ 0 h 43"/>
                <a:gd name="T2" fmla="*/ 57 w 179"/>
                <a:gd name="T3" fmla="*/ 35 h 43"/>
                <a:gd name="T4" fmla="*/ 133 w 179"/>
                <a:gd name="T5" fmla="*/ 43 h 43"/>
                <a:gd name="T6" fmla="*/ 179 w 179"/>
                <a:gd name="T7" fmla="*/ 16 h 43"/>
              </a:gdLst>
              <a:ahLst/>
              <a:cxnLst>
                <a:cxn ang="0">
                  <a:pos x="T0" y="T1"/>
                </a:cxn>
                <a:cxn ang="0">
                  <a:pos x="T2" y="T3"/>
                </a:cxn>
                <a:cxn ang="0">
                  <a:pos x="T4" y="T5"/>
                </a:cxn>
                <a:cxn ang="0">
                  <a:pos x="T6" y="T7"/>
                </a:cxn>
              </a:cxnLst>
              <a:rect l="0" t="0" r="r" b="b"/>
              <a:pathLst>
                <a:path w="179" h="43">
                  <a:moveTo>
                    <a:pt x="0" y="0"/>
                  </a:moveTo>
                  <a:lnTo>
                    <a:pt x="57" y="35"/>
                  </a:lnTo>
                  <a:lnTo>
                    <a:pt x="133" y="43"/>
                  </a:lnTo>
                  <a:lnTo>
                    <a:pt x="179" y="16"/>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Line 48">
              <a:extLst>
                <a:ext uri="{FF2B5EF4-FFF2-40B4-BE49-F238E27FC236}">
                  <a16:creationId xmlns:a16="http://schemas.microsoft.com/office/drawing/2014/main" id="{D6DC5D61-8C8C-4F0D-8173-91FEE59C30A1}"/>
                </a:ext>
              </a:extLst>
            </p:cNvPr>
            <p:cNvSpPr>
              <a:spLocks noChangeShapeType="1"/>
            </p:cNvSpPr>
            <p:nvPr/>
          </p:nvSpPr>
          <p:spPr bwMode="auto">
            <a:xfrm flipH="1">
              <a:off x="682" y="2503"/>
              <a:ext cx="41" cy="121"/>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Line 49">
              <a:extLst>
                <a:ext uri="{FF2B5EF4-FFF2-40B4-BE49-F238E27FC236}">
                  <a16:creationId xmlns:a16="http://schemas.microsoft.com/office/drawing/2014/main" id="{AE54C75A-B912-484C-8775-FC6A7B80BC0B}"/>
                </a:ext>
              </a:extLst>
            </p:cNvPr>
            <p:cNvSpPr>
              <a:spLocks noChangeShapeType="1"/>
            </p:cNvSpPr>
            <p:nvPr/>
          </p:nvSpPr>
          <p:spPr bwMode="auto">
            <a:xfrm>
              <a:off x="664" y="2473"/>
              <a:ext cx="0" cy="141"/>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50">
              <a:extLst>
                <a:ext uri="{FF2B5EF4-FFF2-40B4-BE49-F238E27FC236}">
                  <a16:creationId xmlns:a16="http://schemas.microsoft.com/office/drawing/2014/main" id="{A491B8FA-178B-4C7B-ABD7-19E4922C3EDB}"/>
                </a:ext>
              </a:extLst>
            </p:cNvPr>
            <p:cNvSpPr>
              <a:spLocks/>
            </p:cNvSpPr>
            <p:nvPr/>
          </p:nvSpPr>
          <p:spPr bwMode="auto">
            <a:xfrm>
              <a:off x="699" y="2492"/>
              <a:ext cx="81" cy="141"/>
            </a:xfrm>
            <a:custGeom>
              <a:avLst/>
              <a:gdLst>
                <a:gd name="T0" fmla="*/ 0 w 81"/>
                <a:gd name="T1" fmla="*/ 141 h 141"/>
                <a:gd name="T2" fmla="*/ 46 w 81"/>
                <a:gd name="T3" fmla="*/ 86 h 141"/>
                <a:gd name="T4" fmla="*/ 81 w 81"/>
                <a:gd name="T5" fmla="*/ 0 h 141"/>
              </a:gdLst>
              <a:ahLst/>
              <a:cxnLst>
                <a:cxn ang="0">
                  <a:pos x="T0" y="T1"/>
                </a:cxn>
                <a:cxn ang="0">
                  <a:pos x="T2" y="T3"/>
                </a:cxn>
                <a:cxn ang="0">
                  <a:pos x="T4" y="T5"/>
                </a:cxn>
              </a:cxnLst>
              <a:rect l="0" t="0" r="r" b="b"/>
              <a:pathLst>
                <a:path w="81" h="141">
                  <a:moveTo>
                    <a:pt x="0" y="141"/>
                  </a:moveTo>
                  <a:lnTo>
                    <a:pt x="46" y="86"/>
                  </a:lnTo>
                  <a:lnTo>
                    <a:pt x="81" y="0"/>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6" name="Group 53">
            <a:extLst>
              <a:ext uri="{FF2B5EF4-FFF2-40B4-BE49-F238E27FC236}">
                <a16:creationId xmlns:a16="http://schemas.microsoft.com/office/drawing/2014/main" id="{EE3B0352-EB5A-445F-B317-7867C4D65967}"/>
              </a:ext>
            </a:extLst>
          </p:cNvPr>
          <p:cNvGrpSpPr>
            <a:grpSpLocks noChangeAspect="1"/>
          </p:cNvGrpSpPr>
          <p:nvPr/>
        </p:nvGrpSpPr>
        <p:grpSpPr bwMode="auto">
          <a:xfrm>
            <a:off x="8689119" y="702756"/>
            <a:ext cx="377263" cy="262675"/>
            <a:chOff x="313" y="2255"/>
            <a:chExt cx="214" cy="149"/>
          </a:xfrm>
        </p:grpSpPr>
        <p:sp>
          <p:nvSpPr>
            <p:cNvPr id="110" name="Freeform 54">
              <a:extLst>
                <a:ext uri="{FF2B5EF4-FFF2-40B4-BE49-F238E27FC236}">
                  <a16:creationId xmlns:a16="http://schemas.microsoft.com/office/drawing/2014/main" id="{B98D56EB-4F12-4393-851D-BF135062E6EA}"/>
                </a:ext>
              </a:extLst>
            </p:cNvPr>
            <p:cNvSpPr>
              <a:spLocks/>
            </p:cNvSpPr>
            <p:nvPr/>
          </p:nvSpPr>
          <p:spPr bwMode="auto">
            <a:xfrm>
              <a:off x="313" y="2255"/>
              <a:ext cx="214" cy="149"/>
            </a:xfrm>
            <a:custGeom>
              <a:avLst/>
              <a:gdLst>
                <a:gd name="T0" fmla="*/ 76 w 76"/>
                <a:gd name="T1" fmla="*/ 4 h 52"/>
                <a:gd name="T2" fmla="*/ 72 w 76"/>
                <a:gd name="T3" fmla="*/ 0 h 52"/>
                <a:gd name="T4" fmla="*/ 4 w 76"/>
                <a:gd name="T5" fmla="*/ 0 h 52"/>
                <a:gd name="T6" fmla="*/ 0 w 76"/>
                <a:gd name="T7" fmla="*/ 4 h 52"/>
                <a:gd name="T8" fmla="*/ 0 w 76"/>
                <a:gd name="T9" fmla="*/ 48 h 52"/>
                <a:gd name="T10" fmla="*/ 4 w 76"/>
                <a:gd name="T11" fmla="*/ 52 h 52"/>
                <a:gd name="T12" fmla="*/ 72 w 76"/>
                <a:gd name="T13" fmla="*/ 52 h 52"/>
                <a:gd name="T14" fmla="*/ 76 w 76"/>
                <a:gd name="T15" fmla="*/ 48 h 52"/>
                <a:gd name="T16" fmla="*/ 76 w 76"/>
                <a:gd name="T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76" y="4"/>
                  </a:moveTo>
                  <a:cubicBezTo>
                    <a:pt x="76" y="2"/>
                    <a:pt x="74" y="0"/>
                    <a:pt x="72" y="0"/>
                  </a:cubicBezTo>
                  <a:cubicBezTo>
                    <a:pt x="4" y="0"/>
                    <a:pt x="4" y="0"/>
                    <a:pt x="4" y="0"/>
                  </a:cubicBezTo>
                  <a:cubicBezTo>
                    <a:pt x="2" y="0"/>
                    <a:pt x="0" y="2"/>
                    <a:pt x="0" y="4"/>
                  </a:cubicBezTo>
                  <a:cubicBezTo>
                    <a:pt x="0" y="48"/>
                    <a:pt x="0" y="48"/>
                    <a:pt x="0" y="48"/>
                  </a:cubicBezTo>
                  <a:cubicBezTo>
                    <a:pt x="0" y="51"/>
                    <a:pt x="2" y="52"/>
                    <a:pt x="4" y="52"/>
                  </a:cubicBezTo>
                  <a:cubicBezTo>
                    <a:pt x="72" y="52"/>
                    <a:pt x="72" y="52"/>
                    <a:pt x="72" y="52"/>
                  </a:cubicBezTo>
                  <a:cubicBezTo>
                    <a:pt x="74" y="52"/>
                    <a:pt x="76" y="51"/>
                    <a:pt x="76" y="48"/>
                  </a:cubicBezTo>
                  <a:lnTo>
                    <a:pt x="76" y="4"/>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Line 55">
              <a:extLst>
                <a:ext uri="{FF2B5EF4-FFF2-40B4-BE49-F238E27FC236}">
                  <a16:creationId xmlns:a16="http://schemas.microsoft.com/office/drawing/2014/main" id="{CDE35BA4-DF1B-4764-92A5-0FD9A4ED72FA}"/>
                </a:ext>
              </a:extLst>
            </p:cNvPr>
            <p:cNvSpPr>
              <a:spLocks noChangeShapeType="1"/>
            </p:cNvSpPr>
            <p:nvPr/>
          </p:nvSpPr>
          <p:spPr bwMode="auto">
            <a:xfrm>
              <a:off x="341" y="2347"/>
              <a:ext cx="22"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Line 56">
              <a:extLst>
                <a:ext uri="{FF2B5EF4-FFF2-40B4-BE49-F238E27FC236}">
                  <a16:creationId xmlns:a16="http://schemas.microsoft.com/office/drawing/2014/main" id="{72C9AA91-E3AE-4A1F-95EF-CF2F8B073B71}"/>
                </a:ext>
              </a:extLst>
            </p:cNvPr>
            <p:cNvSpPr>
              <a:spLocks noChangeShapeType="1"/>
            </p:cNvSpPr>
            <p:nvPr/>
          </p:nvSpPr>
          <p:spPr bwMode="auto">
            <a:xfrm>
              <a:off x="341" y="2370"/>
              <a:ext cx="3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Line 57">
              <a:extLst>
                <a:ext uri="{FF2B5EF4-FFF2-40B4-BE49-F238E27FC236}">
                  <a16:creationId xmlns:a16="http://schemas.microsoft.com/office/drawing/2014/main" id="{EEDFD03E-A89C-482D-A28A-B58928963399}"/>
                </a:ext>
              </a:extLst>
            </p:cNvPr>
            <p:cNvSpPr>
              <a:spLocks noChangeShapeType="1"/>
            </p:cNvSpPr>
            <p:nvPr/>
          </p:nvSpPr>
          <p:spPr bwMode="auto">
            <a:xfrm>
              <a:off x="386" y="2370"/>
              <a:ext cx="3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58">
              <a:extLst>
                <a:ext uri="{FF2B5EF4-FFF2-40B4-BE49-F238E27FC236}">
                  <a16:creationId xmlns:a16="http://schemas.microsoft.com/office/drawing/2014/main" id="{157EDCA2-4A20-4011-A693-E1512F1766B8}"/>
                </a:ext>
              </a:extLst>
            </p:cNvPr>
            <p:cNvSpPr>
              <a:spLocks noChangeShapeType="1"/>
            </p:cNvSpPr>
            <p:nvPr/>
          </p:nvSpPr>
          <p:spPr bwMode="auto">
            <a:xfrm>
              <a:off x="476" y="2381"/>
              <a:ext cx="2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Line 59">
              <a:extLst>
                <a:ext uri="{FF2B5EF4-FFF2-40B4-BE49-F238E27FC236}">
                  <a16:creationId xmlns:a16="http://schemas.microsoft.com/office/drawing/2014/main" id="{A8641D12-1F37-4D68-B8B4-7E4DB51F9E27}"/>
                </a:ext>
              </a:extLst>
            </p:cNvPr>
            <p:cNvSpPr>
              <a:spLocks noChangeShapeType="1"/>
            </p:cNvSpPr>
            <p:nvPr/>
          </p:nvSpPr>
          <p:spPr bwMode="auto">
            <a:xfrm>
              <a:off x="341" y="2301"/>
              <a:ext cx="22"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Line 60">
              <a:extLst>
                <a:ext uri="{FF2B5EF4-FFF2-40B4-BE49-F238E27FC236}">
                  <a16:creationId xmlns:a16="http://schemas.microsoft.com/office/drawing/2014/main" id="{05E09531-B3EE-43B0-8FA8-480ADB24EF2C}"/>
                </a:ext>
              </a:extLst>
            </p:cNvPr>
            <p:cNvSpPr>
              <a:spLocks noChangeShapeType="1"/>
            </p:cNvSpPr>
            <p:nvPr/>
          </p:nvSpPr>
          <p:spPr bwMode="auto">
            <a:xfrm>
              <a:off x="341" y="2324"/>
              <a:ext cx="22"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Line 61">
              <a:extLst>
                <a:ext uri="{FF2B5EF4-FFF2-40B4-BE49-F238E27FC236}">
                  <a16:creationId xmlns:a16="http://schemas.microsoft.com/office/drawing/2014/main" id="{1A8B42F2-D0E6-48BC-B989-35ED23BD777D}"/>
                </a:ext>
              </a:extLst>
            </p:cNvPr>
            <p:cNvSpPr>
              <a:spLocks noChangeShapeType="1"/>
            </p:cNvSpPr>
            <p:nvPr/>
          </p:nvSpPr>
          <p:spPr bwMode="auto">
            <a:xfrm flipV="1">
              <a:off x="341" y="2301"/>
              <a:ext cx="0" cy="23"/>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Line 62">
              <a:extLst>
                <a:ext uri="{FF2B5EF4-FFF2-40B4-BE49-F238E27FC236}">
                  <a16:creationId xmlns:a16="http://schemas.microsoft.com/office/drawing/2014/main" id="{EBF96450-FA61-44F7-83FC-9CCABA9A62C4}"/>
                </a:ext>
              </a:extLst>
            </p:cNvPr>
            <p:cNvSpPr>
              <a:spLocks noChangeShapeType="1"/>
            </p:cNvSpPr>
            <p:nvPr/>
          </p:nvSpPr>
          <p:spPr bwMode="auto">
            <a:xfrm flipV="1">
              <a:off x="363" y="2301"/>
              <a:ext cx="0" cy="23"/>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Line 63">
              <a:extLst>
                <a:ext uri="{FF2B5EF4-FFF2-40B4-BE49-F238E27FC236}">
                  <a16:creationId xmlns:a16="http://schemas.microsoft.com/office/drawing/2014/main" id="{01169669-44B3-4223-ACCD-5E6B7AF7F8E0}"/>
                </a:ext>
              </a:extLst>
            </p:cNvPr>
            <p:cNvSpPr>
              <a:spLocks noChangeShapeType="1"/>
            </p:cNvSpPr>
            <p:nvPr/>
          </p:nvSpPr>
          <p:spPr bwMode="auto">
            <a:xfrm>
              <a:off x="386" y="2347"/>
              <a:ext cx="2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Line 64">
              <a:extLst>
                <a:ext uri="{FF2B5EF4-FFF2-40B4-BE49-F238E27FC236}">
                  <a16:creationId xmlns:a16="http://schemas.microsoft.com/office/drawing/2014/main" id="{731C9FD2-320D-4CC1-865F-AB38ADC11134}"/>
                </a:ext>
              </a:extLst>
            </p:cNvPr>
            <p:cNvSpPr>
              <a:spLocks noChangeShapeType="1"/>
            </p:cNvSpPr>
            <p:nvPr/>
          </p:nvSpPr>
          <p:spPr bwMode="auto">
            <a:xfrm>
              <a:off x="476" y="2347"/>
              <a:ext cx="2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Line 65">
              <a:extLst>
                <a:ext uri="{FF2B5EF4-FFF2-40B4-BE49-F238E27FC236}">
                  <a16:creationId xmlns:a16="http://schemas.microsoft.com/office/drawing/2014/main" id="{09E7EF13-090E-47F7-ADB5-642C893BDE88}"/>
                </a:ext>
              </a:extLst>
            </p:cNvPr>
            <p:cNvSpPr>
              <a:spLocks noChangeShapeType="1"/>
            </p:cNvSpPr>
            <p:nvPr/>
          </p:nvSpPr>
          <p:spPr bwMode="auto">
            <a:xfrm>
              <a:off x="431" y="2347"/>
              <a:ext cx="23"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68">
            <a:extLst>
              <a:ext uri="{FF2B5EF4-FFF2-40B4-BE49-F238E27FC236}">
                <a16:creationId xmlns:a16="http://schemas.microsoft.com/office/drawing/2014/main" id="{8DB838C1-9B89-476F-8602-796CAEE525CD}"/>
              </a:ext>
            </a:extLst>
          </p:cNvPr>
          <p:cNvGrpSpPr>
            <a:grpSpLocks noChangeAspect="1"/>
          </p:cNvGrpSpPr>
          <p:nvPr/>
        </p:nvGrpSpPr>
        <p:grpSpPr bwMode="auto">
          <a:xfrm>
            <a:off x="8028692" y="642817"/>
            <a:ext cx="393129" cy="382553"/>
            <a:chOff x="615" y="2014"/>
            <a:chExt cx="223" cy="217"/>
          </a:xfrm>
        </p:grpSpPr>
        <p:sp>
          <p:nvSpPr>
            <p:cNvPr id="108" name="Freeform 69">
              <a:extLst>
                <a:ext uri="{FF2B5EF4-FFF2-40B4-BE49-F238E27FC236}">
                  <a16:creationId xmlns:a16="http://schemas.microsoft.com/office/drawing/2014/main" id="{4732A0CC-EE56-422A-ACB6-5FFEB5D42F6B}"/>
                </a:ext>
              </a:extLst>
            </p:cNvPr>
            <p:cNvSpPr>
              <a:spLocks/>
            </p:cNvSpPr>
            <p:nvPr/>
          </p:nvSpPr>
          <p:spPr bwMode="auto">
            <a:xfrm>
              <a:off x="615" y="2014"/>
              <a:ext cx="164" cy="158"/>
            </a:xfrm>
            <a:custGeom>
              <a:avLst/>
              <a:gdLst>
                <a:gd name="T0" fmla="*/ 62 w 164"/>
                <a:gd name="T1" fmla="*/ 123 h 158"/>
                <a:gd name="T2" fmla="*/ 23 w 164"/>
                <a:gd name="T3" fmla="*/ 158 h 158"/>
                <a:gd name="T4" fmla="*/ 23 w 164"/>
                <a:gd name="T5" fmla="*/ 117 h 158"/>
                <a:gd name="T6" fmla="*/ 0 w 164"/>
                <a:gd name="T7" fmla="*/ 117 h 158"/>
                <a:gd name="T8" fmla="*/ 0 w 164"/>
                <a:gd name="T9" fmla="*/ 0 h 158"/>
                <a:gd name="T10" fmla="*/ 164 w 164"/>
                <a:gd name="T11" fmla="*/ 0 h 158"/>
                <a:gd name="T12" fmla="*/ 164 w 164"/>
                <a:gd name="T13" fmla="*/ 41 h 158"/>
              </a:gdLst>
              <a:ahLst/>
              <a:cxnLst>
                <a:cxn ang="0">
                  <a:pos x="T0" y="T1"/>
                </a:cxn>
                <a:cxn ang="0">
                  <a:pos x="T2" y="T3"/>
                </a:cxn>
                <a:cxn ang="0">
                  <a:pos x="T4" y="T5"/>
                </a:cxn>
                <a:cxn ang="0">
                  <a:pos x="T6" y="T7"/>
                </a:cxn>
                <a:cxn ang="0">
                  <a:pos x="T8" y="T9"/>
                </a:cxn>
                <a:cxn ang="0">
                  <a:pos x="T10" y="T11"/>
                </a:cxn>
                <a:cxn ang="0">
                  <a:pos x="T12" y="T13"/>
                </a:cxn>
              </a:cxnLst>
              <a:rect l="0" t="0" r="r" b="b"/>
              <a:pathLst>
                <a:path w="164" h="158">
                  <a:moveTo>
                    <a:pt x="62" y="123"/>
                  </a:moveTo>
                  <a:lnTo>
                    <a:pt x="23" y="158"/>
                  </a:lnTo>
                  <a:lnTo>
                    <a:pt x="23" y="117"/>
                  </a:lnTo>
                  <a:lnTo>
                    <a:pt x="0" y="117"/>
                  </a:lnTo>
                  <a:lnTo>
                    <a:pt x="0" y="0"/>
                  </a:lnTo>
                  <a:lnTo>
                    <a:pt x="164" y="0"/>
                  </a:lnTo>
                  <a:lnTo>
                    <a:pt x="164" y="41"/>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a:extLst>
                <a:ext uri="{FF2B5EF4-FFF2-40B4-BE49-F238E27FC236}">
                  <a16:creationId xmlns:a16="http://schemas.microsoft.com/office/drawing/2014/main" id="{14D98743-81F9-40F6-8A1D-6CB467A2BFBB}"/>
                </a:ext>
              </a:extLst>
            </p:cNvPr>
            <p:cNvSpPr>
              <a:spLocks/>
            </p:cNvSpPr>
            <p:nvPr/>
          </p:nvSpPr>
          <p:spPr bwMode="auto">
            <a:xfrm>
              <a:off x="697" y="2073"/>
              <a:ext cx="141" cy="158"/>
            </a:xfrm>
            <a:custGeom>
              <a:avLst/>
              <a:gdLst>
                <a:gd name="T0" fmla="*/ 0 w 141"/>
                <a:gd name="T1" fmla="*/ 117 h 158"/>
                <a:gd name="T2" fmla="*/ 76 w 141"/>
                <a:gd name="T3" fmla="*/ 117 h 158"/>
                <a:gd name="T4" fmla="*/ 117 w 141"/>
                <a:gd name="T5" fmla="*/ 158 h 158"/>
                <a:gd name="T6" fmla="*/ 117 w 141"/>
                <a:gd name="T7" fmla="*/ 117 h 158"/>
                <a:gd name="T8" fmla="*/ 141 w 141"/>
                <a:gd name="T9" fmla="*/ 117 h 158"/>
                <a:gd name="T10" fmla="*/ 141 w 141"/>
                <a:gd name="T11" fmla="*/ 0 h 158"/>
                <a:gd name="T12" fmla="*/ 0 w 141"/>
                <a:gd name="T13" fmla="*/ 0 h 158"/>
                <a:gd name="T14" fmla="*/ 0 w 141"/>
                <a:gd name="T15" fmla="*/ 117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58">
                  <a:moveTo>
                    <a:pt x="0" y="117"/>
                  </a:moveTo>
                  <a:lnTo>
                    <a:pt x="76" y="117"/>
                  </a:lnTo>
                  <a:lnTo>
                    <a:pt x="117" y="158"/>
                  </a:lnTo>
                  <a:lnTo>
                    <a:pt x="117" y="117"/>
                  </a:lnTo>
                  <a:lnTo>
                    <a:pt x="141" y="117"/>
                  </a:lnTo>
                  <a:lnTo>
                    <a:pt x="141" y="0"/>
                  </a:lnTo>
                  <a:lnTo>
                    <a:pt x="0" y="0"/>
                  </a:lnTo>
                  <a:lnTo>
                    <a:pt x="0" y="117"/>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9" name="TextBox 10">
            <a:extLst>
              <a:ext uri="{FF2B5EF4-FFF2-40B4-BE49-F238E27FC236}">
                <a16:creationId xmlns:a16="http://schemas.microsoft.com/office/drawing/2014/main" id="{E27EEED6-2AC5-40BA-A18E-07DCDEEC258D}"/>
              </a:ext>
            </a:extLst>
          </p:cNvPr>
          <p:cNvSpPr txBox="1"/>
          <p:nvPr/>
        </p:nvSpPr>
        <p:spPr>
          <a:xfrm>
            <a:off x="8095288" y="3103054"/>
            <a:ext cx="1521152" cy="307761"/>
          </a:xfrm>
          <a:prstGeom prst="rect">
            <a:avLst/>
          </a:prstGeom>
          <a:solidFill>
            <a:srgbClr val="F8F8F8"/>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0078D7"/>
                </a:solidFill>
                <a:effectLst/>
                <a:uLnTx/>
                <a:uFillTx/>
                <a:latin typeface="Segoe UI Semilight" panose="020B0402040204020203" pitchFamily="34" charset="0"/>
                <a:ea typeface="ＭＳ Ｐゴシック" charset="0"/>
                <a:cs typeface="Segoe UI Semilight" panose="020B0402040204020203" pitchFamily="34" charset="0"/>
              </a:rPr>
              <a:t>Apply label</a:t>
            </a:r>
          </a:p>
        </p:txBody>
      </p:sp>
      <p:sp>
        <p:nvSpPr>
          <p:cNvPr id="7" name="TextBox 10">
            <a:extLst>
              <a:ext uri="{FF2B5EF4-FFF2-40B4-BE49-F238E27FC236}">
                <a16:creationId xmlns:a16="http://schemas.microsoft.com/office/drawing/2014/main" id="{70F9D494-3284-41C6-A376-920E593B2E22}"/>
              </a:ext>
            </a:extLst>
          </p:cNvPr>
          <p:cNvSpPr txBox="1"/>
          <p:nvPr/>
        </p:nvSpPr>
        <p:spPr>
          <a:xfrm>
            <a:off x="7864516" y="1360986"/>
            <a:ext cx="1995764" cy="309508"/>
          </a:xfrm>
          <a:prstGeom prst="rect">
            <a:avLst/>
          </a:prstGeom>
          <a:solidFill>
            <a:srgbClr val="F8F8F8"/>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light" panose="020B0402040204020203" pitchFamily="34" charset="0"/>
                <a:ea typeface="ＭＳ Ｐゴシック" charset="0"/>
                <a:cs typeface="Segoe UI Semilight" panose="020B0402040204020203" pitchFamily="34" charset="0"/>
              </a:rPr>
              <a:t>Unified approach</a:t>
            </a:r>
          </a:p>
        </p:txBody>
      </p:sp>
      <p:sp>
        <p:nvSpPr>
          <p:cNvPr id="160" name="Rectangle: Rounded Corners 159">
            <a:extLst>
              <a:ext uri="{FF2B5EF4-FFF2-40B4-BE49-F238E27FC236}">
                <a16:creationId xmlns:a16="http://schemas.microsoft.com/office/drawing/2014/main" id="{FA6D1E0F-E8A8-40C3-9C51-BCD9D0C3FE97}"/>
              </a:ext>
            </a:extLst>
          </p:cNvPr>
          <p:cNvSpPr/>
          <p:nvPr/>
        </p:nvSpPr>
        <p:spPr bwMode="auto">
          <a:xfrm rot="16200000">
            <a:off x="8478678" y="2556883"/>
            <a:ext cx="803444" cy="5532669"/>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TextBox 10">
            <a:extLst>
              <a:ext uri="{FF2B5EF4-FFF2-40B4-BE49-F238E27FC236}">
                <a16:creationId xmlns:a16="http://schemas.microsoft.com/office/drawing/2014/main" id="{D339AD93-5D28-4643-A1DD-A418B808CED2}"/>
              </a:ext>
            </a:extLst>
          </p:cNvPr>
          <p:cNvSpPr txBox="1"/>
          <p:nvPr/>
        </p:nvSpPr>
        <p:spPr>
          <a:xfrm>
            <a:off x="8095288" y="4792824"/>
            <a:ext cx="1521152" cy="307761"/>
          </a:xfrm>
          <a:prstGeom prst="rect">
            <a:avLst/>
          </a:prstGeom>
          <a:solidFill>
            <a:srgbClr val="F8F8F8"/>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light" panose="020B0402040204020203" pitchFamily="34" charset="0"/>
                <a:ea typeface="ＭＳ Ｐゴシック" charset="0"/>
                <a:cs typeface="Segoe UI Semilight" panose="020B0402040204020203" pitchFamily="34" charset="0"/>
              </a:rPr>
              <a:t>Monitor</a:t>
            </a:r>
          </a:p>
        </p:txBody>
      </p:sp>
      <p:sp>
        <p:nvSpPr>
          <p:cNvPr id="164" name="Left Bracket 163">
            <a:extLst>
              <a:ext uri="{FF2B5EF4-FFF2-40B4-BE49-F238E27FC236}">
                <a16:creationId xmlns:a16="http://schemas.microsoft.com/office/drawing/2014/main" id="{E0DD126B-A213-4ED8-8AFF-C2CD10ACFE60}"/>
              </a:ext>
            </a:extLst>
          </p:cNvPr>
          <p:cNvSpPr/>
          <p:nvPr/>
        </p:nvSpPr>
        <p:spPr>
          <a:xfrm rot="16200000">
            <a:off x="8805273" y="3092653"/>
            <a:ext cx="149169" cy="5504688"/>
          </a:xfrm>
          <a:prstGeom prst="leftBracket">
            <a:avLst>
              <a:gd name="adj" fmla="val 107"/>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Arrow: Chevron 164">
            <a:extLst>
              <a:ext uri="{FF2B5EF4-FFF2-40B4-BE49-F238E27FC236}">
                <a16:creationId xmlns:a16="http://schemas.microsoft.com/office/drawing/2014/main" id="{0EF3367C-C99D-4497-9EF5-C954A536F730}"/>
              </a:ext>
            </a:extLst>
          </p:cNvPr>
          <p:cNvSpPr/>
          <p:nvPr/>
        </p:nvSpPr>
        <p:spPr bwMode="auto">
          <a:xfrm rot="5400000">
            <a:off x="8748732" y="4145802"/>
            <a:ext cx="273543" cy="1112759"/>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Arrow: Chevron 158">
            <a:extLst>
              <a:ext uri="{FF2B5EF4-FFF2-40B4-BE49-F238E27FC236}">
                <a16:creationId xmlns:a16="http://schemas.microsoft.com/office/drawing/2014/main" id="{7214BC10-A84D-4120-8F6C-D8BB72AF75CA}"/>
              </a:ext>
            </a:extLst>
          </p:cNvPr>
          <p:cNvSpPr/>
          <p:nvPr/>
        </p:nvSpPr>
        <p:spPr bwMode="auto">
          <a:xfrm rot="5400000">
            <a:off x="8719092" y="2428776"/>
            <a:ext cx="273543" cy="1112759"/>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Left Bracket 168">
            <a:extLst>
              <a:ext uri="{FF2B5EF4-FFF2-40B4-BE49-F238E27FC236}">
                <a16:creationId xmlns:a16="http://schemas.microsoft.com/office/drawing/2014/main" id="{D31EFF1D-EFD3-403B-8AE3-0374818CB214}"/>
              </a:ext>
            </a:extLst>
          </p:cNvPr>
          <p:cNvSpPr/>
          <p:nvPr/>
        </p:nvSpPr>
        <p:spPr>
          <a:xfrm rot="16200000">
            <a:off x="8691044" y="-1769983"/>
            <a:ext cx="377630" cy="5504688"/>
          </a:xfrm>
          <a:prstGeom prst="leftBracket">
            <a:avLst>
              <a:gd name="adj" fmla="val 107"/>
            </a:avLst>
          </a:prstGeom>
          <a:ln w="12700" cap="rnd">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70" name="Picture 169">
            <a:extLst>
              <a:ext uri="{FF2B5EF4-FFF2-40B4-BE49-F238E27FC236}">
                <a16:creationId xmlns:a16="http://schemas.microsoft.com/office/drawing/2014/main" id="{0831B26D-B4AE-4A43-999F-16C7D6E4E137}"/>
              </a:ext>
            </a:extLst>
          </p:cNvPr>
          <p:cNvPicPr>
            <a:picLocks noChangeAspect="1"/>
          </p:cNvPicPr>
          <p:nvPr/>
        </p:nvPicPr>
        <p:blipFill>
          <a:blip r:embed="rId3"/>
          <a:stretch>
            <a:fillRect/>
          </a:stretch>
        </p:blipFill>
        <p:spPr>
          <a:xfrm>
            <a:off x="6433422" y="1673830"/>
            <a:ext cx="786401" cy="842332"/>
          </a:xfrm>
          <a:prstGeom prst="rect">
            <a:avLst/>
          </a:prstGeom>
        </p:spPr>
      </p:pic>
      <p:pic>
        <p:nvPicPr>
          <p:cNvPr id="161" name="Picture 160">
            <a:extLst>
              <a:ext uri="{FF2B5EF4-FFF2-40B4-BE49-F238E27FC236}">
                <a16:creationId xmlns:a16="http://schemas.microsoft.com/office/drawing/2014/main" id="{535CA92A-B884-4954-8869-9B68E0B6B710}"/>
              </a:ext>
            </a:extLst>
          </p:cNvPr>
          <p:cNvPicPr>
            <a:picLocks noChangeAspect="1"/>
          </p:cNvPicPr>
          <p:nvPr/>
        </p:nvPicPr>
        <p:blipFill>
          <a:blip r:embed="rId3"/>
          <a:stretch>
            <a:fillRect/>
          </a:stretch>
        </p:blipFill>
        <p:spPr>
          <a:xfrm>
            <a:off x="6617967" y="542762"/>
            <a:ext cx="890289" cy="620279"/>
          </a:xfrm>
          <a:prstGeom prst="rect">
            <a:avLst/>
          </a:prstGeom>
        </p:spPr>
      </p:pic>
      <p:pic>
        <p:nvPicPr>
          <p:cNvPr id="166" name="Picture 165">
            <a:extLst>
              <a:ext uri="{FF2B5EF4-FFF2-40B4-BE49-F238E27FC236}">
                <a16:creationId xmlns:a16="http://schemas.microsoft.com/office/drawing/2014/main" id="{15B83BF5-A418-4293-B947-9A9A55180A48}"/>
              </a:ext>
            </a:extLst>
          </p:cNvPr>
          <p:cNvPicPr>
            <a:picLocks noChangeAspect="1"/>
          </p:cNvPicPr>
          <p:nvPr/>
        </p:nvPicPr>
        <p:blipFill>
          <a:blip r:embed="rId3"/>
          <a:stretch>
            <a:fillRect/>
          </a:stretch>
        </p:blipFill>
        <p:spPr>
          <a:xfrm>
            <a:off x="7085065" y="542762"/>
            <a:ext cx="890289" cy="620279"/>
          </a:xfrm>
          <a:prstGeom prst="rect">
            <a:avLst/>
          </a:prstGeom>
        </p:spPr>
      </p:pic>
      <p:pic>
        <p:nvPicPr>
          <p:cNvPr id="167" name="Picture 166">
            <a:extLst>
              <a:ext uri="{FF2B5EF4-FFF2-40B4-BE49-F238E27FC236}">
                <a16:creationId xmlns:a16="http://schemas.microsoft.com/office/drawing/2014/main" id="{642EA914-7E05-4397-96F0-814EEA060E8B}"/>
              </a:ext>
            </a:extLst>
          </p:cNvPr>
          <p:cNvPicPr>
            <a:picLocks noChangeAspect="1"/>
          </p:cNvPicPr>
          <p:nvPr/>
        </p:nvPicPr>
        <p:blipFill>
          <a:blip r:embed="rId3"/>
          <a:stretch>
            <a:fillRect/>
          </a:stretch>
        </p:blipFill>
        <p:spPr>
          <a:xfrm>
            <a:off x="6959252" y="542762"/>
            <a:ext cx="890289" cy="620279"/>
          </a:xfrm>
          <a:prstGeom prst="rect">
            <a:avLst/>
          </a:prstGeom>
        </p:spPr>
      </p:pic>
      <p:pic>
        <p:nvPicPr>
          <p:cNvPr id="168" name="Picture 167">
            <a:extLst>
              <a:ext uri="{FF2B5EF4-FFF2-40B4-BE49-F238E27FC236}">
                <a16:creationId xmlns:a16="http://schemas.microsoft.com/office/drawing/2014/main" id="{2CABA9CC-BA1A-4DF6-BCAD-E069AB7B3998}"/>
              </a:ext>
            </a:extLst>
          </p:cNvPr>
          <p:cNvPicPr>
            <a:picLocks noChangeAspect="1"/>
          </p:cNvPicPr>
          <p:nvPr/>
        </p:nvPicPr>
        <p:blipFill>
          <a:blip r:embed="rId3"/>
          <a:stretch>
            <a:fillRect/>
          </a:stretch>
        </p:blipFill>
        <p:spPr>
          <a:xfrm>
            <a:off x="7123848" y="542762"/>
            <a:ext cx="890289" cy="620279"/>
          </a:xfrm>
          <a:prstGeom prst="rect">
            <a:avLst/>
          </a:prstGeom>
        </p:spPr>
      </p:pic>
      <p:pic>
        <p:nvPicPr>
          <p:cNvPr id="171" name="Picture 170">
            <a:extLst>
              <a:ext uri="{FF2B5EF4-FFF2-40B4-BE49-F238E27FC236}">
                <a16:creationId xmlns:a16="http://schemas.microsoft.com/office/drawing/2014/main" id="{3FDEEC56-EB40-46E1-A2DF-780C2CF8FD3F}"/>
              </a:ext>
            </a:extLst>
          </p:cNvPr>
          <p:cNvPicPr>
            <a:picLocks noChangeAspect="1"/>
          </p:cNvPicPr>
          <p:nvPr/>
        </p:nvPicPr>
        <p:blipFill>
          <a:blip r:embed="rId3"/>
          <a:stretch>
            <a:fillRect/>
          </a:stretch>
        </p:blipFill>
        <p:spPr>
          <a:xfrm>
            <a:off x="7345753" y="542762"/>
            <a:ext cx="1281665" cy="620279"/>
          </a:xfrm>
          <a:prstGeom prst="rect">
            <a:avLst/>
          </a:prstGeom>
        </p:spPr>
      </p:pic>
      <p:pic>
        <p:nvPicPr>
          <p:cNvPr id="172" name="Picture 171">
            <a:extLst>
              <a:ext uri="{FF2B5EF4-FFF2-40B4-BE49-F238E27FC236}">
                <a16:creationId xmlns:a16="http://schemas.microsoft.com/office/drawing/2014/main" id="{69C43731-EE84-44D0-8A28-5707A429000B}"/>
              </a:ext>
            </a:extLst>
          </p:cNvPr>
          <p:cNvPicPr>
            <a:picLocks noChangeAspect="1"/>
          </p:cNvPicPr>
          <p:nvPr/>
        </p:nvPicPr>
        <p:blipFill>
          <a:blip r:embed="rId3"/>
          <a:stretch>
            <a:fillRect/>
          </a:stretch>
        </p:blipFill>
        <p:spPr>
          <a:xfrm>
            <a:off x="7617410" y="542762"/>
            <a:ext cx="1281665" cy="620279"/>
          </a:xfrm>
          <a:prstGeom prst="rect">
            <a:avLst/>
          </a:prstGeom>
        </p:spPr>
      </p:pic>
      <p:pic>
        <p:nvPicPr>
          <p:cNvPr id="173" name="Picture 172">
            <a:extLst>
              <a:ext uri="{FF2B5EF4-FFF2-40B4-BE49-F238E27FC236}">
                <a16:creationId xmlns:a16="http://schemas.microsoft.com/office/drawing/2014/main" id="{C2056E4C-97AE-43D6-AB1F-91EB8BF544FA}"/>
              </a:ext>
            </a:extLst>
          </p:cNvPr>
          <p:cNvPicPr>
            <a:picLocks noChangeAspect="1"/>
          </p:cNvPicPr>
          <p:nvPr/>
        </p:nvPicPr>
        <p:blipFill>
          <a:blip r:embed="rId3"/>
          <a:stretch>
            <a:fillRect/>
          </a:stretch>
        </p:blipFill>
        <p:spPr>
          <a:xfrm>
            <a:off x="7905609" y="542762"/>
            <a:ext cx="1281665" cy="620279"/>
          </a:xfrm>
          <a:prstGeom prst="rect">
            <a:avLst/>
          </a:prstGeom>
        </p:spPr>
      </p:pic>
      <p:pic>
        <p:nvPicPr>
          <p:cNvPr id="174" name="Picture 173">
            <a:extLst>
              <a:ext uri="{FF2B5EF4-FFF2-40B4-BE49-F238E27FC236}">
                <a16:creationId xmlns:a16="http://schemas.microsoft.com/office/drawing/2014/main" id="{DE30D292-E2A2-4D1D-888A-05AEBC0D6A8D}"/>
              </a:ext>
            </a:extLst>
          </p:cNvPr>
          <p:cNvPicPr>
            <a:picLocks noChangeAspect="1"/>
          </p:cNvPicPr>
          <p:nvPr/>
        </p:nvPicPr>
        <p:blipFill>
          <a:blip r:embed="rId3"/>
          <a:stretch>
            <a:fillRect/>
          </a:stretch>
        </p:blipFill>
        <p:spPr>
          <a:xfrm>
            <a:off x="8177561" y="542762"/>
            <a:ext cx="1281665" cy="620279"/>
          </a:xfrm>
          <a:prstGeom prst="rect">
            <a:avLst/>
          </a:prstGeom>
        </p:spPr>
      </p:pic>
      <p:pic>
        <p:nvPicPr>
          <p:cNvPr id="175" name="Picture 174">
            <a:extLst>
              <a:ext uri="{FF2B5EF4-FFF2-40B4-BE49-F238E27FC236}">
                <a16:creationId xmlns:a16="http://schemas.microsoft.com/office/drawing/2014/main" id="{79EE5D3C-4B99-407B-B8B9-FA10FB89E22D}"/>
              </a:ext>
            </a:extLst>
          </p:cNvPr>
          <p:cNvPicPr>
            <a:picLocks noChangeAspect="1"/>
          </p:cNvPicPr>
          <p:nvPr/>
        </p:nvPicPr>
        <p:blipFill>
          <a:blip r:embed="rId3"/>
          <a:stretch>
            <a:fillRect/>
          </a:stretch>
        </p:blipFill>
        <p:spPr>
          <a:xfrm>
            <a:off x="8351696" y="542762"/>
            <a:ext cx="1281665" cy="620279"/>
          </a:xfrm>
          <a:prstGeom prst="rect">
            <a:avLst/>
          </a:prstGeom>
        </p:spPr>
      </p:pic>
      <p:pic>
        <p:nvPicPr>
          <p:cNvPr id="176" name="Picture 175">
            <a:extLst>
              <a:ext uri="{FF2B5EF4-FFF2-40B4-BE49-F238E27FC236}">
                <a16:creationId xmlns:a16="http://schemas.microsoft.com/office/drawing/2014/main" id="{1E523910-EAF8-4C30-83FA-25BBF3AE4FF3}"/>
              </a:ext>
            </a:extLst>
          </p:cNvPr>
          <p:cNvPicPr>
            <a:picLocks noChangeAspect="1"/>
          </p:cNvPicPr>
          <p:nvPr/>
        </p:nvPicPr>
        <p:blipFill>
          <a:blip r:embed="rId3"/>
          <a:stretch>
            <a:fillRect/>
          </a:stretch>
        </p:blipFill>
        <p:spPr>
          <a:xfrm>
            <a:off x="8575268" y="542762"/>
            <a:ext cx="1281665" cy="620279"/>
          </a:xfrm>
          <a:prstGeom prst="rect">
            <a:avLst/>
          </a:prstGeom>
        </p:spPr>
      </p:pic>
      <p:pic>
        <p:nvPicPr>
          <p:cNvPr id="177" name="Picture 176">
            <a:extLst>
              <a:ext uri="{FF2B5EF4-FFF2-40B4-BE49-F238E27FC236}">
                <a16:creationId xmlns:a16="http://schemas.microsoft.com/office/drawing/2014/main" id="{70D8CE05-FFE9-40E0-9746-5617C54501F2}"/>
              </a:ext>
            </a:extLst>
          </p:cNvPr>
          <p:cNvPicPr>
            <a:picLocks noChangeAspect="1"/>
          </p:cNvPicPr>
          <p:nvPr/>
        </p:nvPicPr>
        <p:blipFill>
          <a:blip r:embed="rId3"/>
          <a:stretch>
            <a:fillRect/>
          </a:stretch>
        </p:blipFill>
        <p:spPr>
          <a:xfrm>
            <a:off x="8787844" y="542762"/>
            <a:ext cx="1281665" cy="620279"/>
          </a:xfrm>
          <a:prstGeom prst="rect">
            <a:avLst/>
          </a:prstGeom>
        </p:spPr>
      </p:pic>
      <p:pic>
        <p:nvPicPr>
          <p:cNvPr id="178" name="Picture 177">
            <a:extLst>
              <a:ext uri="{FF2B5EF4-FFF2-40B4-BE49-F238E27FC236}">
                <a16:creationId xmlns:a16="http://schemas.microsoft.com/office/drawing/2014/main" id="{E98E688C-9FA9-4A42-92A5-6D5F9219845B}"/>
              </a:ext>
            </a:extLst>
          </p:cNvPr>
          <p:cNvPicPr>
            <a:picLocks noChangeAspect="1"/>
          </p:cNvPicPr>
          <p:nvPr/>
        </p:nvPicPr>
        <p:blipFill>
          <a:blip r:embed="rId3"/>
          <a:stretch>
            <a:fillRect/>
          </a:stretch>
        </p:blipFill>
        <p:spPr>
          <a:xfrm>
            <a:off x="8992528" y="542762"/>
            <a:ext cx="1281665" cy="620279"/>
          </a:xfrm>
          <a:prstGeom prst="rect">
            <a:avLst/>
          </a:prstGeom>
        </p:spPr>
      </p:pic>
      <p:pic>
        <p:nvPicPr>
          <p:cNvPr id="179" name="Picture 178">
            <a:extLst>
              <a:ext uri="{FF2B5EF4-FFF2-40B4-BE49-F238E27FC236}">
                <a16:creationId xmlns:a16="http://schemas.microsoft.com/office/drawing/2014/main" id="{A419D070-8600-4988-BF6C-518F5AB5CD9F}"/>
              </a:ext>
            </a:extLst>
          </p:cNvPr>
          <p:cNvPicPr>
            <a:picLocks noChangeAspect="1"/>
          </p:cNvPicPr>
          <p:nvPr/>
        </p:nvPicPr>
        <p:blipFill>
          <a:blip r:embed="rId3"/>
          <a:stretch>
            <a:fillRect/>
          </a:stretch>
        </p:blipFill>
        <p:spPr>
          <a:xfrm>
            <a:off x="9322023" y="542762"/>
            <a:ext cx="1281665" cy="620279"/>
          </a:xfrm>
          <a:prstGeom prst="rect">
            <a:avLst/>
          </a:prstGeom>
        </p:spPr>
      </p:pic>
      <p:pic>
        <p:nvPicPr>
          <p:cNvPr id="180" name="Picture 179">
            <a:extLst>
              <a:ext uri="{FF2B5EF4-FFF2-40B4-BE49-F238E27FC236}">
                <a16:creationId xmlns:a16="http://schemas.microsoft.com/office/drawing/2014/main" id="{C842CA89-6130-4735-9F64-E85DD37355BF}"/>
              </a:ext>
            </a:extLst>
          </p:cNvPr>
          <p:cNvPicPr>
            <a:picLocks noChangeAspect="1"/>
          </p:cNvPicPr>
          <p:nvPr/>
        </p:nvPicPr>
        <p:blipFill>
          <a:blip r:embed="rId3"/>
          <a:stretch>
            <a:fillRect/>
          </a:stretch>
        </p:blipFill>
        <p:spPr>
          <a:xfrm>
            <a:off x="9489194" y="542762"/>
            <a:ext cx="1281665" cy="620279"/>
          </a:xfrm>
          <a:prstGeom prst="rect">
            <a:avLst/>
          </a:prstGeom>
        </p:spPr>
      </p:pic>
      <p:pic>
        <p:nvPicPr>
          <p:cNvPr id="181" name="Picture 180">
            <a:extLst>
              <a:ext uri="{FF2B5EF4-FFF2-40B4-BE49-F238E27FC236}">
                <a16:creationId xmlns:a16="http://schemas.microsoft.com/office/drawing/2014/main" id="{1C3F85BF-9D34-409E-9666-764F5F883851}"/>
              </a:ext>
            </a:extLst>
          </p:cNvPr>
          <p:cNvPicPr>
            <a:picLocks noChangeAspect="1"/>
          </p:cNvPicPr>
          <p:nvPr/>
        </p:nvPicPr>
        <p:blipFill>
          <a:blip r:embed="rId3"/>
          <a:stretch>
            <a:fillRect/>
          </a:stretch>
        </p:blipFill>
        <p:spPr>
          <a:xfrm>
            <a:off x="9663369" y="542762"/>
            <a:ext cx="1281665" cy="620279"/>
          </a:xfrm>
          <a:prstGeom prst="rect">
            <a:avLst/>
          </a:prstGeom>
        </p:spPr>
      </p:pic>
      <p:pic>
        <p:nvPicPr>
          <p:cNvPr id="182" name="Picture 181">
            <a:extLst>
              <a:ext uri="{FF2B5EF4-FFF2-40B4-BE49-F238E27FC236}">
                <a16:creationId xmlns:a16="http://schemas.microsoft.com/office/drawing/2014/main" id="{652D3BDF-D47C-4F3B-9AA6-690C84DF66BD}"/>
              </a:ext>
            </a:extLst>
          </p:cNvPr>
          <p:cNvPicPr>
            <a:picLocks noChangeAspect="1"/>
          </p:cNvPicPr>
          <p:nvPr/>
        </p:nvPicPr>
        <p:blipFill>
          <a:blip r:embed="rId3"/>
          <a:stretch>
            <a:fillRect/>
          </a:stretch>
        </p:blipFill>
        <p:spPr>
          <a:xfrm>
            <a:off x="9869012" y="542762"/>
            <a:ext cx="1281665" cy="620279"/>
          </a:xfrm>
          <a:prstGeom prst="rect">
            <a:avLst/>
          </a:prstGeom>
        </p:spPr>
      </p:pic>
      <p:pic>
        <p:nvPicPr>
          <p:cNvPr id="183" name="Picture 182">
            <a:extLst>
              <a:ext uri="{FF2B5EF4-FFF2-40B4-BE49-F238E27FC236}">
                <a16:creationId xmlns:a16="http://schemas.microsoft.com/office/drawing/2014/main" id="{79EC4635-3380-47C2-86FE-D6C351D660BD}"/>
              </a:ext>
            </a:extLst>
          </p:cNvPr>
          <p:cNvPicPr>
            <a:picLocks noChangeAspect="1"/>
          </p:cNvPicPr>
          <p:nvPr/>
        </p:nvPicPr>
        <p:blipFill>
          <a:blip r:embed="rId3"/>
          <a:stretch>
            <a:fillRect/>
          </a:stretch>
        </p:blipFill>
        <p:spPr>
          <a:xfrm>
            <a:off x="10003754" y="542762"/>
            <a:ext cx="1281665" cy="620279"/>
          </a:xfrm>
          <a:prstGeom prst="rect">
            <a:avLst/>
          </a:prstGeom>
        </p:spPr>
      </p:pic>
      <p:pic>
        <p:nvPicPr>
          <p:cNvPr id="184" name="Picture 183">
            <a:extLst>
              <a:ext uri="{FF2B5EF4-FFF2-40B4-BE49-F238E27FC236}">
                <a16:creationId xmlns:a16="http://schemas.microsoft.com/office/drawing/2014/main" id="{8B0F0415-8FFD-433A-960D-730CCC5FD601}"/>
              </a:ext>
            </a:extLst>
          </p:cNvPr>
          <p:cNvPicPr>
            <a:picLocks noChangeAspect="1"/>
          </p:cNvPicPr>
          <p:nvPr/>
        </p:nvPicPr>
        <p:blipFill>
          <a:blip r:embed="rId3"/>
          <a:stretch>
            <a:fillRect/>
          </a:stretch>
        </p:blipFill>
        <p:spPr>
          <a:xfrm>
            <a:off x="6392557" y="542762"/>
            <a:ext cx="890289" cy="620279"/>
          </a:xfrm>
          <a:prstGeom prst="rect">
            <a:avLst/>
          </a:prstGeom>
        </p:spPr>
      </p:pic>
    </p:spTree>
    <p:extLst>
      <p:ext uri="{BB962C8B-B14F-4D97-AF65-F5344CB8AC3E}">
        <p14:creationId xmlns:p14="http://schemas.microsoft.com/office/powerpoint/2010/main" val="39004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50"/>
                                  </p:stCondLst>
                                  <p:childTnLst>
                                    <p:animMotion origin="layout" path="M -3.38014E-6 3.6768E-6 L -3.38014E-6 0.02156 " pathEditMode="relative" rAng="0" ptsTypes="AA">
                                      <p:cBhvr>
                                        <p:cTn id="9" dur="750" spd="-100000" fill="hold"/>
                                        <p:tgtEl>
                                          <p:spTgt spid="7"/>
                                        </p:tgtEl>
                                        <p:attrNameLst>
                                          <p:attrName>ppt_x</p:attrName>
                                          <p:attrName>ppt_y</p:attrName>
                                        </p:attrNameLst>
                                      </p:cBhvr>
                                      <p:rCtr x="0" y="1067"/>
                                    </p:animMotion>
                                  </p:childTnLst>
                                </p:cTn>
                              </p:par>
                              <p:par>
                                <p:cTn id="10" presetID="10" presetClass="entr" presetSubtype="0" fill="hold" grpId="0" nodeType="withEffect">
                                  <p:stCondLst>
                                    <p:cond delay="15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42" presetClass="path" presetSubtype="0" decel="100000" fill="hold" grpId="1" nodeType="withEffect">
                                  <p:stCondLst>
                                    <p:cond delay="150"/>
                                  </p:stCondLst>
                                  <p:childTnLst>
                                    <p:animMotion origin="layout" path="M 2.91667E-6 1.85185E-6 L 2.91667E-6 0.02153 " pathEditMode="relative" rAng="0" ptsTypes="AA">
                                      <p:cBhvr>
                                        <p:cTn id="14" dur="750" spd="-100000" fill="hold"/>
                                        <p:tgtEl>
                                          <p:spTgt spid="53"/>
                                        </p:tgtEl>
                                        <p:attrNameLst>
                                          <p:attrName>ppt_x</p:attrName>
                                          <p:attrName>ppt_y</p:attrName>
                                        </p:attrNameLst>
                                      </p:cBhvr>
                                      <p:rCtr x="0" y="1065"/>
                                    </p:animMotion>
                                  </p:childTnLst>
                                </p:cTn>
                              </p:par>
                              <p:par>
                                <p:cTn id="15" presetID="10" presetClass="entr" presetSubtype="0" fill="hold" grpId="0" nodeType="withEffect">
                                  <p:stCondLst>
                                    <p:cond delay="1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42" presetClass="path" presetSubtype="0" decel="100000" fill="hold" grpId="1" nodeType="withEffect">
                                  <p:stCondLst>
                                    <p:cond delay="150"/>
                                  </p:stCondLst>
                                  <p:childTnLst>
                                    <p:animMotion origin="layout" path="M -2.08333E-6 0 L -2.08333E-6 0.02153 " pathEditMode="relative" rAng="0" ptsTypes="AA">
                                      <p:cBhvr>
                                        <p:cTn id="19" dur="750" spd="-100000" fill="hold"/>
                                        <p:tgtEl>
                                          <p:spTgt spid="59"/>
                                        </p:tgtEl>
                                        <p:attrNameLst>
                                          <p:attrName>ppt_x</p:attrName>
                                          <p:attrName>ppt_y</p:attrName>
                                        </p:attrNameLst>
                                      </p:cBhvr>
                                      <p:rCtr x="0" y="1065"/>
                                    </p:animMotion>
                                  </p:childTnLst>
                                </p:cTn>
                              </p:par>
                              <p:par>
                                <p:cTn id="20" presetID="10" presetClass="entr" presetSubtype="0" fill="hold" grpId="0" nodeType="withEffect">
                                  <p:stCondLst>
                                    <p:cond delay="15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42" presetClass="path" presetSubtype="0" decel="100000" fill="hold" grpId="1" nodeType="withEffect">
                                  <p:stCondLst>
                                    <p:cond delay="150"/>
                                  </p:stCondLst>
                                  <p:childTnLst>
                                    <p:animMotion origin="layout" path="M 3.54167E-6 3.33333E-6 L 3.54167E-6 0.02152 " pathEditMode="relative" rAng="0" ptsTypes="AA">
                                      <p:cBhvr>
                                        <p:cTn id="24" dur="750" spd="-100000" fill="hold"/>
                                        <p:tgtEl>
                                          <p:spTgt spid="60"/>
                                        </p:tgtEl>
                                        <p:attrNameLst>
                                          <p:attrName>ppt_x</p:attrName>
                                          <p:attrName>ppt_y</p:attrName>
                                        </p:attrNameLst>
                                      </p:cBhvr>
                                      <p:rCtr x="0" y="1065"/>
                                    </p:animMotion>
                                  </p:childTnLst>
                                </p:cTn>
                              </p:par>
                              <p:par>
                                <p:cTn id="25" presetID="10" presetClass="entr" presetSubtype="0" fill="hold" grpId="0" nodeType="withEffect">
                                  <p:stCondLst>
                                    <p:cond delay="15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42" presetClass="path" presetSubtype="0" decel="100000" fill="hold" grpId="1" nodeType="withEffect">
                                  <p:stCondLst>
                                    <p:cond delay="150"/>
                                  </p:stCondLst>
                                  <p:childTnLst>
                                    <p:animMotion origin="layout" path="M 4.58333E-6 1.85185E-6 L 4.58333E-6 0.02153 " pathEditMode="relative" rAng="0" ptsTypes="AA">
                                      <p:cBhvr>
                                        <p:cTn id="29" dur="750" spd="-100000" fill="hold"/>
                                        <p:tgtEl>
                                          <p:spTgt spid="80"/>
                                        </p:tgtEl>
                                        <p:attrNameLst>
                                          <p:attrName>ppt_x</p:attrName>
                                          <p:attrName>ppt_y</p:attrName>
                                        </p:attrNameLst>
                                      </p:cBhvr>
                                      <p:rCtr x="0" y="1065"/>
                                    </p:animMotion>
                                  </p:childTnLst>
                                </p:cTn>
                              </p:par>
                              <p:par>
                                <p:cTn id="30" presetID="10" presetClass="entr" presetSubtype="0" fill="hold"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42" presetClass="path" presetSubtype="0" decel="100000" fill="hold" nodeType="withEffect">
                                  <p:stCondLst>
                                    <p:cond delay="0"/>
                                  </p:stCondLst>
                                  <p:childTnLst>
                                    <p:animMotion origin="layout" path="M -1.875E-6 1.48148E-6 L -1.875E-6 0.02153 " pathEditMode="relative" rAng="0" ptsTypes="AA">
                                      <p:cBhvr>
                                        <p:cTn id="34" dur="750" spd="-100000" fill="hold"/>
                                        <p:tgtEl>
                                          <p:spTgt spid="87"/>
                                        </p:tgtEl>
                                        <p:attrNameLst>
                                          <p:attrName>ppt_x</p:attrName>
                                          <p:attrName>ppt_y</p:attrName>
                                        </p:attrNameLst>
                                      </p:cBhvr>
                                      <p:rCtr x="0" y="1065"/>
                                    </p:animMotion>
                                  </p:childTnLst>
                                </p:cTn>
                              </p:par>
                              <p:par>
                                <p:cTn id="35" presetID="10" presetClass="entr" presetSubtype="0" fill="hold" grpId="0" nodeType="withEffect">
                                  <p:stCondLst>
                                    <p:cond delay="15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500"/>
                                        <p:tgtEl>
                                          <p:spTgt spid="162"/>
                                        </p:tgtEl>
                                      </p:cBhvr>
                                    </p:animEffect>
                                  </p:childTnLst>
                                </p:cTn>
                              </p:par>
                              <p:par>
                                <p:cTn id="38" presetID="42" presetClass="path" presetSubtype="0" decel="100000" fill="hold" grpId="1" nodeType="withEffect">
                                  <p:stCondLst>
                                    <p:cond delay="150"/>
                                  </p:stCondLst>
                                  <p:childTnLst>
                                    <p:animMotion origin="layout" path="M -2.08333E-6 3.7037E-6 L -2.08333E-6 0.02152 " pathEditMode="relative" rAng="0" ptsTypes="AA">
                                      <p:cBhvr>
                                        <p:cTn id="39" dur="750" spd="-100000" fill="hold"/>
                                        <p:tgtEl>
                                          <p:spTgt spid="162"/>
                                        </p:tgtEl>
                                        <p:attrNameLst>
                                          <p:attrName>ppt_x</p:attrName>
                                          <p:attrName>ppt_y</p:attrName>
                                        </p:attrNameLst>
                                      </p:cBhvr>
                                      <p:rCtr x="0" y="1065"/>
                                    </p:animMotion>
                                  </p:childTnLst>
                                </p:cTn>
                              </p:par>
                              <p:par>
                                <p:cTn id="40" presetID="16" presetClass="entr" presetSubtype="37" fill="hold" grpId="0" nodeType="withEffect">
                                  <p:stCondLst>
                                    <p:cond delay="250"/>
                                  </p:stCondLst>
                                  <p:childTnLst>
                                    <p:set>
                                      <p:cBhvr>
                                        <p:cTn id="41" dur="1" fill="hold">
                                          <p:stCondLst>
                                            <p:cond delay="0"/>
                                          </p:stCondLst>
                                        </p:cTn>
                                        <p:tgtEl>
                                          <p:spTgt spid="164"/>
                                        </p:tgtEl>
                                        <p:attrNameLst>
                                          <p:attrName>style.visibility</p:attrName>
                                        </p:attrNameLst>
                                      </p:cBhvr>
                                      <p:to>
                                        <p:strVal val="visible"/>
                                      </p:to>
                                    </p:set>
                                    <p:animEffect transition="in" filter="barn(outVertical)">
                                      <p:cBhvr>
                                        <p:cTn id="42" dur="500"/>
                                        <p:tgtEl>
                                          <p:spTgt spid="164"/>
                                        </p:tgtEl>
                                      </p:cBhvr>
                                    </p:animEffect>
                                  </p:childTnLst>
                                </p:cTn>
                              </p:par>
                              <p:par>
                                <p:cTn id="43" presetID="16" presetClass="entr" presetSubtype="37" fill="hold" grpId="0" nodeType="withEffect">
                                  <p:stCondLst>
                                    <p:cond delay="250"/>
                                  </p:stCondLst>
                                  <p:childTnLst>
                                    <p:set>
                                      <p:cBhvr>
                                        <p:cTn id="44" dur="1" fill="hold">
                                          <p:stCondLst>
                                            <p:cond delay="0"/>
                                          </p:stCondLst>
                                        </p:cTn>
                                        <p:tgtEl>
                                          <p:spTgt spid="169"/>
                                        </p:tgtEl>
                                        <p:attrNameLst>
                                          <p:attrName>style.visibility</p:attrName>
                                        </p:attrNameLst>
                                      </p:cBhvr>
                                      <p:to>
                                        <p:strVal val="visible"/>
                                      </p:to>
                                    </p:set>
                                    <p:animEffect transition="in" filter="barn(outVertical)">
                                      <p:cBhvr>
                                        <p:cTn id="4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60" grpId="0"/>
      <p:bldP spid="60" grpId="1"/>
      <p:bldP spid="80" grpId="0"/>
      <p:bldP spid="80" grpId="1"/>
      <p:bldP spid="59" grpId="0" animBg="1"/>
      <p:bldP spid="59" grpId="1" animBg="1"/>
      <p:bldP spid="7" grpId="0" animBg="1"/>
      <p:bldP spid="7" grpId="1" animBg="1"/>
      <p:bldP spid="162" grpId="0" animBg="1"/>
      <p:bldP spid="162" grpId="1" animBg="1"/>
      <p:bldP spid="164" grpId="0" animBg="1"/>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bwMode="auto">
          <a:xfrm>
            <a:off x="1" y="1209984"/>
            <a:ext cx="12192000" cy="538172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 y="6362892"/>
            <a:ext cx="12192000" cy="49462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108"/>
          <p:cNvGrpSpPr/>
          <p:nvPr/>
        </p:nvGrpSpPr>
        <p:grpSpPr>
          <a:xfrm>
            <a:off x="537448" y="1766163"/>
            <a:ext cx="11088480" cy="4153439"/>
            <a:chOff x="684827" y="2373024"/>
            <a:chExt cx="11312432" cy="4237325"/>
          </a:xfrm>
        </p:grpSpPr>
        <p:grpSp>
          <p:nvGrpSpPr>
            <p:cNvPr id="110" name="Group 109"/>
            <p:cNvGrpSpPr/>
            <p:nvPr/>
          </p:nvGrpSpPr>
          <p:grpSpPr>
            <a:xfrm>
              <a:off x="684827" y="2373024"/>
              <a:ext cx="2797818" cy="4237325"/>
              <a:chOff x="532427" y="2349213"/>
              <a:chExt cx="2797818" cy="3795856"/>
            </a:xfrm>
          </p:grpSpPr>
          <p:sp>
            <p:nvSpPr>
              <p:cNvPr id="118" name="h1"/>
              <p:cNvSpPr txBox="1"/>
              <p:nvPr/>
            </p:nvSpPr>
            <p:spPr>
              <a:xfrm>
                <a:off x="532427" y="2349213"/>
                <a:ext cx="2797818" cy="793089"/>
              </a:xfrm>
              <a:prstGeom prst="rect">
                <a:avLst/>
              </a:prstGeom>
              <a:noFill/>
              <a:ln>
                <a:noFill/>
              </a:ln>
            </p:spPr>
            <p:txBody>
              <a:bodyPr wrap="square" lIns="91423" tIns="45710" rIns="91423" bIns="45710" rtlCol="0">
                <a:spAutoFit/>
              </a:bodyPr>
              <a:lstStyle/>
              <a:p>
                <a:pPr defTabSz="914192">
                  <a:lnSpc>
                    <a:spcPct val="90000"/>
                  </a:lnSpc>
                  <a:defRPr/>
                </a:pPr>
                <a:r>
                  <a:rPr lang="en-US" sz="2745" b="1" kern="0">
                    <a:solidFill>
                      <a:srgbClr val="FFFFFF">
                        <a:lumMod val="85000"/>
                      </a:srgbClr>
                    </a:solidFill>
                  </a:rPr>
                  <a:t>DEVICE PROTECTION</a:t>
                </a:r>
                <a:endParaRPr lang="en-US" sz="3528" b="1" kern="0">
                  <a:solidFill>
                    <a:srgbClr val="FFFFFF">
                      <a:lumMod val="85000"/>
                    </a:srgbClr>
                  </a:solidFill>
                </a:endParaRPr>
              </a:p>
            </p:txBody>
          </p:sp>
          <p:sp>
            <p:nvSpPr>
              <p:cNvPr id="119" name="1a"/>
              <p:cNvSpPr/>
              <p:nvPr/>
            </p:nvSpPr>
            <p:spPr bwMode="auto">
              <a:xfrm>
                <a:off x="532427" y="3218989"/>
                <a:ext cx="2797818" cy="29260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1" name="Group 110"/>
            <p:cNvGrpSpPr/>
            <p:nvPr/>
          </p:nvGrpSpPr>
          <p:grpSpPr>
            <a:xfrm>
              <a:off x="3515856" y="2373024"/>
              <a:ext cx="2804994" cy="4237325"/>
              <a:chOff x="3467413" y="2349213"/>
              <a:chExt cx="2804994" cy="3795856"/>
            </a:xfrm>
          </p:grpSpPr>
          <p:sp>
            <p:nvSpPr>
              <p:cNvPr id="116" name="3a"/>
              <p:cNvSpPr/>
              <p:nvPr/>
            </p:nvSpPr>
            <p:spPr bwMode="auto">
              <a:xfrm>
                <a:off x="3467413" y="3218989"/>
                <a:ext cx="2797818" cy="2926080"/>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1"/>
              <p:cNvSpPr txBox="1"/>
              <p:nvPr/>
            </p:nvSpPr>
            <p:spPr>
              <a:xfrm>
                <a:off x="3474589" y="2349213"/>
                <a:ext cx="2797818" cy="793089"/>
              </a:xfrm>
              <a:prstGeom prst="rect">
                <a:avLst/>
              </a:prstGeom>
              <a:noFill/>
              <a:ln>
                <a:noFill/>
              </a:ln>
            </p:spPr>
            <p:txBody>
              <a:bodyPr wrap="square" lIns="91423" tIns="45710" rIns="91423" bIns="45710" rtlCol="0">
                <a:spAutoFit/>
              </a:bodyPr>
              <a:lstStyle/>
              <a:p>
                <a:pPr defTabSz="914192">
                  <a:lnSpc>
                    <a:spcPct val="90000"/>
                  </a:lnSpc>
                  <a:defRPr/>
                </a:pPr>
                <a:r>
                  <a:rPr lang="en-US" sz="2745" b="1" kern="0">
                    <a:solidFill>
                      <a:srgbClr val="FFFFFF">
                        <a:lumMod val="85000"/>
                      </a:srgbClr>
                    </a:solidFill>
                  </a:rPr>
                  <a:t>DATA SEPARATION</a:t>
                </a:r>
                <a:endParaRPr lang="en-US" sz="3528" b="1" kern="0">
                  <a:solidFill>
                    <a:srgbClr val="FFFFFF">
                      <a:lumMod val="85000"/>
                    </a:srgbClr>
                  </a:solidFill>
                </a:endParaRPr>
              </a:p>
            </p:txBody>
          </p:sp>
        </p:grpSp>
        <p:sp>
          <p:nvSpPr>
            <p:cNvPr id="112" name="h1"/>
            <p:cNvSpPr txBox="1"/>
            <p:nvPr/>
          </p:nvSpPr>
          <p:spPr>
            <a:xfrm>
              <a:off x="6361237" y="2373025"/>
              <a:ext cx="2797818" cy="885328"/>
            </a:xfrm>
            <a:prstGeom prst="rect">
              <a:avLst/>
            </a:prstGeom>
            <a:noFill/>
            <a:ln>
              <a:noFill/>
            </a:ln>
          </p:spPr>
          <p:txBody>
            <a:bodyPr wrap="square" lIns="91423" tIns="45710" rIns="91423" bIns="45710" rtlCol="0">
              <a:spAutoFit/>
            </a:bodyPr>
            <a:lstStyle/>
            <a:p>
              <a:pPr defTabSz="914192">
                <a:lnSpc>
                  <a:spcPct val="90000"/>
                </a:lnSpc>
                <a:defRPr/>
              </a:pPr>
              <a:r>
                <a:rPr lang="en-US" sz="2745" b="1" kern="0">
                  <a:solidFill>
                    <a:srgbClr val="FFFFFF">
                      <a:lumMod val="85000"/>
                    </a:srgbClr>
                  </a:solidFill>
                </a:rPr>
                <a:t>LEAK PROTECTION</a:t>
              </a:r>
              <a:endParaRPr lang="en-US" sz="3528" b="1" kern="0">
                <a:solidFill>
                  <a:srgbClr val="FFFFFF">
                    <a:lumMod val="85000"/>
                  </a:srgbClr>
                </a:solidFill>
              </a:endParaRPr>
            </a:p>
          </p:txBody>
        </p:sp>
        <p:grpSp>
          <p:nvGrpSpPr>
            <p:cNvPr id="113" name="Group 112"/>
            <p:cNvGrpSpPr/>
            <p:nvPr/>
          </p:nvGrpSpPr>
          <p:grpSpPr>
            <a:xfrm>
              <a:off x="9177914" y="2373024"/>
              <a:ext cx="2819345" cy="4237325"/>
              <a:chOff x="9366385" y="2349213"/>
              <a:chExt cx="2819345" cy="3795856"/>
            </a:xfrm>
          </p:grpSpPr>
          <p:sp>
            <p:nvSpPr>
              <p:cNvPr id="114" name="2a"/>
              <p:cNvSpPr/>
              <p:nvPr/>
            </p:nvSpPr>
            <p:spPr bwMode="auto">
              <a:xfrm>
                <a:off x="9366385" y="3218989"/>
                <a:ext cx="2797818" cy="29260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1"/>
              <p:cNvSpPr txBox="1"/>
              <p:nvPr/>
            </p:nvSpPr>
            <p:spPr>
              <a:xfrm>
                <a:off x="9387912" y="2349213"/>
                <a:ext cx="2797818" cy="793089"/>
              </a:xfrm>
              <a:prstGeom prst="rect">
                <a:avLst/>
              </a:prstGeom>
              <a:noFill/>
              <a:ln>
                <a:noFill/>
              </a:ln>
            </p:spPr>
            <p:txBody>
              <a:bodyPr wrap="square" lIns="91423" tIns="45710" rIns="91423" bIns="45710" rtlCol="0">
                <a:spAutoFit/>
              </a:bodyPr>
              <a:lstStyle/>
              <a:p>
                <a:pPr defTabSz="914192">
                  <a:lnSpc>
                    <a:spcPct val="90000"/>
                  </a:lnSpc>
                  <a:defRPr/>
                </a:pPr>
                <a:r>
                  <a:rPr lang="en-US" sz="2745" b="1" kern="0">
                    <a:solidFill>
                      <a:srgbClr val="FFFFFF">
                        <a:lumMod val="85000"/>
                      </a:srgbClr>
                    </a:solidFill>
                  </a:rPr>
                  <a:t>SHARING PROTECTION</a:t>
                </a:r>
                <a:endParaRPr lang="en-US" sz="3528" b="1" kern="0">
                  <a:solidFill>
                    <a:srgbClr val="FFFFFF">
                      <a:lumMod val="85000"/>
                    </a:srgbClr>
                  </a:solidFill>
                </a:endParaRPr>
              </a:p>
            </p:txBody>
          </p:sp>
        </p:grpSp>
      </p:grpSp>
      <p:grpSp>
        <p:nvGrpSpPr>
          <p:cNvPr id="120" name="Group 119"/>
          <p:cNvGrpSpPr/>
          <p:nvPr/>
        </p:nvGrpSpPr>
        <p:grpSpPr>
          <a:xfrm>
            <a:off x="537448" y="1766163"/>
            <a:ext cx="2742430" cy="4153439"/>
            <a:chOff x="532427" y="2349213"/>
            <a:chExt cx="2797818" cy="3795856"/>
          </a:xfrm>
          <a:solidFill>
            <a:srgbClr val="505050"/>
          </a:solidFill>
        </p:grpSpPr>
        <p:sp>
          <p:nvSpPr>
            <p:cNvPr id="121" name="h1"/>
            <p:cNvSpPr txBox="1"/>
            <p:nvPr/>
          </p:nvSpPr>
          <p:spPr>
            <a:xfrm>
              <a:off x="532427" y="2349213"/>
              <a:ext cx="2797818" cy="793089"/>
            </a:xfrm>
            <a:prstGeom prst="rect">
              <a:avLst/>
            </a:prstGeom>
            <a:solidFill>
              <a:srgbClr val="000000">
                <a:alpha val="0"/>
              </a:srgbClr>
            </a:solidFill>
            <a:ln>
              <a:noFill/>
            </a:ln>
          </p:spPr>
          <p:txBody>
            <a:bodyPr wrap="square" lIns="91423" tIns="45710" rIns="91423" bIns="45710" rtlCol="0">
              <a:spAutoFit/>
            </a:bodyPr>
            <a:lstStyle/>
            <a:p>
              <a:pPr defTabSz="914192">
                <a:lnSpc>
                  <a:spcPct val="90000"/>
                </a:lnSpc>
                <a:defRPr/>
              </a:pPr>
              <a:r>
                <a:rPr lang="en-US" sz="2745" b="1" kern="0">
                  <a:solidFill>
                    <a:srgbClr val="0078D7"/>
                  </a:solidFill>
                </a:rPr>
                <a:t>DEVICE PROTECTION</a:t>
              </a:r>
              <a:endParaRPr lang="en-US" sz="3528" b="1" kern="0">
                <a:solidFill>
                  <a:srgbClr val="0078D7"/>
                </a:solidFill>
              </a:endParaRPr>
            </a:p>
          </p:txBody>
        </p:sp>
        <p:sp>
          <p:nvSpPr>
            <p:cNvPr id="122" name="1b"/>
            <p:cNvSpPr/>
            <p:nvPr/>
          </p:nvSpPr>
          <p:spPr bwMode="auto">
            <a:xfrm>
              <a:off x="532427" y="3218989"/>
              <a:ext cx="2797818" cy="292608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896094" fontAlgn="base">
                <a:lnSpc>
                  <a:spcPct val="90000"/>
                </a:lnSpc>
                <a:spcBef>
                  <a:spcPct val="0"/>
                </a:spcBef>
                <a:spcAft>
                  <a:spcPts val="1175"/>
                </a:spcAft>
                <a:defRPr/>
              </a:pPr>
              <a:r>
                <a:rPr lang="en-US" sz="2353" kern="0" spc="-98">
                  <a:ln w="3175">
                    <a:noFill/>
                  </a:ln>
                  <a:solidFill>
                    <a:srgbClr val="FFFFFF"/>
                  </a:solidFill>
                  <a:latin typeface="Segoe UI"/>
                </a:rPr>
                <a:t>BitLocker enhancements in Windows 8.1</a:t>
              </a:r>
            </a:p>
            <a:p>
              <a:pPr defTabSz="896094" fontAlgn="base">
                <a:lnSpc>
                  <a:spcPct val="90000"/>
                </a:lnSpc>
                <a:spcBef>
                  <a:spcPct val="0"/>
                </a:spcBef>
                <a:spcAft>
                  <a:spcPts val="1175"/>
                </a:spcAft>
                <a:defRPr/>
              </a:pPr>
              <a:r>
                <a:rPr lang="en-US" sz="2353" kern="0" spc="-98" err="1">
                  <a:ln w="3175">
                    <a:noFill/>
                  </a:ln>
                  <a:solidFill>
                    <a:srgbClr val="FFFFFF"/>
                  </a:solidFill>
                  <a:latin typeface="Segoe UI"/>
                </a:rPr>
                <a:t>InstantGo</a:t>
              </a:r>
              <a:endParaRPr lang="en-US" sz="2353" kern="0" spc="-98">
                <a:ln w="3175">
                  <a:noFill/>
                </a:ln>
                <a:solidFill>
                  <a:srgbClr val="FFFFFF"/>
                </a:solidFill>
                <a:latin typeface="Segoe UI"/>
              </a:endParaRPr>
            </a:p>
            <a:p>
              <a:pPr defTabSz="896094" fontAlgn="base">
                <a:lnSpc>
                  <a:spcPct val="90000"/>
                </a:lnSpc>
                <a:spcBef>
                  <a:spcPct val="0"/>
                </a:spcBef>
                <a:spcAft>
                  <a:spcPts val="1175"/>
                </a:spcAft>
                <a:defRPr/>
              </a:pPr>
              <a:r>
                <a:rPr lang="en-US" sz="2353" kern="0" spc="-98">
                  <a:ln w="3175">
                    <a:noFill/>
                  </a:ln>
                  <a:solidFill>
                    <a:srgbClr val="FFFFFF"/>
                  </a:solidFill>
                  <a:latin typeface="Segoe UI"/>
                </a:rPr>
                <a:t>3</a:t>
              </a:r>
              <a:r>
                <a:rPr lang="en-US" sz="2353" kern="0" spc="-98" baseline="30000">
                  <a:ln w="3175">
                    <a:noFill/>
                  </a:ln>
                  <a:solidFill>
                    <a:srgbClr val="FFFFFF"/>
                  </a:solidFill>
                  <a:latin typeface="Segoe UI"/>
                </a:rPr>
                <a:t>rd</a:t>
              </a:r>
              <a:r>
                <a:rPr lang="en-US" sz="2353" kern="0" spc="-98">
                  <a:ln w="3175">
                    <a:noFill/>
                  </a:ln>
                  <a:solidFill>
                    <a:srgbClr val="FFFFFF"/>
                  </a:solidFill>
                  <a:latin typeface="Segoe UI"/>
                </a:rPr>
                <a:t> party adoption</a:t>
              </a:r>
            </a:p>
            <a:p>
              <a:pPr defTabSz="896094" fontAlgn="base">
                <a:lnSpc>
                  <a:spcPct val="90000"/>
                </a:lnSpc>
                <a:spcBef>
                  <a:spcPct val="0"/>
                </a:spcBef>
                <a:spcAft>
                  <a:spcPts val="1175"/>
                </a:spcAft>
                <a:defRPr/>
              </a:pPr>
              <a:endParaRPr lang="en-US" sz="2353" kern="0" spc="-98">
                <a:ln w="3175">
                  <a:noFill/>
                </a:ln>
                <a:solidFill>
                  <a:srgbClr val="FFFFFF"/>
                </a:solidFill>
                <a:latin typeface="Segoe UI"/>
              </a:endParaRPr>
            </a:p>
          </p:txBody>
        </p:sp>
        <p:sp>
          <p:nvSpPr>
            <p:cNvPr id="123" name="1a"/>
            <p:cNvSpPr/>
            <p:nvPr/>
          </p:nvSpPr>
          <p:spPr bwMode="auto">
            <a:xfrm>
              <a:off x="532427" y="3218989"/>
              <a:ext cx="2797818" cy="29260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94" fontAlgn="base">
                <a:lnSpc>
                  <a:spcPct val="90000"/>
                </a:lnSpc>
                <a:spcBef>
                  <a:spcPct val="0"/>
                </a:spcBef>
                <a:spcAft>
                  <a:spcPts val="1175"/>
                </a:spcAft>
                <a:defRPr/>
              </a:pPr>
              <a:endParaRPr lang="en-US" sz="2353" kern="0" spc="-98">
                <a:ln w="3175">
                  <a:noFill/>
                </a:ln>
                <a:solidFill>
                  <a:srgbClr val="FFFFFF"/>
                </a:solidFill>
                <a:latin typeface="Segoe UI"/>
              </a:endParaRPr>
            </a:p>
          </p:txBody>
        </p:sp>
      </p:grpSp>
      <p:grpSp>
        <p:nvGrpSpPr>
          <p:cNvPr id="124" name="Group 123"/>
          <p:cNvGrpSpPr/>
          <p:nvPr/>
        </p:nvGrpSpPr>
        <p:grpSpPr>
          <a:xfrm>
            <a:off x="3312429" y="1766163"/>
            <a:ext cx="2742431" cy="4153439"/>
            <a:chOff x="3467412" y="2349213"/>
            <a:chExt cx="2797818" cy="3795856"/>
          </a:xfrm>
          <a:solidFill>
            <a:srgbClr val="505050"/>
          </a:solidFill>
        </p:grpSpPr>
        <p:sp>
          <p:nvSpPr>
            <p:cNvPr id="125" name="3a"/>
            <p:cNvSpPr/>
            <p:nvPr/>
          </p:nvSpPr>
          <p:spPr bwMode="auto">
            <a:xfrm>
              <a:off x="3467412" y="3745150"/>
              <a:ext cx="2797818" cy="2399919"/>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6094" fontAlgn="base">
                <a:lnSpc>
                  <a:spcPct val="90000"/>
                </a:lnSpc>
                <a:spcBef>
                  <a:spcPct val="0"/>
                </a:spcBef>
                <a:spcAft>
                  <a:spcPts val="1175"/>
                </a:spcAft>
                <a:defRPr/>
              </a:pPr>
              <a:endParaRPr lang="en-US" sz="2353" kern="0" spc="-98">
                <a:ln w="3175">
                  <a:noFill/>
                </a:ln>
                <a:solidFill>
                  <a:srgbClr val="FFFFFF"/>
                </a:solidFill>
                <a:latin typeface="Segoe UI"/>
              </a:endParaRPr>
            </a:p>
          </p:txBody>
        </p:sp>
        <p:sp>
          <p:nvSpPr>
            <p:cNvPr id="126" name="h1"/>
            <p:cNvSpPr txBox="1"/>
            <p:nvPr/>
          </p:nvSpPr>
          <p:spPr>
            <a:xfrm>
              <a:off x="3474589" y="2349213"/>
              <a:ext cx="2790641" cy="793089"/>
            </a:xfrm>
            <a:prstGeom prst="rect">
              <a:avLst/>
            </a:prstGeom>
            <a:solidFill>
              <a:srgbClr val="505050">
                <a:alpha val="0"/>
              </a:srgbClr>
            </a:solidFill>
            <a:ln>
              <a:noFill/>
            </a:ln>
          </p:spPr>
          <p:txBody>
            <a:bodyPr wrap="square" lIns="91423" tIns="45710" rIns="91423" bIns="45710" rtlCol="0">
              <a:spAutoFit/>
            </a:bodyPr>
            <a:lstStyle/>
            <a:p>
              <a:pPr defTabSz="914192">
                <a:lnSpc>
                  <a:spcPct val="90000"/>
                </a:lnSpc>
                <a:defRPr/>
              </a:pPr>
              <a:r>
                <a:rPr lang="en-US" sz="2745" b="1" kern="0">
                  <a:solidFill>
                    <a:srgbClr val="0078D7"/>
                  </a:solidFill>
                </a:rPr>
                <a:t>DATA SEPARATION</a:t>
              </a:r>
              <a:endParaRPr lang="en-US" sz="3528" b="1" kern="0">
                <a:solidFill>
                  <a:srgbClr val="0078D7"/>
                </a:solidFill>
              </a:endParaRPr>
            </a:p>
          </p:txBody>
        </p:sp>
      </p:grpSp>
      <p:grpSp>
        <p:nvGrpSpPr>
          <p:cNvPr id="127" name="Group 126"/>
          <p:cNvGrpSpPr/>
          <p:nvPr/>
        </p:nvGrpSpPr>
        <p:grpSpPr>
          <a:xfrm>
            <a:off x="6095998" y="1765244"/>
            <a:ext cx="2747914" cy="4153439"/>
            <a:chOff x="6411157" y="2349213"/>
            <a:chExt cx="2803412" cy="3795856"/>
          </a:xfrm>
          <a:solidFill>
            <a:srgbClr val="505050"/>
          </a:solidFill>
        </p:grpSpPr>
        <p:sp>
          <p:nvSpPr>
            <p:cNvPr id="128" name="2a"/>
            <p:cNvSpPr/>
            <p:nvPr/>
          </p:nvSpPr>
          <p:spPr bwMode="auto">
            <a:xfrm>
              <a:off x="6411157" y="3547425"/>
              <a:ext cx="2797818" cy="2597644"/>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94" fontAlgn="base">
                <a:lnSpc>
                  <a:spcPct val="90000"/>
                </a:lnSpc>
                <a:spcBef>
                  <a:spcPct val="0"/>
                </a:spcBef>
                <a:spcAft>
                  <a:spcPts val="1175"/>
                </a:spcAft>
                <a:defRPr/>
              </a:pPr>
              <a:endParaRPr lang="en-US" sz="2353" kern="0" spc="-98">
                <a:ln w="3175">
                  <a:noFill/>
                </a:ln>
                <a:solidFill>
                  <a:srgbClr val="FFFFFF"/>
                </a:solidFill>
                <a:latin typeface="Segoe UI"/>
              </a:endParaRPr>
            </a:p>
          </p:txBody>
        </p:sp>
        <p:sp>
          <p:nvSpPr>
            <p:cNvPr id="129" name="h1"/>
            <p:cNvSpPr txBox="1"/>
            <p:nvPr/>
          </p:nvSpPr>
          <p:spPr>
            <a:xfrm>
              <a:off x="6416750" y="2349213"/>
              <a:ext cx="2797819" cy="793089"/>
            </a:xfrm>
            <a:prstGeom prst="rect">
              <a:avLst/>
            </a:prstGeom>
            <a:solidFill>
              <a:srgbClr val="505050">
                <a:alpha val="0"/>
              </a:srgbClr>
            </a:solidFill>
            <a:ln>
              <a:noFill/>
            </a:ln>
          </p:spPr>
          <p:txBody>
            <a:bodyPr wrap="square" lIns="91423" tIns="45710" rIns="91423" bIns="45710" rtlCol="0">
              <a:spAutoFit/>
            </a:bodyPr>
            <a:lstStyle/>
            <a:p>
              <a:pPr defTabSz="914192">
                <a:lnSpc>
                  <a:spcPct val="90000"/>
                </a:lnSpc>
                <a:defRPr/>
              </a:pPr>
              <a:r>
                <a:rPr lang="en-US" sz="2745" b="1" kern="0">
                  <a:solidFill>
                    <a:srgbClr val="0078D7"/>
                  </a:solidFill>
                </a:rPr>
                <a:t>LEAK PROTECTION</a:t>
              </a:r>
              <a:endParaRPr lang="en-US" sz="3528" b="1" kern="0">
                <a:solidFill>
                  <a:srgbClr val="0078D7"/>
                </a:solidFill>
              </a:endParaRPr>
            </a:p>
          </p:txBody>
        </p:sp>
      </p:grpSp>
      <p:grpSp>
        <p:nvGrpSpPr>
          <p:cNvPr id="130" name="Group 129"/>
          <p:cNvGrpSpPr/>
          <p:nvPr/>
        </p:nvGrpSpPr>
        <p:grpSpPr>
          <a:xfrm>
            <a:off x="8883497" y="1766163"/>
            <a:ext cx="2742432" cy="4153439"/>
            <a:chOff x="9387911" y="2349213"/>
            <a:chExt cx="2797819" cy="3795856"/>
          </a:xfrm>
          <a:solidFill>
            <a:srgbClr val="505050"/>
          </a:solidFill>
        </p:grpSpPr>
        <p:sp>
          <p:nvSpPr>
            <p:cNvPr id="131" name="2a"/>
            <p:cNvSpPr/>
            <p:nvPr/>
          </p:nvSpPr>
          <p:spPr bwMode="auto">
            <a:xfrm>
              <a:off x="9387911" y="3218989"/>
              <a:ext cx="2797818" cy="2926080"/>
            </a:xfrm>
            <a:prstGeom prst="rect">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94" fontAlgn="base">
                <a:lnSpc>
                  <a:spcPct val="90000"/>
                </a:lnSpc>
                <a:spcBef>
                  <a:spcPct val="0"/>
                </a:spcBef>
                <a:spcAft>
                  <a:spcPts val="1175"/>
                </a:spcAft>
                <a:defRPr/>
              </a:pPr>
              <a:endParaRPr lang="en-US" sz="2353" kern="0" spc="-98">
                <a:ln w="3175">
                  <a:noFill/>
                </a:ln>
                <a:solidFill>
                  <a:srgbClr val="FFFFFF"/>
                </a:solidFill>
                <a:latin typeface="Segoe UI"/>
              </a:endParaRPr>
            </a:p>
          </p:txBody>
        </p:sp>
        <p:sp>
          <p:nvSpPr>
            <p:cNvPr id="132" name="h1"/>
            <p:cNvSpPr txBox="1"/>
            <p:nvPr/>
          </p:nvSpPr>
          <p:spPr>
            <a:xfrm>
              <a:off x="9387912" y="2349213"/>
              <a:ext cx="2797818" cy="793089"/>
            </a:xfrm>
            <a:prstGeom prst="rect">
              <a:avLst/>
            </a:prstGeom>
            <a:solidFill>
              <a:srgbClr val="505050">
                <a:alpha val="0"/>
              </a:srgbClr>
            </a:solidFill>
            <a:ln>
              <a:noFill/>
            </a:ln>
          </p:spPr>
          <p:txBody>
            <a:bodyPr wrap="square" lIns="91423" tIns="45710" rIns="91423" bIns="45710" rtlCol="0">
              <a:spAutoFit/>
            </a:bodyPr>
            <a:lstStyle/>
            <a:p>
              <a:pPr defTabSz="914192">
                <a:lnSpc>
                  <a:spcPct val="90000"/>
                </a:lnSpc>
                <a:defRPr/>
              </a:pPr>
              <a:r>
                <a:rPr lang="en-US" sz="2745" b="1" kern="0">
                  <a:solidFill>
                    <a:srgbClr val="0078D7"/>
                  </a:solidFill>
                </a:rPr>
                <a:t>SHARING PROTECTION</a:t>
              </a:r>
              <a:endParaRPr lang="en-US" sz="3528" b="1" kern="0">
                <a:solidFill>
                  <a:srgbClr val="0078D7"/>
                </a:solidFill>
              </a:endParaRPr>
            </a:p>
          </p:txBody>
        </p:sp>
      </p:grpSp>
      <p:sp>
        <p:nvSpPr>
          <p:cNvPr id="133" name="Freeform 132"/>
          <p:cNvSpPr/>
          <p:nvPr/>
        </p:nvSpPr>
        <p:spPr bwMode="auto">
          <a:xfrm rot="10800000">
            <a:off x="6103720" y="2717875"/>
            <a:ext cx="2735397" cy="3201729"/>
          </a:xfrm>
          <a:custGeom>
            <a:avLst/>
            <a:gdLst>
              <a:gd name="connsiteX0" fmla="*/ 2790247 w 2790247"/>
              <a:gd name="connsiteY0" fmla="*/ 3265930 h 3265930"/>
              <a:gd name="connsiteX1" fmla="*/ 0 w 2790247"/>
              <a:gd name="connsiteY1" fmla="*/ 3265930 h 3265930"/>
              <a:gd name="connsiteX2" fmla="*/ 0 w 2790247"/>
              <a:gd name="connsiteY2" fmla="*/ 0 h 3265930"/>
              <a:gd name="connsiteX3" fmla="*/ 1 w 2790247"/>
              <a:gd name="connsiteY3" fmla="*/ 0 h 3265930"/>
              <a:gd name="connsiteX4" fmla="*/ 2790247 w 2790247"/>
              <a:gd name="connsiteY4" fmla="*/ 2706235 h 326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0247" h="3265930">
                <a:moveTo>
                  <a:pt x="2790247" y="3265930"/>
                </a:moveTo>
                <a:lnTo>
                  <a:pt x="0" y="3265930"/>
                </a:lnTo>
                <a:lnTo>
                  <a:pt x="0" y="0"/>
                </a:lnTo>
                <a:lnTo>
                  <a:pt x="1" y="0"/>
                </a:lnTo>
                <a:lnTo>
                  <a:pt x="2790247" y="2706235"/>
                </a:lnTo>
                <a:close/>
              </a:path>
            </a:pathLst>
          </a:cu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907909" y="4476167"/>
            <a:ext cx="1717904" cy="621968"/>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spc="-147" dirty="0">
                <a:solidFill>
                  <a:srgbClr val="E6E6E6"/>
                </a:solidFill>
              </a:rPr>
              <a:t>BitLocker</a:t>
            </a:r>
          </a:p>
        </p:txBody>
      </p:sp>
      <p:sp>
        <p:nvSpPr>
          <p:cNvPr id="135" name="TextBox 134"/>
          <p:cNvSpPr txBox="1"/>
          <p:nvPr/>
        </p:nvSpPr>
        <p:spPr>
          <a:xfrm>
            <a:off x="3185075" y="4524036"/>
            <a:ext cx="4848379" cy="615480"/>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spc="-147" dirty="0">
                <a:solidFill>
                  <a:srgbClr val="E6E6E6"/>
                </a:solidFill>
              </a:rPr>
              <a:t>Windows Information Protection</a:t>
            </a:r>
          </a:p>
        </p:txBody>
      </p:sp>
      <p:sp>
        <p:nvSpPr>
          <p:cNvPr id="136" name="TextBox 135"/>
          <p:cNvSpPr txBox="1"/>
          <p:nvPr/>
        </p:nvSpPr>
        <p:spPr>
          <a:xfrm>
            <a:off x="6741418" y="2827568"/>
            <a:ext cx="4332105" cy="615480"/>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spc="-147" dirty="0">
                <a:solidFill>
                  <a:srgbClr val="E6E6E6"/>
                </a:solidFill>
              </a:rPr>
              <a:t>Azure Information Protection</a:t>
            </a:r>
          </a:p>
        </p:txBody>
      </p:sp>
      <p:sp>
        <p:nvSpPr>
          <p:cNvPr id="137" name="Title 1"/>
          <p:cNvSpPr txBox="1">
            <a:spLocks/>
          </p:cNvSpPr>
          <p:nvPr/>
        </p:nvSpPr>
        <p:spPr>
          <a:xfrm>
            <a:off x="536923" y="29027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a:gradFill>
                  <a:gsLst>
                    <a:gs pos="1250">
                      <a:srgbClr val="505050"/>
                    </a:gs>
                    <a:gs pos="100000">
                      <a:srgbClr val="505050"/>
                    </a:gs>
                  </a:gsLst>
                  <a:lin ang="5400000" scaled="0"/>
                </a:gradFill>
                <a:latin typeface="Segoe UI Light"/>
              </a:rPr>
              <a:t>Data Leakage</a:t>
            </a:r>
          </a:p>
        </p:txBody>
      </p:sp>
      <p:sp>
        <p:nvSpPr>
          <p:cNvPr id="138" name="Rectangle 137"/>
          <p:cNvSpPr/>
          <p:nvPr/>
        </p:nvSpPr>
        <p:spPr bwMode="auto">
          <a:xfrm>
            <a:off x="1" y="1210296"/>
            <a:ext cx="12192000" cy="6862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p:cNvSpPr/>
          <p:nvPr/>
        </p:nvSpPr>
        <p:spPr bwMode="auto">
          <a:xfrm>
            <a:off x="312" y="487"/>
            <a:ext cx="12192000" cy="14403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Title 974"/>
          <p:cNvSpPr txBox="1">
            <a:spLocks/>
          </p:cNvSpPr>
          <p:nvPr/>
        </p:nvSpPr>
        <p:spPr>
          <a:xfrm>
            <a:off x="621847" y="430471"/>
            <a:ext cx="10948927" cy="107555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588"/>
              </a:spcAft>
            </a:pPr>
            <a:r>
              <a:rPr lang="en-US" sz="2941" cap="all" spc="294" dirty="0">
                <a:solidFill>
                  <a:srgbClr val="0078D7"/>
                </a:solidFill>
                <a:latin typeface="Segoe UI Light" panose="020B0502040204020203" pitchFamily="34" charset="0"/>
                <a:cs typeface="Arial" panose="020B0604020202020204" pitchFamily="34" charset="0"/>
              </a:rPr>
              <a:t>Your </a:t>
            </a:r>
            <a:r>
              <a:rPr sz="2941" cap="all" spc="294" dirty="0">
                <a:solidFill>
                  <a:srgbClr val="0078D7"/>
                </a:solidFill>
                <a:latin typeface="Segoe UI Light" panose="020B0502040204020203" pitchFamily="34" charset="0"/>
                <a:cs typeface="Arial" panose="020B0604020202020204" pitchFamily="34" charset="0"/>
              </a:rPr>
              <a:t>information</a:t>
            </a:r>
            <a:r>
              <a:rPr sz="2941" cap="all" spc="294" dirty="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protection needs</a:t>
            </a:r>
          </a:p>
        </p:txBody>
      </p:sp>
      <p:sp>
        <p:nvSpPr>
          <p:cNvPr id="141" name="Rectangle 140"/>
          <p:cNvSpPr/>
          <p:nvPr/>
        </p:nvSpPr>
        <p:spPr bwMode="auto">
          <a:xfrm>
            <a:off x="312" y="1440859"/>
            <a:ext cx="12191377"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p:cNvSpPr txBox="1"/>
          <p:nvPr/>
        </p:nvSpPr>
        <p:spPr>
          <a:xfrm>
            <a:off x="5609264" y="3424052"/>
            <a:ext cx="4332105" cy="615480"/>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spc="-147" dirty="0">
                <a:solidFill>
                  <a:srgbClr val="E6E6E6"/>
                </a:solidFill>
              </a:rPr>
              <a:t>Office 365</a:t>
            </a:r>
          </a:p>
        </p:txBody>
      </p:sp>
    </p:spTree>
    <p:extLst>
      <p:ext uri="{BB962C8B-B14F-4D97-AF65-F5344CB8AC3E}">
        <p14:creationId xmlns:p14="http://schemas.microsoft.com/office/powerpoint/2010/main" val="39410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446|29.686|19.341|39.696|42.09501|7.120987|30.522"/>
</p:tagLst>
</file>

<file path=ppt/tags/tag2.xml><?xml version="1.0" encoding="utf-8"?>
<p:tagLst xmlns:a="http://schemas.openxmlformats.org/drawingml/2006/main" xmlns:r="http://schemas.openxmlformats.org/officeDocument/2006/relationships" xmlns:p="http://schemas.openxmlformats.org/presentationml/2006/main">
  <p:tag name="TIMING" val="|18.446|29.686|19.341|39.696|42.09501|7.120987|30.522"/>
</p:tagLst>
</file>

<file path=ppt/tags/tag3.xml><?xml version="1.0" encoding="utf-8"?>
<p:tagLst xmlns:a="http://schemas.openxmlformats.org/drawingml/2006/main" xmlns:r="http://schemas.openxmlformats.org/officeDocument/2006/relationships" xmlns:p="http://schemas.openxmlformats.org/presentationml/2006/main">
  <p:tag name="TIMING" val="|8.451|7.000999|14.24|12.157|9.493999|32.1|21.094|9.022995|2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TotalTime>
  <Words>2295</Words>
  <Application>Microsoft Office PowerPoint</Application>
  <PresentationFormat>Widescreen</PresentationFormat>
  <Paragraphs>406</Paragraphs>
  <Slides>25</Slides>
  <Notes>17</Notes>
  <HiddenSlides>6</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ＭＳ Ｐゴシック</vt:lpstr>
      <vt:lpstr>Arial</vt:lpstr>
      <vt:lpstr>Calibri</vt:lpstr>
      <vt:lpstr>Calibri Light</vt:lpstr>
      <vt:lpstr>Courier New</vt:lpstr>
      <vt:lpstr>Segoe UI</vt:lpstr>
      <vt:lpstr>Segoe UI Black</vt:lpstr>
      <vt:lpstr>Segoe UI Light</vt:lpstr>
      <vt:lpstr>Segoe UI Semibold</vt:lpstr>
      <vt:lpstr>Segoe UI Semilight</vt:lpstr>
      <vt:lpstr>Wingdings</vt:lpstr>
      <vt:lpstr>Office Theme</vt:lpstr>
      <vt:lpstr>Server and Cloud 2013</vt:lpstr>
      <vt:lpstr>PowerPoint Presentation</vt:lpstr>
      <vt:lpstr>PowerPoint Presentation</vt:lpstr>
      <vt:lpstr> Protect your sensitive data – wherever it lives or travels</vt:lpstr>
      <vt:lpstr>Converging and simplifying with Microsoft Information Protection</vt:lpstr>
      <vt:lpstr>PowerPoint Presentation</vt:lpstr>
      <vt:lpstr>PowerPoint Presentation</vt:lpstr>
      <vt:lpstr>Information Protection</vt:lpstr>
      <vt:lpstr>Information  Protection &amp; Governance</vt:lpstr>
      <vt:lpstr>PowerPoint Presentation</vt:lpstr>
      <vt:lpstr>PowerPoint Presentation</vt:lpstr>
      <vt:lpstr>Enlightened Applications</vt:lpstr>
      <vt:lpstr>Unenlightened Applications – How to manage</vt:lpstr>
      <vt:lpstr>WIP &amp; AIP – v1703: USB roaming</vt:lpstr>
      <vt:lpstr>WIP &amp; AIP – v1809: WIP as label outcome</vt:lpstr>
      <vt:lpstr>Better Together Vision: WIP+AIP+WD ATP  </vt:lpstr>
      <vt:lpstr>AIP</vt:lpstr>
      <vt:lpstr>AIP Scanner capabilities</vt:lpstr>
      <vt:lpstr>Installing the AIP Scanner in less than five minutes</vt:lpstr>
      <vt:lpstr>AIP Scanner in Discovery mode with All Content Types</vt:lpstr>
      <vt:lpstr>Identity is the control plane</vt:lpstr>
      <vt:lpstr>PowerPoint Presentation</vt:lpstr>
      <vt:lpstr>Comprehensive Enterprise Mobility+Security capabilities</vt:lpstr>
      <vt:lpstr>Microsoft Threat Protection</vt:lpstr>
      <vt:lpstr>Azure AD conditional access </vt:lpstr>
      <vt:lpstr>CONDITIONAL ACCESS APP CONTROL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of Ignite</dc:title>
  <dc:creator>Michael Van Horenbeeck</dc:creator>
  <cp:lastModifiedBy>Michael Van Horenbeeck</cp:lastModifiedBy>
  <cp:revision>13</cp:revision>
  <dcterms:created xsi:type="dcterms:W3CDTF">2018-10-11T08:08:17Z</dcterms:created>
  <dcterms:modified xsi:type="dcterms:W3CDTF">2019-01-24T13:46:44Z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e5c0d62-16d5-4856-804f-617617cc221f_Enabled">
    <vt:lpwstr>True</vt:lpwstr>
  </property>
  <property fmtid="{D5CDD505-2E9C-101B-9397-08002B2CF9AE}" pid="3" name="MSIP_Label_6e5c0d62-16d5-4856-804f-617617cc221f_SiteId">
    <vt:lpwstr>a4bfde4e-50d6-437a-af37-d62d3a9c53cf</vt:lpwstr>
  </property>
  <property fmtid="{D5CDD505-2E9C-101B-9397-08002B2CF9AE}" pid="4" name="MSIP_Label_6e5c0d62-16d5-4856-804f-617617cc221f_Owner">
    <vt:lpwstr>michael@vhct.be</vt:lpwstr>
  </property>
  <property fmtid="{D5CDD505-2E9C-101B-9397-08002B2CF9AE}" pid="5" name="MSIP_Label_6e5c0d62-16d5-4856-804f-617617cc221f_SetDate">
    <vt:lpwstr>2018-10-11T08:57:43.7676924Z</vt:lpwstr>
  </property>
  <property fmtid="{D5CDD505-2E9C-101B-9397-08002B2CF9AE}" pid="6" name="MSIP_Label_6e5c0d62-16d5-4856-804f-617617cc221f_Name">
    <vt:lpwstr>Public</vt:lpwstr>
  </property>
  <property fmtid="{D5CDD505-2E9C-101B-9397-08002B2CF9AE}" pid="7" name="MSIP_Label_6e5c0d62-16d5-4856-804f-617617cc221f_Application">
    <vt:lpwstr>Microsoft Azure Information Protection</vt:lpwstr>
  </property>
  <property fmtid="{D5CDD505-2E9C-101B-9397-08002B2CF9AE}" pid="8" name="MSIP_Label_6e5c0d62-16d5-4856-804f-617617cc221f_Extended_MSFT_Method">
    <vt:lpwstr>Automatic</vt:lpwstr>
  </property>
  <property fmtid="{D5CDD505-2E9C-101B-9397-08002B2CF9AE}" pid="9" name="Sensitivity">
    <vt:lpwstr>Public</vt:lpwstr>
  </property>
</Properties>
</file>